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7" r:id="rId2"/>
    <p:sldId id="265" r:id="rId3"/>
    <p:sldId id="266" r:id="rId4"/>
    <p:sldId id="267" r:id="rId5"/>
    <p:sldId id="268" r:id="rId6"/>
    <p:sldId id="269" r:id="rId7"/>
    <p:sldId id="270" r:id="rId8"/>
    <p:sldId id="271" r:id="rId9"/>
    <p:sldId id="272" r:id="rId10"/>
    <p:sldId id="273" r:id="rId11"/>
    <p:sldId id="274" r:id="rId12"/>
    <p:sldId id="275" r:id="rId13"/>
    <p:sldId id="276" r:id="rId14"/>
    <p:sldId id="278" r:id="rId15"/>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00AF"/>
    <a:srgbClr val="0400FD"/>
    <a:srgbClr val="B2B2B3"/>
    <a:srgbClr val="400E00"/>
    <a:srgbClr val="400EFF"/>
    <a:srgbClr val="083400"/>
    <a:srgbClr val="C60000"/>
    <a:srgbClr val="F78439"/>
    <a:srgbClr val="FFC600"/>
    <a:srgbClr val="00B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D6C1DB-5832-41B2-A648-E2C582C4EB5C}" type="datetimeFigureOut">
              <a:rPr lang="pl-PL" smtClean="0"/>
              <a:t>2018-01-04</a:t>
            </a:fld>
            <a:endParaRPr lang="pl-PL"/>
          </a:p>
        </p:txBody>
      </p:sp>
      <p:sp>
        <p:nvSpPr>
          <p:cNvPr id="4" name="Symbol zastępczy obrazu slajd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1FECAB-8A41-426E-B6B1-B7DCC828987B}" type="slidenum">
              <a:rPr lang="pl-PL" smtClean="0"/>
              <a:t>‹#›</a:t>
            </a:fld>
            <a:endParaRPr lang="pl-PL"/>
          </a:p>
        </p:txBody>
      </p:sp>
    </p:spTree>
    <p:extLst>
      <p:ext uri="{BB962C8B-B14F-4D97-AF65-F5344CB8AC3E}">
        <p14:creationId xmlns:p14="http://schemas.microsoft.com/office/powerpoint/2010/main" val="3388655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l-PL" dirty="0"/>
          </a:p>
        </p:txBody>
      </p:sp>
      <p:sp>
        <p:nvSpPr>
          <p:cNvPr id="4" name="Symbol zastępczy numeru slajdu 3"/>
          <p:cNvSpPr>
            <a:spLocks noGrp="1"/>
          </p:cNvSpPr>
          <p:nvPr>
            <p:ph type="sldNum" sz="quarter" idx="10"/>
          </p:nvPr>
        </p:nvSpPr>
        <p:spPr/>
        <p:txBody>
          <a:bodyPr/>
          <a:lstStyle/>
          <a:p>
            <a:fld id="{0AD14FEE-1608-4C4F-B329-91F3E1E53622}" type="slidenum">
              <a:rPr lang="pl-PL" smtClean="0"/>
              <a:t>1</a:t>
            </a:fld>
            <a:endParaRPr lang="pl-PL"/>
          </a:p>
        </p:txBody>
      </p:sp>
    </p:spTree>
    <p:extLst>
      <p:ext uri="{BB962C8B-B14F-4D97-AF65-F5344CB8AC3E}">
        <p14:creationId xmlns:p14="http://schemas.microsoft.com/office/powerpoint/2010/main" val="72851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5087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9887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362003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445223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84991AF9-CC93-4C70-8B42-DEAC6B01394C}" type="datetimeFigureOut">
              <a:rPr lang="pl-PL" smtClean="0"/>
              <a:t>2018-01-04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7197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4268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84991AF9-CC93-4C70-8B42-DEAC6B01394C}" type="datetimeFigureOut">
              <a:rPr lang="pl-PL" smtClean="0"/>
              <a:t>2018-01-04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89472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84991AF9-CC93-4C70-8B42-DEAC6B01394C}" type="datetimeFigureOut">
              <a:rPr lang="pl-PL" smtClean="0"/>
              <a:t>2018-01-04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20354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991AF9-CC93-4C70-8B42-DEAC6B01394C}" type="datetimeFigureOut">
              <a:rPr lang="pl-PL" smtClean="0"/>
              <a:t>2018-01-04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428286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3827803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84991AF9-CC93-4C70-8B42-DEAC6B01394C}" type="datetimeFigureOut">
              <a:rPr lang="pl-PL" smtClean="0"/>
              <a:t>2018-01-04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FDF3A6C-CBB5-4C30-A54D-F1FE5894EBE8}" type="slidenum">
              <a:rPr lang="pl-PL" smtClean="0"/>
              <a:t>‹#›</a:t>
            </a:fld>
            <a:endParaRPr lang="pl-PL"/>
          </a:p>
        </p:txBody>
      </p:sp>
    </p:spTree>
    <p:extLst>
      <p:ext uri="{BB962C8B-B14F-4D97-AF65-F5344CB8AC3E}">
        <p14:creationId xmlns:p14="http://schemas.microsoft.com/office/powerpoint/2010/main" val="151015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91AF9-CC93-4C70-8B42-DEAC6B01394C}" type="datetimeFigureOut">
              <a:rPr lang="pl-PL" smtClean="0"/>
              <a:t>2018-01-04</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F3A6C-CBB5-4C30-A54D-F1FE5894EBE8}" type="slidenum">
              <a:rPr lang="pl-PL" smtClean="0"/>
              <a:t>‹#›</a:t>
            </a:fld>
            <a:endParaRPr lang="pl-PL"/>
          </a:p>
        </p:txBody>
      </p:sp>
    </p:spTree>
    <p:extLst>
      <p:ext uri="{BB962C8B-B14F-4D97-AF65-F5344CB8AC3E}">
        <p14:creationId xmlns:p14="http://schemas.microsoft.com/office/powerpoint/2010/main" val="927565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png"/><Relationship Id="rId7"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E:\CloudStation\[PROJEKTY]\[ACTIVE][2015-10-15][PROJEKT][SHOPA][UTP][DiamonDT]\2016_06_18_Grafika\Gotowe\PowerPoint_templates\team-buil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2" name="Obraz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2080" y="1844824"/>
            <a:ext cx="3395676" cy="1080000"/>
          </a:xfrm>
          <a:prstGeom prst="rect">
            <a:avLst/>
          </a:prstGeom>
        </p:spPr>
      </p:pic>
      <p:pic>
        <p:nvPicPr>
          <p:cNvPr id="9" name="Obraz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5980" y="1844824"/>
            <a:ext cx="3786024" cy="1080000"/>
          </a:xfrm>
          <a:prstGeom prst="rect">
            <a:avLst/>
          </a:prstGeom>
        </p:spPr>
      </p:pic>
      <p:sp>
        <p:nvSpPr>
          <p:cNvPr id="10" name="pole tekstowe 9"/>
          <p:cNvSpPr txBox="1"/>
          <p:nvPr/>
        </p:nvSpPr>
        <p:spPr>
          <a:xfrm>
            <a:off x="791580" y="3923685"/>
            <a:ext cx="7560840" cy="1384995"/>
          </a:xfrm>
          <a:prstGeom prst="rect">
            <a:avLst/>
          </a:prstGeom>
          <a:noFill/>
        </p:spPr>
        <p:txBody>
          <a:bodyPr wrap="square" rtlCol="0">
            <a:spAutoFit/>
          </a:bodyPr>
          <a:lstStyle/>
          <a:p>
            <a:pPr algn="ctr"/>
            <a:r>
              <a:rPr lang="en-GB" sz="1200" dirty="0">
                <a:latin typeface="Cambria" panose="02040503050406030204" pitchFamily="18" charset="0"/>
              </a:rPr>
              <a:t>This project has been co-funded by the Erasmus+ Programme of the European Union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This publication reflects the views only of the author, the National Agency and European Commission cannot be held responsible for any use which may be made of the information contained therein</a:t>
            </a:r>
            <a:r>
              <a:rPr lang="en-GB" sz="1200" dirty="0" smtClean="0">
                <a:latin typeface="Cambria" panose="02040503050406030204" pitchFamily="18" charset="0"/>
              </a:rPr>
              <a:t>.</a:t>
            </a:r>
            <a:endParaRPr lang="pl-PL" sz="1200" dirty="0" smtClean="0">
              <a:latin typeface="Cambria" panose="02040503050406030204" pitchFamily="18" charset="0"/>
            </a:endParaRPr>
          </a:p>
          <a:p>
            <a:pPr algn="ctr"/>
            <a:endParaRPr lang="pl-PL" sz="1200" dirty="0">
              <a:latin typeface="Cambria" panose="02040503050406030204" pitchFamily="18" charset="0"/>
            </a:endParaRPr>
          </a:p>
          <a:p>
            <a:pPr algn="ctr"/>
            <a:r>
              <a:rPr lang="en-GB" sz="1200" dirty="0">
                <a:latin typeface="Cambria" panose="02040503050406030204" pitchFamily="18" charset="0"/>
              </a:rPr>
              <a:t>PUBLICATION FREE OF CHARGE</a:t>
            </a:r>
            <a:endParaRPr lang="pl-PL" sz="1200" dirty="0">
              <a:latin typeface="Cambria" panose="02040503050406030204" pitchFamily="18" charset="0"/>
            </a:endParaRPr>
          </a:p>
          <a:p>
            <a:pPr algn="ctr"/>
            <a:endParaRPr lang="pl-PL" sz="1200" dirty="0">
              <a:latin typeface="Cambria" panose="02040503050406030204" pitchFamily="18" charset="0"/>
            </a:endParaRPr>
          </a:p>
        </p:txBody>
      </p:sp>
      <p:pic>
        <p:nvPicPr>
          <p:cNvPr id="11" name="Picture 2" descr="E:\CloudStation\[PROJEKTY]\[ACTIVE][2015-10-15][PROJEKT][SHOPA][UTP][DiamonDT]\2016_06_18_Grafika\Gotowe\sektory\team-building-box_white_e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7" name="Obraz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9556" y="6307161"/>
            <a:ext cx="838200" cy="295275"/>
          </a:xfrm>
          <a:prstGeom prst="rect">
            <a:avLst/>
          </a:prstGeom>
        </p:spPr>
      </p:pic>
    </p:spTree>
    <p:extLst>
      <p:ext uri="{BB962C8B-B14F-4D97-AF65-F5344CB8AC3E}">
        <p14:creationId xmlns:p14="http://schemas.microsoft.com/office/powerpoint/2010/main" val="5060208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CloudStation\[PROJEKTY]\[ACTIVE][2015-10-15][PROJEKT][SHOPA][UTP][DiamonDT]\2016_06_18_Grafika\Gotowe\sektory\team-building-box_white_e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E:\CloudStation\[PROJEKTY]\[ACTIVE][2015-10-15][PROJEKT][SHOPA][UTP][DiamonDT]\2016_06_18_Grafika\Gotowe\PowerPoint_templates\team-buil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9852" y="6096023"/>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3" name="Obraz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517" y="421804"/>
            <a:ext cx="8616963" cy="5438386"/>
          </a:xfrm>
          <a:prstGeom prst="rect">
            <a:avLst/>
          </a:prstGeom>
        </p:spPr>
      </p:pic>
      <p:sp>
        <p:nvSpPr>
          <p:cNvPr id="5" name="Prostokąt 4"/>
          <p:cNvSpPr/>
          <p:nvPr/>
        </p:nvSpPr>
        <p:spPr>
          <a:xfrm>
            <a:off x="3717034" y="6421461"/>
            <a:ext cx="4572000" cy="246221"/>
          </a:xfrm>
          <a:prstGeom prst="rect">
            <a:avLst/>
          </a:prstGeom>
        </p:spPr>
        <p:txBody>
          <a:bodyPr>
            <a:spAutoFit/>
          </a:bodyPr>
          <a:lstStyle/>
          <a:p>
            <a:r>
              <a:rPr lang="pl-PL" sz="1000" dirty="0" err="1">
                <a:latin typeface="Cambria" panose="02040503050406030204" pitchFamily="18" charset="0"/>
              </a:rPr>
              <a:t>Based</a:t>
            </a:r>
            <a:r>
              <a:rPr lang="pl-PL" sz="1000" dirty="0">
                <a:latin typeface="Cambria" panose="02040503050406030204" pitchFamily="18" charset="0"/>
              </a:rPr>
              <a:t> on Hasso </a:t>
            </a:r>
            <a:r>
              <a:rPr lang="pl-PL" sz="1000" dirty="0" err="1">
                <a:latin typeface="Cambria" panose="02040503050406030204" pitchFamily="18" charset="0"/>
              </a:rPr>
              <a:t>Plattner</a:t>
            </a:r>
            <a:r>
              <a:rPr lang="pl-PL" sz="1000" dirty="0">
                <a:latin typeface="Cambria" panose="02040503050406030204" pitchFamily="18" charset="0"/>
              </a:rPr>
              <a:t> </a:t>
            </a:r>
            <a:r>
              <a:rPr lang="pl-PL" sz="1000" dirty="0" err="1">
                <a:latin typeface="Cambria" panose="02040503050406030204" pitchFamily="18" charset="0"/>
              </a:rPr>
              <a:t>Institute</a:t>
            </a:r>
            <a:r>
              <a:rPr lang="pl-PL" sz="1000" dirty="0">
                <a:latin typeface="Cambria" panose="02040503050406030204" pitchFamily="18" charset="0"/>
              </a:rPr>
              <a:t> of Design </a:t>
            </a:r>
            <a:r>
              <a:rPr lang="pl-PL" sz="1000" dirty="0" err="1">
                <a:latin typeface="Cambria" panose="02040503050406030204" pitchFamily="18" charset="0"/>
              </a:rPr>
              <a:t>tutorials</a:t>
            </a:r>
            <a:r>
              <a:rPr lang="pl-PL" sz="1000" dirty="0">
                <a:latin typeface="Cambria" panose="02040503050406030204" pitchFamily="18" charset="0"/>
              </a:rPr>
              <a:t> – Stanford University, 2016</a:t>
            </a:r>
          </a:p>
        </p:txBody>
      </p:sp>
    </p:spTree>
    <p:extLst>
      <p:ext uri="{BB962C8B-B14F-4D97-AF65-F5344CB8AC3E}">
        <p14:creationId xmlns:p14="http://schemas.microsoft.com/office/powerpoint/2010/main" val="35784782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CloudStation\[PROJEKTY]\[ACTIVE][2015-10-15][PROJEKT][SHOPA][UTP][DiamonDT]\2016_06_18_Grafika\Gotowe\sektory\team-building-box_white_e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E:\CloudStation\[PROJEKTY]\[ACTIVE][2015-10-15][PROJEKT][SHOPA][UTP][DiamonDT]\2016_06_18_Grafika\Gotowe\PowerPoint_templates\team-buil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9852" y="6096023"/>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3" name="Obraz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517" y="421804"/>
            <a:ext cx="8616963" cy="5438385"/>
          </a:xfrm>
          <a:prstGeom prst="rect">
            <a:avLst/>
          </a:prstGeom>
        </p:spPr>
      </p:pic>
      <p:sp>
        <p:nvSpPr>
          <p:cNvPr id="5" name="Prostokąt 4"/>
          <p:cNvSpPr/>
          <p:nvPr/>
        </p:nvSpPr>
        <p:spPr>
          <a:xfrm>
            <a:off x="3717034" y="6421461"/>
            <a:ext cx="4572000" cy="246221"/>
          </a:xfrm>
          <a:prstGeom prst="rect">
            <a:avLst/>
          </a:prstGeom>
        </p:spPr>
        <p:txBody>
          <a:bodyPr>
            <a:spAutoFit/>
          </a:bodyPr>
          <a:lstStyle/>
          <a:p>
            <a:r>
              <a:rPr lang="pl-PL" sz="1000" dirty="0" err="1">
                <a:latin typeface="Cambria" panose="02040503050406030204" pitchFamily="18" charset="0"/>
              </a:rPr>
              <a:t>Based</a:t>
            </a:r>
            <a:r>
              <a:rPr lang="pl-PL" sz="1000" dirty="0">
                <a:latin typeface="Cambria" panose="02040503050406030204" pitchFamily="18" charset="0"/>
              </a:rPr>
              <a:t> on Hasso </a:t>
            </a:r>
            <a:r>
              <a:rPr lang="pl-PL" sz="1000" dirty="0" err="1">
                <a:latin typeface="Cambria" panose="02040503050406030204" pitchFamily="18" charset="0"/>
              </a:rPr>
              <a:t>Plattner</a:t>
            </a:r>
            <a:r>
              <a:rPr lang="pl-PL" sz="1000" dirty="0">
                <a:latin typeface="Cambria" panose="02040503050406030204" pitchFamily="18" charset="0"/>
              </a:rPr>
              <a:t> </a:t>
            </a:r>
            <a:r>
              <a:rPr lang="pl-PL" sz="1000" dirty="0" err="1">
                <a:latin typeface="Cambria" panose="02040503050406030204" pitchFamily="18" charset="0"/>
              </a:rPr>
              <a:t>Institute</a:t>
            </a:r>
            <a:r>
              <a:rPr lang="pl-PL" sz="1000" dirty="0">
                <a:latin typeface="Cambria" panose="02040503050406030204" pitchFamily="18" charset="0"/>
              </a:rPr>
              <a:t> of Design </a:t>
            </a:r>
            <a:r>
              <a:rPr lang="pl-PL" sz="1000" dirty="0" err="1">
                <a:latin typeface="Cambria" panose="02040503050406030204" pitchFamily="18" charset="0"/>
              </a:rPr>
              <a:t>tutorials</a:t>
            </a:r>
            <a:r>
              <a:rPr lang="pl-PL" sz="1000" dirty="0">
                <a:latin typeface="Cambria" panose="02040503050406030204" pitchFamily="18" charset="0"/>
              </a:rPr>
              <a:t> – Stanford University, 2016</a:t>
            </a:r>
          </a:p>
        </p:txBody>
      </p:sp>
    </p:spTree>
    <p:extLst>
      <p:ext uri="{BB962C8B-B14F-4D97-AF65-F5344CB8AC3E}">
        <p14:creationId xmlns:p14="http://schemas.microsoft.com/office/powerpoint/2010/main" val="30452870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CloudStation\[PROJEKTY]\[ACTIVE][2015-10-15][PROJEKT][SHOPA][UTP][DiamonDT]\2016_06_18_Grafika\Gotowe\sektory\team-building-box_white_e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E:\CloudStation\[PROJEKTY]\[ACTIVE][2015-10-15][PROJEKT][SHOPA][UTP][DiamonDT]\2016_06_18_Grafika\Gotowe\PowerPoint_templates\team-buil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9852" y="6096023"/>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3" name="Obraz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518" y="421804"/>
            <a:ext cx="8616961" cy="5438385"/>
          </a:xfrm>
          <a:prstGeom prst="rect">
            <a:avLst/>
          </a:prstGeom>
        </p:spPr>
      </p:pic>
      <p:sp>
        <p:nvSpPr>
          <p:cNvPr id="5" name="Prostokąt 4"/>
          <p:cNvSpPr/>
          <p:nvPr/>
        </p:nvSpPr>
        <p:spPr>
          <a:xfrm>
            <a:off x="3717034" y="6421461"/>
            <a:ext cx="4572000" cy="246221"/>
          </a:xfrm>
          <a:prstGeom prst="rect">
            <a:avLst/>
          </a:prstGeom>
        </p:spPr>
        <p:txBody>
          <a:bodyPr>
            <a:spAutoFit/>
          </a:bodyPr>
          <a:lstStyle/>
          <a:p>
            <a:r>
              <a:rPr lang="pl-PL" sz="1000" dirty="0" err="1">
                <a:latin typeface="Cambria" panose="02040503050406030204" pitchFamily="18" charset="0"/>
              </a:rPr>
              <a:t>Based</a:t>
            </a:r>
            <a:r>
              <a:rPr lang="pl-PL" sz="1000" dirty="0">
                <a:latin typeface="Cambria" panose="02040503050406030204" pitchFamily="18" charset="0"/>
              </a:rPr>
              <a:t> on Hasso </a:t>
            </a:r>
            <a:r>
              <a:rPr lang="pl-PL" sz="1000" dirty="0" err="1">
                <a:latin typeface="Cambria" panose="02040503050406030204" pitchFamily="18" charset="0"/>
              </a:rPr>
              <a:t>Plattner</a:t>
            </a:r>
            <a:r>
              <a:rPr lang="pl-PL" sz="1000" dirty="0">
                <a:latin typeface="Cambria" panose="02040503050406030204" pitchFamily="18" charset="0"/>
              </a:rPr>
              <a:t> </a:t>
            </a:r>
            <a:r>
              <a:rPr lang="pl-PL" sz="1000" dirty="0" err="1">
                <a:latin typeface="Cambria" panose="02040503050406030204" pitchFamily="18" charset="0"/>
              </a:rPr>
              <a:t>Institute</a:t>
            </a:r>
            <a:r>
              <a:rPr lang="pl-PL" sz="1000" dirty="0">
                <a:latin typeface="Cambria" panose="02040503050406030204" pitchFamily="18" charset="0"/>
              </a:rPr>
              <a:t> of Design </a:t>
            </a:r>
            <a:r>
              <a:rPr lang="pl-PL" sz="1000" dirty="0" err="1">
                <a:latin typeface="Cambria" panose="02040503050406030204" pitchFamily="18" charset="0"/>
              </a:rPr>
              <a:t>tutorials</a:t>
            </a:r>
            <a:r>
              <a:rPr lang="pl-PL" sz="1000" dirty="0">
                <a:latin typeface="Cambria" panose="02040503050406030204" pitchFamily="18" charset="0"/>
              </a:rPr>
              <a:t> – Stanford University, 2016</a:t>
            </a:r>
          </a:p>
        </p:txBody>
      </p:sp>
    </p:spTree>
    <p:extLst>
      <p:ext uri="{BB962C8B-B14F-4D97-AF65-F5344CB8AC3E}">
        <p14:creationId xmlns:p14="http://schemas.microsoft.com/office/powerpoint/2010/main" val="41813719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CloudStation\[PROJEKTY]\[ACTIVE][2015-10-15][PROJEKT][SHOPA][UTP][DiamonDT]\2016_06_18_Grafika\Gotowe\sektory\team-building-box_white_e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E:\CloudStation\[PROJEKTY]\[ACTIVE][2015-10-15][PROJEKT][SHOPA][UTP][DiamonDT]\2016_06_18_Grafika\Gotowe\PowerPoint_templates\team-buil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9852" y="6096023"/>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3" name="Obraz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518" y="515216"/>
            <a:ext cx="8616961" cy="5251560"/>
          </a:xfrm>
          <a:prstGeom prst="rect">
            <a:avLst/>
          </a:prstGeom>
        </p:spPr>
      </p:pic>
      <p:sp>
        <p:nvSpPr>
          <p:cNvPr id="5" name="Prostokąt 4"/>
          <p:cNvSpPr/>
          <p:nvPr/>
        </p:nvSpPr>
        <p:spPr>
          <a:xfrm>
            <a:off x="3717034" y="6421461"/>
            <a:ext cx="4572000" cy="246221"/>
          </a:xfrm>
          <a:prstGeom prst="rect">
            <a:avLst/>
          </a:prstGeom>
        </p:spPr>
        <p:txBody>
          <a:bodyPr>
            <a:spAutoFit/>
          </a:bodyPr>
          <a:lstStyle/>
          <a:p>
            <a:r>
              <a:rPr lang="pl-PL" sz="1000" dirty="0" err="1">
                <a:latin typeface="Cambria" panose="02040503050406030204" pitchFamily="18" charset="0"/>
              </a:rPr>
              <a:t>Based</a:t>
            </a:r>
            <a:r>
              <a:rPr lang="pl-PL" sz="1000" dirty="0">
                <a:latin typeface="Cambria" panose="02040503050406030204" pitchFamily="18" charset="0"/>
              </a:rPr>
              <a:t> on Hasso </a:t>
            </a:r>
            <a:r>
              <a:rPr lang="pl-PL" sz="1000" dirty="0" err="1">
                <a:latin typeface="Cambria" panose="02040503050406030204" pitchFamily="18" charset="0"/>
              </a:rPr>
              <a:t>Plattner</a:t>
            </a:r>
            <a:r>
              <a:rPr lang="pl-PL" sz="1000" dirty="0">
                <a:latin typeface="Cambria" panose="02040503050406030204" pitchFamily="18" charset="0"/>
              </a:rPr>
              <a:t> </a:t>
            </a:r>
            <a:r>
              <a:rPr lang="pl-PL" sz="1000" dirty="0" err="1">
                <a:latin typeface="Cambria" panose="02040503050406030204" pitchFamily="18" charset="0"/>
              </a:rPr>
              <a:t>Institute</a:t>
            </a:r>
            <a:r>
              <a:rPr lang="pl-PL" sz="1000" dirty="0">
                <a:latin typeface="Cambria" panose="02040503050406030204" pitchFamily="18" charset="0"/>
              </a:rPr>
              <a:t> of Design </a:t>
            </a:r>
            <a:r>
              <a:rPr lang="pl-PL" sz="1000" dirty="0" err="1">
                <a:latin typeface="Cambria" panose="02040503050406030204" pitchFamily="18" charset="0"/>
              </a:rPr>
              <a:t>tutorials</a:t>
            </a:r>
            <a:r>
              <a:rPr lang="pl-PL" sz="1000" dirty="0">
                <a:latin typeface="Cambria" panose="02040503050406030204" pitchFamily="18" charset="0"/>
              </a:rPr>
              <a:t> – Stanford University, 2016</a:t>
            </a:r>
          </a:p>
        </p:txBody>
      </p:sp>
    </p:spTree>
    <p:extLst>
      <p:ext uri="{BB962C8B-B14F-4D97-AF65-F5344CB8AC3E}">
        <p14:creationId xmlns:p14="http://schemas.microsoft.com/office/powerpoint/2010/main" val="26845611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E:\CloudStation\[PROJEKTY]\[ACTIVE][2015-10-15][PROJEKT][SHOPA][UTP][DiamonDT]\2016_06_18_Grafika\Gotowe\PowerPoint_templates\team-buildi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E:\CloudStation\[PROJEKTY]\[ACTIVE][2015-10-15][PROJEKT][SHOPA][UTP][DiamonDT]\2016_06_18_Grafika\Gotowe\sektory\team-building-box_whit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1667572" cy="646331"/>
          </a:xfrm>
          <a:prstGeom prst="rect">
            <a:avLst/>
          </a:prstGeom>
          <a:noFill/>
        </p:spPr>
        <p:txBody>
          <a:bodyPr wrap="none" rtlCol="0">
            <a:spAutoFit/>
          </a:bodyPr>
          <a:lstStyle/>
          <a:p>
            <a:r>
              <a:rPr lang="pl-PL" sz="3600" dirty="0" err="1" smtClean="0">
                <a:solidFill>
                  <a:srgbClr val="0400FD"/>
                </a:solidFill>
                <a:effectLst>
                  <a:outerShdw blurRad="38100" dist="38100" dir="2700000" algn="tl">
                    <a:srgbClr val="000000">
                      <a:alpha val="43137"/>
                    </a:srgbClr>
                  </a:outerShdw>
                </a:effectLst>
              </a:rPr>
              <a:t>Authors</a:t>
            </a:r>
            <a:endParaRPr lang="pl-PL" sz="3600" dirty="0">
              <a:solidFill>
                <a:srgbClr val="0400FD"/>
              </a:solidFill>
              <a:effectLst>
                <a:outerShdw blurRad="38100" dist="38100" dir="2700000" algn="tl">
                  <a:srgbClr val="000000">
                    <a:alpha val="43137"/>
                  </a:srgbClr>
                </a:outerShdw>
              </a:effectLst>
            </a:endParaRPr>
          </a:p>
        </p:txBody>
      </p:sp>
      <p:pic>
        <p:nvPicPr>
          <p:cNvPr id="8" name="Obraz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5936" y="4615103"/>
            <a:ext cx="726102" cy="720000"/>
          </a:xfrm>
          <a:prstGeom prst="rect">
            <a:avLst/>
          </a:prstGeom>
        </p:spPr>
      </p:pic>
      <p:pic>
        <p:nvPicPr>
          <p:cNvPr id="9" name="Obraz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89125" y="4615103"/>
            <a:ext cx="720000" cy="720000"/>
          </a:xfrm>
          <a:prstGeom prst="rect">
            <a:avLst/>
          </a:prstGeom>
        </p:spPr>
      </p:pic>
      <p:pic>
        <p:nvPicPr>
          <p:cNvPr id="10" name="Obraz 9"/>
          <p:cNvPicPr>
            <a:picLocks noChangeAspect="1"/>
          </p:cNvPicPr>
          <p:nvPr/>
        </p:nvPicPr>
        <p:blipFill rotWithShape="1">
          <a:blip r:embed="rId7" cstate="print">
            <a:extLst>
              <a:ext uri="{28A0092B-C50C-407E-A947-70E740481C1C}">
                <a14:useLocalDpi xmlns:a14="http://schemas.microsoft.com/office/drawing/2010/main" val="0"/>
              </a:ext>
            </a:extLst>
          </a:blip>
          <a:srcRect t="19307" b="20222"/>
          <a:stretch/>
        </p:blipFill>
        <p:spPr>
          <a:xfrm>
            <a:off x="6479760" y="4615103"/>
            <a:ext cx="2106318" cy="720000"/>
          </a:xfrm>
          <a:prstGeom prst="rect">
            <a:avLst/>
          </a:prstGeom>
        </p:spPr>
      </p:pic>
      <p:pic>
        <p:nvPicPr>
          <p:cNvPr id="11" name="Obraz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41654" y="1800714"/>
            <a:ext cx="1486137" cy="1333566"/>
          </a:xfrm>
          <a:prstGeom prst="rect">
            <a:avLst/>
          </a:prstGeom>
        </p:spPr>
      </p:pic>
      <p:sp>
        <p:nvSpPr>
          <p:cNvPr id="12" name="Shape 83"/>
          <p:cNvSpPr txBox="1">
            <a:spLocks/>
          </p:cNvSpPr>
          <p:nvPr/>
        </p:nvSpPr>
        <p:spPr bwMode="auto">
          <a:xfrm>
            <a:off x="4139952" y="1289878"/>
            <a:ext cx="2558864" cy="137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Cezary Graul</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Magdalena Kowalska</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Filip Sieracki</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Mateusz Wirwicki</a:t>
            </a:r>
            <a:endParaRPr lang="en-US" altLang="pl-PL" sz="2000" dirty="0">
              <a:latin typeface="Cambria" panose="02040503050406030204" pitchFamily="18" charset="0"/>
            </a:endParaRPr>
          </a:p>
        </p:txBody>
      </p:sp>
      <p:sp>
        <p:nvSpPr>
          <p:cNvPr id="13" name="Shape 83"/>
          <p:cNvSpPr txBox="1">
            <a:spLocks/>
          </p:cNvSpPr>
          <p:nvPr/>
        </p:nvSpPr>
        <p:spPr bwMode="auto">
          <a:xfrm>
            <a:off x="1453001" y="3179557"/>
            <a:ext cx="3063442" cy="77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UTP University of Science </a:t>
            </a:r>
          </a:p>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and Technology</a:t>
            </a:r>
            <a:endParaRPr lang="en-US" altLang="pl-PL" sz="2000" dirty="0">
              <a:latin typeface="Cambria" panose="02040503050406030204" pitchFamily="18" charset="0"/>
            </a:endParaRPr>
          </a:p>
        </p:txBody>
      </p:sp>
      <p:sp>
        <p:nvSpPr>
          <p:cNvPr id="14" name="Shape 83"/>
          <p:cNvSpPr txBox="1">
            <a:spLocks/>
          </p:cNvSpPr>
          <p:nvPr/>
        </p:nvSpPr>
        <p:spPr bwMode="auto">
          <a:xfrm>
            <a:off x="369693"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Krzyszto</a:t>
            </a:r>
            <a:r>
              <a:rPr lang="pl-PL" altLang="pl-PL" sz="2000" dirty="0" smtClean="0">
                <a:latin typeface="Cambria" panose="02040503050406030204" pitchFamily="18" charset="0"/>
              </a:rPr>
              <a:t>f Jastrzębski</a:t>
            </a:r>
            <a:endParaRPr lang="en-US" altLang="pl-PL" sz="2000" dirty="0">
              <a:latin typeface="Cambria" panose="02040503050406030204" pitchFamily="18" charset="0"/>
            </a:endParaRPr>
          </a:p>
        </p:txBody>
      </p:sp>
      <p:sp>
        <p:nvSpPr>
          <p:cNvPr id="15" name="Shape 83"/>
          <p:cNvSpPr txBox="1">
            <a:spLocks/>
          </p:cNvSpPr>
          <p:nvPr/>
        </p:nvSpPr>
        <p:spPr bwMode="auto">
          <a:xfrm>
            <a:off x="6253487" y="5349459"/>
            <a:ext cx="2558864"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pl-PL" altLang="pl-PL" sz="2000" dirty="0" smtClean="0">
                <a:latin typeface="Cambria" panose="02040503050406030204" pitchFamily="18" charset="0"/>
              </a:rPr>
              <a:t>Alexander </a:t>
            </a:r>
            <a:r>
              <a:rPr lang="pl-PL" altLang="pl-PL" sz="2000" dirty="0" err="1" smtClean="0">
                <a:latin typeface="Cambria" panose="02040503050406030204" pitchFamily="18" charset="0"/>
              </a:rPr>
              <a:t>Utne</a:t>
            </a:r>
            <a:endParaRPr lang="en-US" altLang="pl-PL" sz="2000" dirty="0">
              <a:latin typeface="Cambria" panose="02040503050406030204" pitchFamily="18" charset="0"/>
            </a:endParaRPr>
          </a:p>
        </p:txBody>
      </p:sp>
      <p:sp>
        <p:nvSpPr>
          <p:cNvPr id="16" name="Shape 83"/>
          <p:cNvSpPr txBox="1">
            <a:spLocks/>
          </p:cNvSpPr>
          <p:nvPr/>
        </p:nvSpPr>
        <p:spPr bwMode="auto">
          <a:xfrm>
            <a:off x="3167258" y="5349459"/>
            <a:ext cx="2383458" cy="46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pl-PL" altLang="pl-PL" sz="2000" dirty="0">
                <a:latin typeface="Cambria" panose="02040503050406030204" pitchFamily="18" charset="0"/>
              </a:rPr>
              <a:t>Manuel </a:t>
            </a:r>
            <a:r>
              <a:rPr lang="pl-PL" altLang="pl-PL" sz="2000" dirty="0" err="1">
                <a:latin typeface="Cambria" panose="02040503050406030204" pitchFamily="18" charset="0"/>
              </a:rPr>
              <a:t>Fernández</a:t>
            </a:r>
            <a:endParaRPr lang="en-US" altLang="pl-PL" sz="2000" dirty="0">
              <a:latin typeface="Cambria" panose="02040503050406030204" pitchFamily="18" charset="0"/>
            </a:endParaRPr>
          </a:p>
        </p:txBody>
      </p:sp>
    </p:spTree>
    <p:extLst>
      <p:ext uri="{BB962C8B-B14F-4D97-AF65-F5344CB8AC3E}">
        <p14:creationId xmlns:p14="http://schemas.microsoft.com/office/powerpoint/2010/main" val="2845014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E:\CloudStation\[PROJEKTY]\[ACTIVE][2015-10-15][PROJEKT][SHOPA][UTP][DiamonDT]\2016_06_18_Grafika\Gotowe\PowerPoint_templates\team-buildi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E:\CloudStation\[PROJEKTY]\[ACTIVE][2015-10-15][PROJEKT][SHOPA][UTP][DiamonDT]\2016_06_18_Grafika\Gotowe\sektory\team-building-box_whit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2527230" cy="646331"/>
          </a:xfrm>
          <a:prstGeom prst="rect">
            <a:avLst/>
          </a:prstGeom>
          <a:noFill/>
        </p:spPr>
        <p:txBody>
          <a:bodyPr wrap="none" rtlCol="0">
            <a:spAutoFit/>
          </a:bodyPr>
          <a:lstStyle/>
          <a:p>
            <a:r>
              <a:rPr lang="pl-PL" sz="3600" dirty="0" smtClean="0">
                <a:solidFill>
                  <a:srgbClr val="0400FD"/>
                </a:solidFill>
                <a:effectLst>
                  <a:outerShdw blurRad="38100" dist="38100" dir="2700000" algn="tl">
                    <a:srgbClr val="000000">
                      <a:alpha val="43137"/>
                    </a:srgbClr>
                  </a:outerShdw>
                </a:effectLst>
              </a:rPr>
              <a:t>DT </a:t>
            </a:r>
            <a:r>
              <a:rPr lang="pl-PL" sz="3600" dirty="0" err="1" smtClean="0">
                <a:solidFill>
                  <a:srgbClr val="0400FD"/>
                </a:solidFill>
                <a:effectLst>
                  <a:outerShdw blurRad="38100" dist="38100" dir="2700000" algn="tl">
                    <a:srgbClr val="000000">
                      <a:alpha val="43137"/>
                    </a:srgbClr>
                  </a:outerShdw>
                </a:effectLst>
              </a:rPr>
              <a:t>Snapshot</a:t>
            </a:r>
            <a:endParaRPr lang="pl-PL" sz="3600" dirty="0">
              <a:solidFill>
                <a:srgbClr val="0400FD"/>
              </a:solidFill>
              <a:effectLst>
                <a:outerShdw blurRad="38100" dist="38100" dir="2700000" algn="tl">
                  <a:srgbClr val="000000">
                    <a:alpha val="43137"/>
                  </a:srgbClr>
                </a:outerShdw>
              </a:effectLst>
            </a:endParaRPr>
          </a:p>
        </p:txBody>
      </p:sp>
      <p:sp>
        <p:nvSpPr>
          <p:cNvPr id="2" name="pole tekstowe 1"/>
          <p:cNvSpPr txBox="1"/>
          <p:nvPr/>
        </p:nvSpPr>
        <p:spPr>
          <a:xfrm>
            <a:off x="968210" y="2780928"/>
            <a:ext cx="7388562" cy="1754326"/>
          </a:xfrm>
          <a:prstGeom prst="rect">
            <a:avLst/>
          </a:prstGeom>
          <a:noFill/>
        </p:spPr>
        <p:txBody>
          <a:bodyPr wrap="none" rtlCol="0">
            <a:spAutoFit/>
          </a:bodyPr>
          <a:lstStyle/>
          <a:p>
            <a:pPr algn="ctr"/>
            <a:r>
              <a:rPr lang="pl-PL" sz="3600" dirty="0" err="1" smtClean="0">
                <a:latin typeface="Cambria" panose="02040503050406030204" pitchFamily="18" charset="0"/>
              </a:rPr>
              <a:t>Your</a:t>
            </a:r>
            <a:r>
              <a:rPr lang="pl-PL" sz="3600" dirty="0" smtClean="0">
                <a:latin typeface="Cambria" panose="02040503050406030204" pitchFamily="18" charset="0"/>
              </a:rPr>
              <a:t> challenge:</a:t>
            </a:r>
          </a:p>
          <a:p>
            <a:pPr algn="ctr"/>
            <a:endParaRPr lang="pl-PL" sz="3600" dirty="0">
              <a:latin typeface="Cambria" panose="02040503050406030204" pitchFamily="18" charset="0"/>
            </a:endParaRPr>
          </a:p>
          <a:p>
            <a:pPr algn="ctr"/>
            <a:r>
              <a:rPr lang="pl-PL" sz="3600" dirty="0" smtClean="0">
                <a:latin typeface="Cambria" panose="02040503050406030204" pitchFamily="18" charset="0"/>
              </a:rPr>
              <a:t>__________________________________________</a:t>
            </a:r>
            <a:endParaRPr lang="pl-PL" sz="3600" dirty="0">
              <a:latin typeface="Cambria" panose="02040503050406030204" pitchFamily="18" charset="0"/>
            </a:endParaRPr>
          </a:p>
        </p:txBody>
      </p:sp>
    </p:spTree>
    <p:extLst>
      <p:ext uri="{BB962C8B-B14F-4D97-AF65-F5344CB8AC3E}">
        <p14:creationId xmlns:p14="http://schemas.microsoft.com/office/powerpoint/2010/main" val="39846780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CloudStation\[PROJEKTY]\[ACTIVE][2015-10-15][PROJEKT][SHOPA][UTP][DiamonDT]\2016_06_18_Grafika\Gotowe\sektory\team-building-box_white_e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E:\CloudStation\[PROJEKTY]\[ACTIVE][2015-10-15][PROJEKT][SHOPA][UTP][DiamonDT]\2016_06_18_Grafika\Gotowe\PowerPoint_templates\team-buil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116632"/>
            <a:ext cx="1524000" cy="506413"/>
          </a:xfrm>
          <a:prstGeom prst="rect">
            <a:avLst/>
          </a:prstGeom>
          <a:noFill/>
          <a:extLst>
            <a:ext uri="{909E8E84-426E-40DD-AFC4-6F175D3DCCD1}">
              <a14:hiddenFill xmlns:a14="http://schemas.microsoft.com/office/drawing/2010/main">
                <a:solidFill>
                  <a:srgbClr val="FFFFFF"/>
                </a:solidFill>
              </a14:hiddenFill>
            </a:ext>
          </a:extLst>
        </p:spPr>
      </p:pic>
      <p:sp>
        <p:nvSpPr>
          <p:cNvPr id="7" name="pole tekstowe 6"/>
          <p:cNvSpPr txBox="1"/>
          <p:nvPr/>
        </p:nvSpPr>
        <p:spPr>
          <a:xfrm>
            <a:off x="204017" y="610142"/>
            <a:ext cx="2527230" cy="646331"/>
          </a:xfrm>
          <a:prstGeom prst="rect">
            <a:avLst/>
          </a:prstGeom>
          <a:noFill/>
        </p:spPr>
        <p:txBody>
          <a:bodyPr wrap="none" rtlCol="0">
            <a:spAutoFit/>
          </a:bodyPr>
          <a:lstStyle/>
          <a:p>
            <a:r>
              <a:rPr lang="pl-PL" sz="3600" dirty="0" smtClean="0">
                <a:solidFill>
                  <a:srgbClr val="0400FD"/>
                </a:solidFill>
                <a:effectLst>
                  <a:outerShdw blurRad="38100" dist="38100" dir="2700000" algn="tl">
                    <a:srgbClr val="000000">
                      <a:alpha val="43137"/>
                    </a:srgbClr>
                  </a:outerShdw>
                </a:effectLst>
              </a:rPr>
              <a:t>DT </a:t>
            </a:r>
            <a:r>
              <a:rPr lang="pl-PL" sz="3600" dirty="0" err="1" smtClean="0">
                <a:solidFill>
                  <a:srgbClr val="0400FD"/>
                </a:solidFill>
                <a:effectLst>
                  <a:outerShdw blurRad="38100" dist="38100" dir="2700000" algn="tl">
                    <a:srgbClr val="000000">
                      <a:alpha val="43137"/>
                    </a:srgbClr>
                  </a:outerShdw>
                </a:effectLst>
              </a:rPr>
              <a:t>Snapshot</a:t>
            </a:r>
            <a:endParaRPr lang="pl-PL" sz="3600" dirty="0">
              <a:solidFill>
                <a:srgbClr val="0400FD"/>
              </a:solidFill>
              <a:effectLst>
                <a:outerShdw blurRad="38100" dist="38100" dir="2700000" algn="tl">
                  <a:srgbClr val="000000">
                    <a:alpha val="43137"/>
                  </a:srgbClr>
                </a:outerShdw>
              </a:effectLst>
            </a:endParaRPr>
          </a:p>
        </p:txBody>
      </p:sp>
      <p:sp>
        <p:nvSpPr>
          <p:cNvPr id="8" name="Shape 98"/>
          <p:cNvSpPr txBox="1"/>
          <p:nvPr/>
        </p:nvSpPr>
        <p:spPr>
          <a:xfrm>
            <a:off x="539552" y="1700808"/>
            <a:ext cx="3592136" cy="13410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000" b="1" dirty="0">
                <a:solidFill>
                  <a:schemeClr val="dk1"/>
                </a:solidFill>
                <a:latin typeface="Cambria" panose="02040503050406030204" pitchFamily="18" charset="0"/>
                <a:ea typeface="Calibri"/>
                <a:cs typeface="Calibri"/>
                <a:sym typeface="Calibri"/>
              </a:rPr>
              <a:t>Attention!</a:t>
            </a:r>
          </a:p>
          <a:p>
            <a:pPr marL="0" marR="0" lvl="0" indent="0" algn="l" rtl="0">
              <a:spcBef>
                <a:spcPts val="0"/>
              </a:spcBef>
              <a:buNone/>
            </a:pPr>
            <a:endParaRPr sz="2000" b="1" dirty="0">
              <a:solidFill>
                <a:schemeClr val="dk1"/>
              </a:solidFill>
              <a:latin typeface="Cambria" panose="02040503050406030204" pitchFamily="18" charset="0"/>
              <a:ea typeface="Calibri"/>
              <a:cs typeface="Calibri"/>
              <a:sym typeface="Calibri"/>
            </a:endParaRPr>
          </a:p>
          <a:p>
            <a:pPr marL="0" marR="0" lvl="0" indent="0" algn="l" rtl="0">
              <a:spcBef>
                <a:spcPts val="0"/>
              </a:spcBef>
              <a:buSzPct val="25000"/>
              <a:buNone/>
            </a:pPr>
            <a:r>
              <a:rPr lang="en-US" sz="2000" b="1" dirty="0">
                <a:solidFill>
                  <a:schemeClr val="dk1"/>
                </a:solidFill>
                <a:latin typeface="Cambria" panose="02040503050406030204" pitchFamily="18" charset="0"/>
                <a:ea typeface="Calibri"/>
                <a:cs typeface="Calibri"/>
                <a:sym typeface="Calibri"/>
              </a:rPr>
              <a:t>The aim is not only the gift but...</a:t>
            </a:r>
          </a:p>
        </p:txBody>
      </p:sp>
      <p:sp>
        <p:nvSpPr>
          <p:cNvPr id="9" name="Shape 99"/>
          <p:cNvSpPr txBox="1"/>
          <p:nvPr/>
        </p:nvSpPr>
        <p:spPr>
          <a:xfrm>
            <a:off x="2195736" y="2974212"/>
            <a:ext cx="2195736" cy="258532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000" b="1" dirty="0">
                <a:solidFill>
                  <a:schemeClr val="dk1"/>
                </a:solidFill>
                <a:latin typeface="Cambria" panose="02040503050406030204" pitchFamily="18" charset="0"/>
                <a:ea typeface="Calibri"/>
                <a:cs typeface="Calibri"/>
                <a:sym typeface="Calibri"/>
              </a:rPr>
              <a:t>FACTS</a:t>
            </a:r>
          </a:p>
          <a:p>
            <a:pPr marL="0" marR="0" lvl="0" indent="0" algn="l" rtl="0">
              <a:spcBef>
                <a:spcPts val="0"/>
              </a:spcBef>
              <a:buNone/>
            </a:pPr>
            <a:endParaRPr sz="2000" b="1" dirty="0">
              <a:solidFill>
                <a:schemeClr val="dk1"/>
              </a:solidFill>
              <a:latin typeface="Cambria" panose="02040503050406030204" pitchFamily="18" charset="0"/>
              <a:ea typeface="Calibri"/>
              <a:cs typeface="Calibri"/>
              <a:sym typeface="Calibri"/>
            </a:endParaRPr>
          </a:p>
          <a:p>
            <a:pPr marL="0" marR="0" lvl="0" indent="0" algn="l" rtl="0">
              <a:spcBef>
                <a:spcPts val="0"/>
              </a:spcBef>
              <a:buSzPct val="25000"/>
              <a:buNone/>
            </a:pPr>
            <a:r>
              <a:rPr lang="en-US" sz="2000" b="1" dirty="0">
                <a:solidFill>
                  <a:schemeClr val="dk1"/>
                </a:solidFill>
                <a:latin typeface="Cambria" panose="02040503050406030204" pitchFamily="18" charset="0"/>
                <a:ea typeface="Calibri"/>
                <a:cs typeface="Calibri"/>
                <a:sym typeface="Calibri"/>
              </a:rPr>
              <a:t>FEELS</a:t>
            </a:r>
          </a:p>
          <a:p>
            <a:pPr marL="0" marR="0" lvl="0" indent="0" algn="l" rtl="0">
              <a:spcBef>
                <a:spcPts val="0"/>
              </a:spcBef>
              <a:buNone/>
            </a:pPr>
            <a:endParaRPr sz="2000" b="1" dirty="0">
              <a:solidFill>
                <a:schemeClr val="dk1"/>
              </a:solidFill>
              <a:latin typeface="Cambria" panose="02040503050406030204" pitchFamily="18" charset="0"/>
              <a:ea typeface="Calibri"/>
              <a:cs typeface="Calibri"/>
              <a:sym typeface="Calibri"/>
            </a:endParaRPr>
          </a:p>
          <a:p>
            <a:pPr marL="0" marR="0" lvl="0" indent="0" algn="l" rtl="0">
              <a:spcBef>
                <a:spcPts val="0"/>
              </a:spcBef>
              <a:buSzPct val="25000"/>
              <a:buNone/>
            </a:pPr>
            <a:r>
              <a:rPr lang="en-US" sz="2000" b="1" dirty="0" smtClean="0">
                <a:solidFill>
                  <a:schemeClr val="dk1"/>
                </a:solidFill>
                <a:latin typeface="Cambria" panose="02040503050406030204" pitchFamily="18" charset="0"/>
                <a:ea typeface="Calibri"/>
                <a:cs typeface="Calibri"/>
                <a:sym typeface="Calibri"/>
              </a:rPr>
              <a:t>EMOTIONS</a:t>
            </a:r>
            <a:endParaRPr lang="en-US" sz="2000" b="1" dirty="0">
              <a:solidFill>
                <a:schemeClr val="dk1"/>
              </a:solidFill>
              <a:latin typeface="Cambria" panose="02040503050406030204" pitchFamily="18" charset="0"/>
              <a:ea typeface="Calibri"/>
              <a:cs typeface="Calibri"/>
              <a:sym typeface="Calibri"/>
            </a:endParaRPr>
          </a:p>
          <a:p>
            <a:pPr marL="0" marR="0" lvl="0" indent="0" algn="l" rtl="0">
              <a:spcBef>
                <a:spcPts val="0"/>
              </a:spcBef>
              <a:buNone/>
            </a:pPr>
            <a:endParaRPr sz="2000" b="1" dirty="0">
              <a:solidFill>
                <a:schemeClr val="dk1"/>
              </a:solidFill>
              <a:latin typeface="Cambria" panose="02040503050406030204" pitchFamily="18" charset="0"/>
              <a:ea typeface="Calibri"/>
              <a:cs typeface="Calibri"/>
              <a:sym typeface="Calibri"/>
            </a:endParaRPr>
          </a:p>
          <a:p>
            <a:pPr marL="0" marR="0" lvl="0" indent="0" algn="l" rtl="0">
              <a:spcBef>
                <a:spcPts val="0"/>
              </a:spcBef>
              <a:buSzPct val="25000"/>
              <a:buNone/>
            </a:pPr>
            <a:r>
              <a:rPr lang="en-US" sz="2000" b="1" dirty="0">
                <a:solidFill>
                  <a:schemeClr val="dk1"/>
                </a:solidFill>
                <a:latin typeface="Cambria" panose="02040503050406030204" pitchFamily="18" charset="0"/>
                <a:ea typeface="Calibri"/>
                <a:cs typeface="Calibri"/>
                <a:sym typeface="Calibri"/>
              </a:rPr>
              <a:t>ATMOSPHERE</a:t>
            </a:r>
          </a:p>
          <a:p>
            <a:pPr marL="0" marR="0" lvl="0" indent="0" algn="l" rtl="0">
              <a:spcBef>
                <a:spcPts val="0"/>
              </a:spcBef>
              <a:buNone/>
            </a:pPr>
            <a:endParaRPr sz="2000" b="1" dirty="0">
              <a:solidFill>
                <a:schemeClr val="dk1"/>
              </a:solidFill>
              <a:latin typeface="Cambria" panose="02040503050406030204" pitchFamily="18" charset="0"/>
              <a:ea typeface="Calibri"/>
              <a:cs typeface="Calibri"/>
              <a:sym typeface="Calibri"/>
            </a:endParaRPr>
          </a:p>
          <a:p>
            <a:pPr marL="0" marR="0" lvl="0" indent="0" algn="l" rtl="0">
              <a:spcBef>
                <a:spcPts val="0"/>
              </a:spcBef>
              <a:buSzPct val="25000"/>
              <a:buNone/>
            </a:pPr>
            <a:r>
              <a:rPr lang="en-US" sz="2000" b="1" dirty="0">
                <a:solidFill>
                  <a:schemeClr val="dk1"/>
                </a:solidFill>
                <a:latin typeface="Cambria" panose="02040503050406030204" pitchFamily="18" charset="0"/>
                <a:ea typeface="Calibri"/>
                <a:cs typeface="Calibri"/>
                <a:sym typeface="Calibri"/>
              </a:rPr>
              <a:t>PEOPLE</a:t>
            </a:r>
          </a:p>
        </p:txBody>
      </p:sp>
      <p:pic>
        <p:nvPicPr>
          <p:cNvPr id="11" name="Shape 96" descr="C:\Users\Piotr - UTP\AppData\Local\Microsoft\Windows\Temporary Internet Files\Content.IE5\LX4ROD8R\MP900384835[1].jpg"/>
          <p:cNvPicPr preferRelativeResize="0"/>
          <p:nvPr/>
        </p:nvPicPr>
        <p:blipFill rotWithShape="1">
          <a:blip r:embed="rId5" cstate="print">
            <a:alphaModFix/>
          </a:blip>
          <a:srcRect/>
          <a:stretch/>
        </p:blipFill>
        <p:spPr>
          <a:xfrm>
            <a:off x="5868144" y="4005064"/>
            <a:ext cx="3040800" cy="2664300"/>
          </a:xfrm>
          <a:prstGeom prst="rect">
            <a:avLst/>
          </a:prstGeom>
          <a:noFill/>
          <a:ln>
            <a:noFill/>
          </a:ln>
        </p:spPr>
      </p:pic>
    </p:spTree>
    <p:extLst>
      <p:ext uri="{BB962C8B-B14F-4D97-AF65-F5344CB8AC3E}">
        <p14:creationId xmlns:p14="http://schemas.microsoft.com/office/powerpoint/2010/main" val="412952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CloudStation\[PROJEKTY]\[ACTIVE][2015-10-15][PROJEKT][SHOPA][UTP][DiamonDT]\2016_06_18_Grafika\Gotowe\sektory\team-building-box_white_e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E:\CloudStation\[PROJEKTY]\[ACTIVE][2015-10-15][PROJEKT][SHOPA][UTP][DiamonDT]\2016_06_18_Grafika\Gotowe\PowerPoint_templates\team-buil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9852" y="6096023"/>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3" name="Obraz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2000" y="421804"/>
            <a:ext cx="8640000" cy="5438388"/>
          </a:xfrm>
          <a:prstGeom prst="rect">
            <a:avLst/>
          </a:prstGeom>
        </p:spPr>
      </p:pic>
      <p:sp>
        <p:nvSpPr>
          <p:cNvPr id="5" name="Prostokąt 4"/>
          <p:cNvSpPr/>
          <p:nvPr/>
        </p:nvSpPr>
        <p:spPr>
          <a:xfrm>
            <a:off x="3717034" y="6421461"/>
            <a:ext cx="4572000" cy="246221"/>
          </a:xfrm>
          <a:prstGeom prst="rect">
            <a:avLst/>
          </a:prstGeom>
        </p:spPr>
        <p:txBody>
          <a:bodyPr>
            <a:spAutoFit/>
          </a:bodyPr>
          <a:lstStyle/>
          <a:p>
            <a:r>
              <a:rPr lang="pl-PL" sz="1000" dirty="0" err="1">
                <a:latin typeface="Cambria" panose="02040503050406030204" pitchFamily="18" charset="0"/>
              </a:rPr>
              <a:t>Based</a:t>
            </a:r>
            <a:r>
              <a:rPr lang="pl-PL" sz="1000" dirty="0">
                <a:latin typeface="Cambria" panose="02040503050406030204" pitchFamily="18" charset="0"/>
              </a:rPr>
              <a:t> on Hasso </a:t>
            </a:r>
            <a:r>
              <a:rPr lang="pl-PL" sz="1000" dirty="0" err="1">
                <a:latin typeface="Cambria" panose="02040503050406030204" pitchFamily="18" charset="0"/>
              </a:rPr>
              <a:t>Plattner</a:t>
            </a:r>
            <a:r>
              <a:rPr lang="pl-PL" sz="1000" dirty="0">
                <a:latin typeface="Cambria" panose="02040503050406030204" pitchFamily="18" charset="0"/>
              </a:rPr>
              <a:t> </a:t>
            </a:r>
            <a:r>
              <a:rPr lang="pl-PL" sz="1000" dirty="0" err="1">
                <a:latin typeface="Cambria" panose="02040503050406030204" pitchFamily="18" charset="0"/>
              </a:rPr>
              <a:t>Institute</a:t>
            </a:r>
            <a:r>
              <a:rPr lang="pl-PL" sz="1000" dirty="0">
                <a:latin typeface="Cambria" panose="02040503050406030204" pitchFamily="18" charset="0"/>
              </a:rPr>
              <a:t> of Design </a:t>
            </a:r>
            <a:r>
              <a:rPr lang="pl-PL" sz="1000" dirty="0" err="1">
                <a:latin typeface="Cambria" panose="02040503050406030204" pitchFamily="18" charset="0"/>
              </a:rPr>
              <a:t>tutorials</a:t>
            </a:r>
            <a:r>
              <a:rPr lang="pl-PL" sz="1000" dirty="0">
                <a:latin typeface="Cambria" panose="02040503050406030204" pitchFamily="18" charset="0"/>
              </a:rPr>
              <a:t> – Stanford University, 2016</a:t>
            </a:r>
          </a:p>
        </p:txBody>
      </p:sp>
    </p:spTree>
    <p:extLst>
      <p:ext uri="{BB962C8B-B14F-4D97-AF65-F5344CB8AC3E}">
        <p14:creationId xmlns:p14="http://schemas.microsoft.com/office/powerpoint/2010/main" val="37138713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CloudStation\[PROJEKTY]\[ACTIVE][2015-10-15][PROJEKT][SHOPA][UTP][DiamonDT]\2016_06_18_Grafika\Gotowe\sektory\team-building-box_white_e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E:\CloudStation\[PROJEKTY]\[ACTIVE][2015-10-15][PROJEKT][SHOPA][UTP][DiamonDT]\2016_06_18_Grafika\Gotowe\PowerPoint_templates\team-buil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9852" y="6096023"/>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3" name="Obraz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2000" y="421804"/>
            <a:ext cx="8639999" cy="5438388"/>
          </a:xfrm>
          <a:prstGeom prst="rect">
            <a:avLst/>
          </a:prstGeom>
        </p:spPr>
      </p:pic>
      <p:sp>
        <p:nvSpPr>
          <p:cNvPr id="5" name="Prostokąt 4"/>
          <p:cNvSpPr/>
          <p:nvPr/>
        </p:nvSpPr>
        <p:spPr>
          <a:xfrm>
            <a:off x="3717034" y="6421461"/>
            <a:ext cx="4572000" cy="246221"/>
          </a:xfrm>
          <a:prstGeom prst="rect">
            <a:avLst/>
          </a:prstGeom>
        </p:spPr>
        <p:txBody>
          <a:bodyPr>
            <a:spAutoFit/>
          </a:bodyPr>
          <a:lstStyle/>
          <a:p>
            <a:r>
              <a:rPr lang="pl-PL" sz="1000" dirty="0" err="1">
                <a:latin typeface="Cambria" panose="02040503050406030204" pitchFamily="18" charset="0"/>
              </a:rPr>
              <a:t>Based</a:t>
            </a:r>
            <a:r>
              <a:rPr lang="pl-PL" sz="1000" dirty="0">
                <a:latin typeface="Cambria" panose="02040503050406030204" pitchFamily="18" charset="0"/>
              </a:rPr>
              <a:t> on Hasso </a:t>
            </a:r>
            <a:r>
              <a:rPr lang="pl-PL" sz="1000" dirty="0" err="1">
                <a:latin typeface="Cambria" panose="02040503050406030204" pitchFamily="18" charset="0"/>
              </a:rPr>
              <a:t>Plattner</a:t>
            </a:r>
            <a:r>
              <a:rPr lang="pl-PL" sz="1000" dirty="0">
                <a:latin typeface="Cambria" panose="02040503050406030204" pitchFamily="18" charset="0"/>
              </a:rPr>
              <a:t> </a:t>
            </a:r>
            <a:r>
              <a:rPr lang="pl-PL" sz="1000" dirty="0" err="1">
                <a:latin typeface="Cambria" panose="02040503050406030204" pitchFamily="18" charset="0"/>
              </a:rPr>
              <a:t>Institute</a:t>
            </a:r>
            <a:r>
              <a:rPr lang="pl-PL" sz="1000" dirty="0">
                <a:latin typeface="Cambria" panose="02040503050406030204" pitchFamily="18" charset="0"/>
              </a:rPr>
              <a:t> of Design </a:t>
            </a:r>
            <a:r>
              <a:rPr lang="pl-PL" sz="1000" dirty="0" err="1">
                <a:latin typeface="Cambria" panose="02040503050406030204" pitchFamily="18" charset="0"/>
              </a:rPr>
              <a:t>tutorials</a:t>
            </a:r>
            <a:r>
              <a:rPr lang="pl-PL" sz="1000" dirty="0">
                <a:latin typeface="Cambria" panose="02040503050406030204" pitchFamily="18" charset="0"/>
              </a:rPr>
              <a:t> – Stanford University, 2016</a:t>
            </a:r>
          </a:p>
        </p:txBody>
      </p:sp>
    </p:spTree>
    <p:extLst>
      <p:ext uri="{BB962C8B-B14F-4D97-AF65-F5344CB8AC3E}">
        <p14:creationId xmlns:p14="http://schemas.microsoft.com/office/powerpoint/2010/main" val="12823202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CloudStation\[PROJEKTY]\[ACTIVE][2015-10-15][PROJEKT][SHOPA][UTP][DiamonDT]\2016_06_18_Grafika\Gotowe\sektory\team-building-box_white_e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E:\CloudStation\[PROJEKTY]\[ACTIVE][2015-10-15][PROJEKT][SHOPA][UTP][DiamonDT]\2016_06_18_Grafika\Gotowe\PowerPoint_templates\team-buil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9852" y="6096023"/>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3" name="Obraz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2000" y="421804"/>
            <a:ext cx="8639999" cy="5438387"/>
          </a:xfrm>
          <a:prstGeom prst="rect">
            <a:avLst/>
          </a:prstGeom>
        </p:spPr>
      </p:pic>
      <p:sp>
        <p:nvSpPr>
          <p:cNvPr id="5" name="Prostokąt 4"/>
          <p:cNvSpPr/>
          <p:nvPr/>
        </p:nvSpPr>
        <p:spPr>
          <a:xfrm>
            <a:off x="3717034" y="6421461"/>
            <a:ext cx="4572000" cy="246221"/>
          </a:xfrm>
          <a:prstGeom prst="rect">
            <a:avLst/>
          </a:prstGeom>
        </p:spPr>
        <p:txBody>
          <a:bodyPr>
            <a:spAutoFit/>
          </a:bodyPr>
          <a:lstStyle/>
          <a:p>
            <a:r>
              <a:rPr lang="pl-PL" sz="1000" dirty="0" err="1">
                <a:latin typeface="Cambria" panose="02040503050406030204" pitchFamily="18" charset="0"/>
              </a:rPr>
              <a:t>Based</a:t>
            </a:r>
            <a:r>
              <a:rPr lang="pl-PL" sz="1000" dirty="0">
                <a:latin typeface="Cambria" panose="02040503050406030204" pitchFamily="18" charset="0"/>
              </a:rPr>
              <a:t> on Hasso </a:t>
            </a:r>
            <a:r>
              <a:rPr lang="pl-PL" sz="1000" dirty="0" err="1">
                <a:latin typeface="Cambria" panose="02040503050406030204" pitchFamily="18" charset="0"/>
              </a:rPr>
              <a:t>Plattner</a:t>
            </a:r>
            <a:r>
              <a:rPr lang="pl-PL" sz="1000" dirty="0">
                <a:latin typeface="Cambria" panose="02040503050406030204" pitchFamily="18" charset="0"/>
              </a:rPr>
              <a:t> </a:t>
            </a:r>
            <a:r>
              <a:rPr lang="pl-PL" sz="1000" dirty="0" err="1">
                <a:latin typeface="Cambria" panose="02040503050406030204" pitchFamily="18" charset="0"/>
              </a:rPr>
              <a:t>Institute</a:t>
            </a:r>
            <a:r>
              <a:rPr lang="pl-PL" sz="1000" dirty="0">
                <a:latin typeface="Cambria" panose="02040503050406030204" pitchFamily="18" charset="0"/>
              </a:rPr>
              <a:t> of Design </a:t>
            </a:r>
            <a:r>
              <a:rPr lang="pl-PL" sz="1000" dirty="0" err="1">
                <a:latin typeface="Cambria" panose="02040503050406030204" pitchFamily="18" charset="0"/>
              </a:rPr>
              <a:t>tutorials</a:t>
            </a:r>
            <a:r>
              <a:rPr lang="pl-PL" sz="1000" dirty="0">
                <a:latin typeface="Cambria" panose="02040503050406030204" pitchFamily="18" charset="0"/>
              </a:rPr>
              <a:t> – Stanford University, 2016</a:t>
            </a:r>
          </a:p>
        </p:txBody>
      </p:sp>
    </p:spTree>
    <p:extLst>
      <p:ext uri="{BB962C8B-B14F-4D97-AF65-F5344CB8AC3E}">
        <p14:creationId xmlns:p14="http://schemas.microsoft.com/office/powerpoint/2010/main" val="2985053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CloudStation\[PROJEKTY]\[ACTIVE][2015-10-15][PROJEKT][SHOPA][UTP][DiamonDT]\2016_06_18_Grafika\Gotowe\sektory\team-building-box_white_e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E:\CloudStation\[PROJEKTY]\[ACTIVE][2015-10-15][PROJEKT][SHOPA][UTP][DiamonDT]\2016_06_18_Grafika\Gotowe\PowerPoint_templates\team-buil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9852" y="6096023"/>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3" name="Obraz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2001" y="421804"/>
            <a:ext cx="8639997" cy="5438387"/>
          </a:xfrm>
          <a:prstGeom prst="rect">
            <a:avLst/>
          </a:prstGeom>
        </p:spPr>
      </p:pic>
      <p:sp>
        <p:nvSpPr>
          <p:cNvPr id="5" name="Prostokąt 4"/>
          <p:cNvSpPr/>
          <p:nvPr/>
        </p:nvSpPr>
        <p:spPr>
          <a:xfrm>
            <a:off x="3717034" y="6421461"/>
            <a:ext cx="4572000" cy="246221"/>
          </a:xfrm>
          <a:prstGeom prst="rect">
            <a:avLst/>
          </a:prstGeom>
        </p:spPr>
        <p:txBody>
          <a:bodyPr>
            <a:spAutoFit/>
          </a:bodyPr>
          <a:lstStyle/>
          <a:p>
            <a:r>
              <a:rPr lang="pl-PL" sz="1000" dirty="0" err="1">
                <a:latin typeface="Cambria" panose="02040503050406030204" pitchFamily="18" charset="0"/>
              </a:rPr>
              <a:t>Based</a:t>
            </a:r>
            <a:r>
              <a:rPr lang="pl-PL" sz="1000" dirty="0">
                <a:latin typeface="Cambria" panose="02040503050406030204" pitchFamily="18" charset="0"/>
              </a:rPr>
              <a:t> on Hasso </a:t>
            </a:r>
            <a:r>
              <a:rPr lang="pl-PL" sz="1000" dirty="0" err="1">
                <a:latin typeface="Cambria" panose="02040503050406030204" pitchFamily="18" charset="0"/>
              </a:rPr>
              <a:t>Plattner</a:t>
            </a:r>
            <a:r>
              <a:rPr lang="pl-PL" sz="1000" dirty="0">
                <a:latin typeface="Cambria" panose="02040503050406030204" pitchFamily="18" charset="0"/>
              </a:rPr>
              <a:t> </a:t>
            </a:r>
            <a:r>
              <a:rPr lang="pl-PL" sz="1000" dirty="0" err="1">
                <a:latin typeface="Cambria" panose="02040503050406030204" pitchFamily="18" charset="0"/>
              </a:rPr>
              <a:t>Institute</a:t>
            </a:r>
            <a:r>
              <a:rPr lang="pl-PL" sz="1000" dirty="0">
                <a:latin typeface="Cambria" panose="02040503050406030204" pitchFamily="18" charset="0"/>
              </a:rPr>
              <a:t> of Design </a:t>
            </a:r>
            <a:r>
              <a:rPr lang="pl-PL" sz="1000" dirty="0" err="1">
                <a:latin typeface="Cambria" panose="02040503050406030204" pitchFamily="18" charset="0"/>
              </a:rPr>
              <a:t>tutorials</a:t>
            </a:r>
            <a:r>
              <a:rPr lang="pl-PL" sz="1000" dirty="0">
                <a:latin typeface="Cambria" panose="02040503050406030204" pitchFamily="18" charset="0"/>
              </a:rPr>
              <a:t> – Stanford University, 2016</a:t>
            </a:r>
          </a:p>
        </p:txBody>
      </p:sp>
    </p:spTree>
    <p:extLst>
      <p:ext uri="{BB962C8B-B14F-4D97-AF65-F5344CB8AC3E}">
        <p14:creationId xmlns:p14="http://schemas.microsoft.com/office/powerpoint/2010/main" val="19516685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CloudStation\[PROJEKTY]\[ACTIVE][2015-10-15][PROJEKT][SHOPA][UTP][DiamonDT]\2016_06_18_Grafika\Gotowe\sektory\team-building-box_white_e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E:\CloudStation\[PROJEKTY]\[ACTIVE][2015-10-15][PROJEKT][SHOPA][UTP][DiamonDT]\2016_06_18_Grafika\Gotowe\PowerPoint_templates\team-buil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9852" y="6096023"/>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3" name="Obraz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517" y="421804"/>
            <a:ext cx="8616964" cy="5438387"/>
          </a:xfrm>
          <a:prstGeom prst="rect">
            <a:avLst/>
          </a:prstGeom>
        </p:spPr>
      </p:pic>
      <p:sp>
        <p:nvSpPr>
          <p:cNvPr id="5" name="Prostokąt 4"/>
          <p:cNvSpPr/>
          <p:nvPr/>
        </p:nvSpPr>
        <p:spPr>
          <a:xfrm>
            <a:off x="3717034" y="6421461"/>
            <a:ext cx="4572000" cy="246221"/>
          </a:xfrm>
          <a:prstGeom prst="rect">
            <a:avLst/>
          </a:prstGeom>
        </p:spPr>
        <p:txBody>
          <a:bodyPr>
            <a:spAutoFit/>
          </a:bodyPr>
          <a:lstStyle/>
          <a:p>
            <a:r>
              <a:rPr lang="pl-PL" sz="1000" dirty="0" err="1">
                <a:latin typeface="Cambria" panose="02040503050406030204" pitchFamily="18" charset="0"/>
              </a:rPr>
              <a:t>Based</a:t>
            </a:r>
            <a:r>
              <a:rPr lang="pl-PL" sz="1000" dirty="0">
                <a:latin typeface="Cambria" panose="02040503050406030204" pitchFamily="18" charset="0"/>
              </a:rPr>
              <a:t> on Hasso </a:t>
            </a:r>
            <a:r>
              <a:rPr lang="pl-PL" sz="1000" dirty="0" err="1">
                <a:latin typeface="Cambria" panose="02040503050406030204" pitchFamily="18" charset="0"/>
              </a:rPr>
              <a:t>Plattner</a:t>
            </a:r>
            <a:r>
              <a:rPr lang="pl-PL" sz="1000" dirty="0">
                <a:latin typeface="Cambria" panose="02040503050406030204" pitchFamily="18" charset="0"/>
              </a:rPr>
              <a:t> </a:t>
            </a:r>
            <a:r>
              <a:rPr lang="pl-PL" sz="1000" dirty="0" err="1">
                <a:latin typeface="Cambria" panose="02040503050406030204" pitchFamily="18" charset="0"/>
              </a:rPr>
              <a:t>Institute</a:t>
            </a:r>
            <a:r>
              <a:rPr lang="pl-PL" sz="1000" dirty="0">
                <a:latin typeface="Cambria" panose="02040503050406030204" pitchFamily="18" charset="0"/>
              </a:rPr>
              <a:t> of Design </a:t>
            </a:r>
            <a:r>
              <a:rPr lang="pl-PL" sz="1000" dirty="0" err="1">
                <a:latin typeface="Cambria" panose="02040503050406030204" pitchFamily="18" charset="0"/>
              </a:rPr>
              <a:t>tutorials</a:t>
            </a:r>
            <a:r>
              <a:rPr lang="pl-PL" sz="1000" dirty="0">
                <a:latin typeface="Cambria" panose="02040503050406030204" pitchFamily="18" charset="0"/>
              </a:rPr>
              <a:t> – Stanford University, 2016</a:t>
            </a:r>
          </a:p>
        </p:txBody>
      </p:sp>
    </p:spTree>
    <p:extLst>
      <p:ext uri="{BB962C8B-B14F-4D97-AF65-F5344CB8AC3E}">
        <p14:creationId xmlns:p14="http://schemas.microsoft.com/office/powerpoint/2010/main" val="29620366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CloudStation\[PROJEKTY]\[ACTIVE][2015-10-15][PROJEKT][SHOPA][UTP][DiamonDT]\2016_06_18_Grafika\Gotowe\sektory\team-building-box_white_e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843" y="6240486"/>
            <a:ext cx="1649412" cy="36195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E:\CloudStation\[PROJEKTY]\[ACTIVE][2015-10-15][PROJEKT][SHOPA][UTP][DiamonDT]\2016_06_18_Grafika\Gotowe\PowerPoint_templates\team-buil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6776" y="-16931"/>
            <a:ext cx="9864000" cy="70562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E:\CloudStation\[PROJEKTY]\[ACTIVE][2015-10-15][PROJEKT][SHOPA][UTP][DiamonDT]\2016_06_18_Grafika\Gotowe\PowerPoint_templates\DiamonDT_Project_Official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9852" y="6096023"/>
            <a:ext cx="1524000" cy="506413"/>
          </a:xfrm>
          <a:prstGeom prst="rect">
            <a:avLst/>
          </a:prstGeom>
          <a:noFill/>
          <a:extLst>
            <a:ext uri="{909E8E84-426E-40DD-AFC4-6F175D3DCCD1}">
              <a14:hiddenFill xmlns:a14="http://schemas.microsoft.com/office/drawing/2010/main">
                <a:solidFill>
                  <a:srgbClr val="FFFFFF"/>
                </a:solidFill>
              </a14:hiddenFill>
            </a:ext>
          </a:extLst>
        </p:spPr>
      </p:pic>
      <p:pic>
        <p:nvPicPr>
          <p:cNvPr id="3" name="Obraz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517" y="421804"/>
            <a:ext cx="8616964" cy="5438386"/>
          </a:xfrm>
          <a:prstGeom prst="rect">
            <a:avLst/>
          </a:prstGeom>
        </p:spPr>
      </p:pic>
      <p:sp>
        <p:nvSpPr>
          <p:cNvPr id="5" name="Prostokąt 4"/>
          <p:cNvSpPr/>
          <p:nvPr/>
        </p:nvSpPr>
        <p:spPr>
          <a:xfrm>
            <a:off x="3717034" y="6421461"/>
            <a:ext cx="4572000" cy="246221"/>
          </a:xfrm>
          <a:prstGeom prst="rect">
            <a:avLst/>
          </a:prstGeom>
        </p:spPr>
        <p:txBody>
          <a:bodyPr>
            <a:spAutoFit/>
          </a:bodyPr>
          <a:lstStyle/>
          <a:p>
            <a:r>
              <a:rPr lang="pl-PL" sz="1000" dirty="0" err="1">
                <a:latin typeface="Cambria" panose="02040503050406030204" pitchFamily="18" charset="0"/>
              </a:rPr>
              <a:t>Based</a:t>
            </a:r>
            <a:r>
              <a:rPr lang="pl-PL" sz="1000" dirty="0">
                <a:latin typeface="Cambria" panose="02040503050406030204" pitchFamily="18" charset="0"/>
              </a:rPr>
              <a:t> on Hasso </a:t>
            </a:r>
            <a:r>
              <a:rPr lang="pl-PL" sz="1000" dirty="0" err="1">
                <a:latin typeface="Cambria" panose="02040503050406030204" pitchFamily="18" charset="0"/>
              </a:rPr>
              <a:t>Plattner</a:t>
            </a:r>
            <a:r>
              <a:rPr lang="pl-PL" sz="1000" dirty="0">
                <a:latin typeface="Cambria" panose="02040503050406030204" pitchFamily="18" charset="0"/>
              </a:rPr>
              <a:t> </a:t>
            </a:r>
            <a:r>
              <a:rPr lang="pl-PL" sz="1000" dirty="0" err="1">
                <a:latin typeface="Cambria" panose="02040503050406030204" pitchFamily="18" charset="0"/>
              </a:rPr>
              <a:t>Institute</a:t>
            </a:r>
            <a:r>
              <a:rPr lang="pl-PL" sz="1000" dirty="0">
                <a:latin typeface="Cambria" panose="02040503050406030204" pitchFamily="18" charset="0"/>
              </a:rPr>
              <a:t> of Design </a:t>
            </a:r>
            <a:r>
              <a:rPr lang="pl-PL" sz="1000" dirty="0" err="1">
                <a:latin typeface="Cambria" panose="02040503050406030204" pitchFamily="18" charset="0"/>
              </a:rPr>
              <a:t>tutorials</a:t>
            </a:r>
            <a:r>
              <a:rPr lang="pl-PL" sz="1000" dirty="0">
                <a:latin typeface="Cambria" panose="02040503050406030204" pitchFamily="18" charset="0"/>
              </a:rPr>
              <a:t> – Stanford University, 2016</a:t>
            </a:r>
          </a:p>
        </p:txBody>
      </p:sp>
    </p:spTree>
    <p:extLst>
      <p:ext uri="{BB962C8B-B14F-4D97-AF65-F5344CB8AC3E}">
        <p14:creationId xmlns:p14="http://schemas.microsoft.com/office/powerpoint/2010/main" val="458718808"/>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228</Words>
  <Application>Microsoft Office PowerPoint</Application>
  <PresentationFormat>Pokaz na ekranie (4:3)</PresentationFormat>
  <Paragraphs>43</Paragraphs>
  <Slides>14</Slides>
  <Notes>1</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14</vt:i4>
      </vt:variant>
    </vt:vector>
  </HeadingPairs>
  <TitlesOfParts>
    <vt:vector size="18" baseType="lpstr">
      <vt:lpstr>Arial</vt:lpstr>
      <vt:lpstr>Calibri</vt:lpstr>
      <vt:lpstr>Cambria</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Czarek</dc:creator>
  <dc:description>CC BY-NC-SA 3.0 PL</dc:description>
  <cp:lastModifiedBy>Cezary Graul</cp:lastModifiedBy>
  <cp:revision>24</cp:revision>
  <dcterms:created xsi:type="dcterms:W3CDTF">2016-07-24T21:04:28Z</dcterms:created>
  <dcterms:modified xsi:type="dcterms:W3CDTF">2018-01-04T21:58:19Z</dcterms:modified>
</cp:coreProperties>
</file>