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5" r:id="rId3"/>
    <p:sldId id="257" r:id="rId4"/>
    <p:sldId id="258" r:id="rId5"/>
    <p:sldId id="260" r:id="rId6"/>
    <p:sldId id="261" r:id="rId7"/>
    <p:sldId id="262" r:id="rId8"/>
    <p:sldId id="263" r:id="rId9"/>
    <p:sldId id="264" r:id="rId10"/>
    <p:sldId id="266" r:id="rId11"/>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51" autoAdjust="0"/>
  </p:normalViewPr>
  <p:slideViewPr>
    <p:cSldViewPr>
      <p:cViewPr varScale="1">
        <p:scale>
          <a:sx n="90" d="100"/>
          <a:sy n="90" d="100"/>
        </p:scale>
        <p:origin x="221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72C686-55B1-4635-905F-423086E7464D}" type="datetimeFigureOut">
              <a:rPr lang="pl-PL" smtClean="0"/>
              <a:t>2018-01-04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2B6681-C530-4964-998F-40B2677D2012}" type="slidenum">
              <a:rPr lang="pl-PL" smtClean="0"/>
              <a:t>‹#›</a:t>
            </a:fld>
            <a:endParaRPr lang="pl-PL"/>
          </a:p>
        </p:txBody>
      </p:sp>
    </p:spTree>
    <p:extLst>
      <p:ext uri="{BB962C8B-B14F-4D97-AF65-F5344CB8AC3E}">
        <p14:creationId xmlns:p14="http://schemas.microsoft.com/office/powerpoint/2010/main" val="1070022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1</a:t>
            </a:fld>
            <a:endParaRPr lang="pl-PL"/>
          </a:p>
        </p:txBody>
      </p:sp>
    </p:spTree>
    <p:extLst>
      <p:ext uri="{BB962C8B-B14F-4D97-AF65-F5344CB8AC3E}">
        <p14:creationId xmlns:p14="http://schemas.microsoft.com/office/powerpoint/2010/main" val="19976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10</a:t>
            </a:fld>
            <a:endParaRPr lang="pl-PL"/>
          </a:p>
        </p:txBody>
      </p:sp>
    </p:spTree>
    <p:extLst>
      <p:ext uri="{BB962C8B-B14F-4D97-AF65-F5344CB8AC3E}">
        <p14:creationId xmlns:p14="http://schemas.microsoft.com/office/powerpoint/2010/main" val="114421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lvl="0">
              <a:spcBef>
                <a:spcPts val="0"/>
              </a:spcBef>
              <a:buNone/>
            </a:pPr>
            <a:r>
              <a:rPr lang="en-US" sz="1200" kern="1200" dirty="0" smtClean="0">
                <a:solidFill>
                  <a:schemeClr val="tx1"/>
                </a:solidFill>
                <a:effectLst/>
                <a:latin typeface="+mn-lt"/>
                <a:ea typeface="+mn-ea"/>
                <a:cs typeface="+mn-cs"/>
              </a:rPr>
              <a:t>Indeed, the first step of the DT process relies in seeking and understanding the needs of specific users. Here we assume that a challenge or problem has been defined by a third-party (e.g. DT teacher, team mentor, a company or external contractors) and team of students will have to find target users to whom the challenge may apply. </a:t>
            </a:r>
          </a:p>
          <a:p>
            <a:pPr lvl="0">
              <a:spcBef>
                <a:spcPts val="0"/>
              </a:spcBef>
              <a:buNone/>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DT experts separate this empathy step into two parts: they first consider an </a:t>
            </a:r>
            <a:r>
              <a:rPr lang="en-US" sz="1200" i="1" kern="1200" dirty="0" smtClean="0">
                <a:solidFill>
                  <a:schemeClr val="tx1"/>
                </a:solidFill>
                <a:effectLst/>
                <a:latin typeface="+mn-lt"/>
                <a:ea typeface="+mn-ea"/>
                <a:cs typeface="+mn-cs"/>
              </a:rPr>
              <a:t>understand</a:t>
            </a:r>
            <a:r>
              <a:rPr lang="en-US" sz="1200" kern="1200" dirty="0" smtClean="0">
                <a:solidFill>
                  <a:schemeClr val="tx1"/>
                </a:solidFill>
                <a:effectLst/>
                <a:latin typeface="+mn-lt"/>
                <a:ea typeface="+mn-ea"/>
                <a:cs typeface="+mn-cs"/>
              </a:rPr>
              <a:t> step, aiming at immersing in the project by talking with experts and carrying out research (usually literature survey). Then, an </a:t>
            </a:r>
            <a:r>
              <a:rPr lang="en-US" sz="1200" i="1" kern="1200" dirty="0" smtClean="0">
                <a:solidFill>
                  <a:schemeClr val="tx1"/>
                </a:solidFill>
                <a:effectLst/>
                <a:latin typeface="+mn-lt"/>
                <a:ea typeface="+mn-ea"/>
                <a:cs typeface="+mn-cs"/>
              </a:rPr>
              <a:t>observe </a:t>
            </a:r>
            <a:r>
              <a:rPr lang="en-US" sz="1200" kern="1200" dirty="0" smtClean="0">
                <a:solidFill>
                  <a:schemeClr val="tx1"/>
                </a:solidFill>
                <a:effectLst/>
                <a:latin typeface="+mn-lt"/>
                <a:ea typeface="+mn-ea"/>
                <a:cs typeface="+mn-cs"/>
              </a:rPr>
              <a:t>step encourages observation/immersion into human behaviors in particular context and verbal communication (interviewing) to search for explanations. </a:t>
            </a:r>
            <a:endParaRPr lang="en-US" dirty="0" smtClean="0"/>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2</a:t>
            </a:fld>
            <a:endParaRPr lang="pl-PL"/>
          </a:p>
        </p:txBody>
      </p:sp>
    </p:spTree>
    <p:extLst>
      <p:ext uri="{BB962C8B-B14F-4D97-AF65-F5344CB8AC3E}">
        <p14:creationId xmlns:p14="http://schemas.microsoft.com/office/powerpoint/2010/main" val="161099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Tabl</a:t>
            </a:r>
            <a:r>
              <a:rPr lang="pl-PL" dirty="0" smtClean="0"/>
              <a:t>e</a:t>
            </a:r>
            <a:r>
              <a:rPr lang="en-US" baseline="0" dirty="0" smtClean="0"/>
              <a:t> shows possible ways of interaction with user. Table header shows 5 actions: group session, interview, immersion, self documentation, questionnaire. On the left side of a table there are aim, structure/place, pros, cons. Thanks to the matrix we can learn what will happen if we connect </a:t>
            </a:r>
            <a:r>
              <a:rPr lang="en-US" baseline="0" dirty="0" err="1" smtClean="0"/>
              <a:t>e.g</a:t>
            </a:r>
            <a:r>
              <a:rPr lang="pl-PL" baseline="0" dirty="0" smtClean="0"/>
              <a:t>.</a:t>
            </a:r>
            <a:r>
              <a:rPr lang="en-US" baseline="0" dirty="0" smtClean="0"/>
              <a:t> interview with place.</a:t>
            </a:r>
            <a:endParaRPr lang="en-US" dirty="0" smtClean="0"/>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3</a:t>
            </a:fld>
            <a:endParaRPr lang="pl-PL"/>
          </a:p>
        </p:txBody>
      </p:sp>
    </p:spTree>
    <p:extLst>
      <p:ext uri="{BB962C8B-B14F-4D97-AF65-F5344CB8AC3E}">
        <p14:creationId xmlns:p14="http://schemas.microsoft.com/office/powerpoint/2010/main" val="415084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Each interview must Each interview must have its plan and rules that are used to organize questions. Such rules help</a:t>
            </a:r>
            <a:r>
              <a:rPr lang="en-US" baseline="0" dirty="0" smtClean="0"/>
              <a:t> </a:t>
            </a:r>
            <a:r>
              <a:rPr lang="en-US" dirty="0" smtClean="0"/>
              <a:t>to filter and evaluate which statements are important, and what are the feelings, the emotions related to the question asked. The rules of the interview can be divided into three categories:</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basic,</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smtClean="0"/>
              <a:t>adv</a:t>
            </a:r>
            <a:r>
              <a:rPr lang="pl-PL" dirty="0" smtClean="0"/>
              <a:t>a</a:t>
            </a:r>
            <a:r>
              <a:rPr lang="en-US" dirty="0" err="1" smtClean="0"/>
              <a:t>nced</a:t>
            </a:r>
            <a:r>
              <a:rPr lang="en-US" dirty="0" smtClean="0"/>
              <a:t>,</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expert.</a:t>
            </a:r>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4</a:t>
            </a:fld>
            <a:endParaRPr lang="pl-PL"/>
          </a:p>
        </p:txBody>
      </p:sp>
    </p:spTree>
    <p:extLst>
      <p:ext uri="{BB962C8B-B14F-4D97-AF65-F5344CB8AC3E}">
        <p14:creationId xmlns:p14="http://schemas.microsoft.com/office/powerpoint/2010/main" val="1802221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Each interview must Each interview must have its plan and rules that are used to organize questions. Such rules help</a:t>
            </a:r>
            <a:r>
              <a:rPr lang="en-US" baseline="0" dirty="0" smtClean="0"/>
              <a:t> </a:t>
            </a:r>
            <a:r>
              <a:rPr lang="en-US" dirty="0" smtClean="0"/>
              <a:t>to filter and evaluate which statements are important, and what are the feelings, the emotions related to the question asked. The rules of the interview can be divided into three categories:</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basic,</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smtClean="0"/>
              <a:t>adv</a:t>
            </a:r>
            <a:r>
              <a:rPr lang="pl-PL" dirty="0" smtClean="0"/>
              <a:t>a</a:t>
            </a:r>
            <a:r>
              <a:rPr lang="en-US" dirty="0" err="1" smtClean="0"/>
              <a:t>nced</a:t>
            </a:r>
            <a:r>
              <a:rPr lang="en-US" dirty="0" smtClean="0"/>
              <a:t>,</a:t>
            </a:r>
            <a:endParaRPr lang="pl-P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expert.</a:t>
            </a:r>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5</a:t>
            </a:fld>
            <a:endParaRPr lang="pl-PL"/>
          </a:p>
        </p:txBody>
      </p:sp>
    </p:spTree>
    <p:extLst>
      <p:ext uri="{BB962C8B-B14F-4D97-AF65-F5344CB8AC3E}">
        <p14:creationId xmlns:p14="http://schemas.microsoft.com/office/powerpoint/2010/main" val="1350428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lvl="0">
              <a:spcBef>
                <a:spcPts val="0"/>
              </a:spcBef>
              <a:buNone/>
            </a:pPr>
            <a:r>
              <a:rPr lang="en-US" dirty="0" smtClean="0"/>
              <a:t>A possible strategy to convey an interview session is illustrated in Fig. After introducing the team and the project, the following categories of questions can be articulated:</a:t>
            </a:r>
            <a:endParaRPr lang="pl-PL" dirty="0" smtClean="0"/>
          </a:p>
          <a:p>
            <a:pPr lvl="0">
              <a:spcBef>
                <a:spcPts val="0"/>
              </a:spcBef>
              <a:buNone/>
            </a:pPr>
            <a:endParaRPr lang="pl-PL" dirty="0" smtClean="0"/>
          </a:p>
          <a:p>
            <a:pPr marL="171450" lvl="0" indent="-171450">
              <a:spcBef>
                <a:spcPts val="0"/>
              </a:spcBef>
              <a:buFont typeface="Arial" panose="020B0604020202020204" pitchFamily="34" charset="0"/>
              <a:buChar char="•"/>
            </a:pPr>
            <a:r>
              <a:rPr lang="pl-PL" dirty="0" smtClean="0"/>
              <a:t>W</a:t>
            </a:r>
            <a:r>
              <a:rPr lang="en-US" dirty="0" smtClean="0"/>
              <a:t>arm-up/personal questions: have you already been interviewed in the past?  When have you started to work as…? </a:t>
            </a:r>
          </a:p>
          <a:p>
            <a:pPr marL="171450" lvl="0" indent="-171450">
              <a:spcBef>
                <a:spcPts val="0"/>
              </a:spcBef>
              <a:buFont typeface="Arial" panose="020B0604020202020204" pitchFamily="34" charset="0"/>
              <a:buChar char="•"/>
            </a:pPr>
            <a:r>
              <a:rPr lang="en-US" dirty="0" smtClean="0"/>
              <a:t>Focus-based questions #1. Students could think of specific questions the interviewee will be comfortable answering in order to install confidence, e.g. "Please tell us about any situation you have encountered with…?", "What is your personal opinion about…?" </a:t>
            </a:r>
          </a:p>
          <a:p>
            <a:pPr marL="171450" lvl="0" indent="-171450">
              <a:spcBef>
                <a:spcPts val="0"/>
              </a:spcBef>
              <a:buFont typeface="Arial" panose="020B0604020202020204" pitchFamily="34" charset="0"/>
              <a:buChar char="•"/>
            </a:pPr>
            <a:r>
              <a:rPr lang="en-US" dirty="0" smtClean="0"/>
              <a:t>Focus-based question #2, or rising emotional exchange level by asking questions that target feelings and force interviewee to think deeper about new perspectives.  </a:t>
            </a:r>
          </a:p>
          <a:p>
            <a:pPr marL="171450" lvl="0" indent="-171450">
              <a:spcBef>
                <a:spcPts val="0"/>
              </a:spcBef>
              <a:buFont typeface="Arial" panose="020B0604020202020204" pitchFamily="34" charset="0"/>
              <a:buChar char="•"/>
            </a:pPr>
            <a:r>
              <a:rPr lang="en-US" dirty="0" smtClean="0"/>
              <a:t>What is a typical challenge you have to face when…? </a:t>
            </a:r>
          </a:p>
          <a:p>
            <a:pPr marL="171450" lvl="0" indent="-171450">
              <a:spcBef>
                <a:spcPts val="0"/>
              </a:spcBef>
              <a:buFont typeface="Arial" panose="020B0604020202020204" pitchFamily="34" charset="0"/>
              <a:buChar char="•"/>
            </a:pPr>
            <a:r>
              <a:rPr lang="en-US" dirty="0" smtClean="0"/>
              <a:t>How did you feel when…? o What would you like to change in … if you had …? </a:t>
            </a:r>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6</a:t>
            </a:fld>
            <a:endParaRPr lang="pl-PL"/>
          </a:p>
        </p:txBody>
      </p:sp>
    </p:spTree>
    <p:extLst>
      <p:ext uri="{BB962C8B-B14F-4D97-AF65-F5344CB8AC3E}">
        <p14:creationId xmlns:p14="http://schemas.microsoft.com/office/powerpoint/2010/main" val="2695364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7</a:t>
            </a:fld>
            <a:endParaRPr lang="pl-PL"/>
          </a:p>
        </p:txBody>
      </p:sp>
    </p:spTree>
    <p:extLst>
      <p:ext uri="{BB962C8B-B14F-4D97-AF65-F5344CB8AC3E}">
        <p14:creationId xmlns:p14="http://schemas.microsoft.com/office/powerpoint/2010/main" val="3220820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lvl="0">
              <a:spcBef>
                <a:spcPts val="0"/>
              </a:spcBef>
              <a:buNone/>
            </a:pPr>
            <a:r>
              <a:rPr lang="en-US" dirty="0" smtClean="0"/>
              <a:t>Pictures show the person conducting the interview. </a:t>
            </a:r>
            <a:endParaRPr lang="pl-PL" dirty="0" smtClean="0"/>
          </a:p>
          <a:p>
            <a:pPr lvl="0">
              <a:spcBef>
                <a:spcPts val="0"/>
              </a:spcBef>
              <a:buNone/>
            </a:pPr>
            <a:r>
              <a:rPr lang="en-US" dirty="0" smtClean="0"/>
              <a:t>These people are carrying</a:t>
            </a:r>
            <a:r>
              <a:rPr lang="en-US" baseline="0" dirty="0" smtClean="0"/>
              <a:t> cards</a:t>
            </a:r>
            <a:r>
              <a:rPr lang="en-US" dirty="0" smtClean="0"/>
              <a:t> with pens so they can write the answers and corresponding suggestions. </a:t>
            </a:r>
          </a:p>
          <a:p>
            <a:pPr lvl="0">
              <a:spcBef>
                <a:spcPts val="0"/>
              </a:spcBef>
              <a:buNone/>
            </a:pPr>
            <a:r>
              <a:rPr lang="en-US" dirty="0" smtClean="0"/>
              <a:t>A red "X" marked the wrong attitude of the questioner, he adopted closed attitude. </a:t>
            </a:r>
          </a:p>
          <a:p>
            <a:pPr lvl="0">
              <a:spcBef>
                <a:spcPts val="0"/>
              </a:spcBef>
              <a:buNone/>
            </a:pPr>
            <a:r>
              <a:rPr lang="en-US" dirty="0" smtClean="0"/>
              <a:t>Always be open to the statements of the participants interviews, smile and ask questions with positive energy.</a:t>
            </a:r>
          </a:p>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8</a:t>
            </a:fld>
            <a:endParaRPr lang="pl-PL"/>
          </a:p>
        </p:txBody>
      </p:sp>
    </p:spTree>
    <p:extLst>
      <p:ext uri="{BB962C8B-B14F-4D97-AF65-F5344CB8AC3E}">
        <p14:creationId xmlns:p14="http://schemas.microsoft.com/office/powerpoint/2010/main" val="1914790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7C2B6681-C530-4964-998F-40B2677D2012}" type="slidenum">
              <a:rPr lang="pl-PL" smtClean="0"/>
              <a:t>9</a:t>
            </a:fld>
            <a:endParaRPr lang="pl-PL"/>
          </a:p>
        </p:txBody>
      </p:sp>
    </p:spTree>
    <p:extLst>
      <p:ext uri="{BB962C8B-B14F-4D97-AF65-F5344CB8AC3E}">
        <p14:creationId xmlns:p14="http://schemas.microsoft.com/office/powerpoint/2010/main" val="1724853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10"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2.pn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7.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ideo" Target="https://www.youtube.com/embed/1Evwgu369Jw" TargetMode="External"/><Relationship Id="rId6" Type="http://schemas.openxmlformats.org/officeDocument/2006/relationships/image" Target="../media/image7.jpeg"/><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hyperlink" Target="https://youtu.be/BG46IwVfSu8" TargetMode="External"/><Relationship Id="rId3" Type="http://schemas.openxmlformats.org/officeDocument/2006/relationships/notesSlide" Target="../notesSlides/notesSlide9.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ideo" Target="https://www.youtube.com/embed/QiLzTA0OR60" TargetMode="External"/><Relationship Id="rId6" Type="http://schemas.openxmlformats.org/officeDocument/2006/relationships/image" Target="../media/image7.jpe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5" name="Obraz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13" name="Obraz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14" name="Obraz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5" name="pole tekstowe 14"/>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8" name="Obraz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11919444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2" name="pole tekstowe 11"/>
          <p:cNvSpPr txBox="1"/>
          <p:nvPr/>
        </p:nvSpPr>
        <p:spPr>
          <a:xfrm>
            <a:off x="204017" y="610142"/>
            <a:ext cx="1667572"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Authors</a:t>
            </a:r>
            <a:endParaRPr lang="pl-PL" sz="3600" dirty="0">
              <a:solidFill>
                <a:srgbClr val="0073C6"/>
              </a:solidFill>
              <a:effectLst>
                <a:outerShdw blurRad="38100" dist="38100" dir="2700000" algn="tl">
                  <a:srgbClr val="000000">
                    <a:alpha val="43137"/>
                  </a:srgbClr>
                </a:outerShdw>
              </a:effectLst>
            </a:endParaRPr>
          </a:p>
        </p:txBody>
      </p:sp>
      <p:pic>
        <p:nvPicPr>
          <p:cNvPr id="10" name="Obraz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13" name="Obraz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5" name="Obraz 14"/>
          <p:cNvPicPr>
            <a:picLocks noChangeAspect="1"/>
          </p:cNvPicPr>
          <p:nvPr/>
        </p:nvPicPr>
        <p:blipFill rotWithShape="1">
          <a:blip r:embed="rId9"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6" name="Obraz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7"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8"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9"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20"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21"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3036329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10" name="Shape 61"/>
          <p:cNvPicPr preferRelativeResize="0"/>
          <p:nvPr/>
        </p:nvPicPr>
        <p:blipFill>
          <a:blip r:embed="rId6" cstate="print">
            <a:alphaModFix/>
          </a:blip>
          <a:stretch>
            <a:fillRect/>
          </a:stretch>
        </p:blipFill>
        <p:spPr>
          <a:xfrm>
            <a:off x="5796136" y="2282437"/>
            <a:ext cx="3071554" cy="4320000"/>
          </a:xfrm>
          <a:prstGeom prst="rect">
            <a:avLst/>
          </a:prstGeom>
          <a:noFill/>
          <a:ln>
            <a:noFill/>
          </a:ln>
        </p:spPr>
      </p:pic>
      <p:sp>
        <p:nvSpPr>
          <p:cNvPr id="11" name="pole tekstowe 10"/>
          <p:cNvSpPr txBox="1"/>
          <p:nvPr/>
        </p:nvSpPr>
        <p:spPr>
          <a:xfrm>
            <a:off x="204017" y="610142"/>
            <a:ext cx="3569054"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What</a:t>
            </a:r>
            <a:r>
              <a:rPr lang="pl-PL" sz="3600" dirty="0" smtClean="0">
                <a:solidFill>
                  <a:srgbClr val="0073C6"/>
                </a:solidFill>
                <a:effectLst>
                  <a:outerShdw blurRad="38100" dist="38100" dir="2700000" algn="tl">
                    <a:srgbClr val="000000">
                      <a:alpha val="43137"/>
                    </a:srgbClr>
                  </a:outerShdw>
                </a:effectLst>
              </a:rPr>
              <a:t> </a:t>
            </a:r>
            <a:r>
              <a:rPr lang="pl-PL" sz="3600" dirty="0" err="1" smtClean="0">
                <a:solidFill>
                  <a:srgbClr val="0073C6"/>
                </a:solidFill>
                <a:effectLst>
                  <a:outerShdw blurRad="38100" dist="38100" dir="2700000" algn="tl">
                    <a:srgbClr val="000000">
                      <a:alpha val="43137"/>
                    </a:srgbClr>
                  </a:outerShdw>
                </a:effectLst>
              </a:rPr>
              <a:t>is</a:t>
            </a:r>
            <a:r>
              <a:rPr lang="pl-PL" sz="3600" dirty="0" smtClean="0">
                <a:solidFill>
                  <a:srgbClr val="0073C6"/>
                </a:solidFill>
                <a:effectLst>
                  <a:outerShdw blurRad="38100" dist="38100" dir="2700000" algn="tl">
                    <a:srgbClr val="000000">
                      <a:alpha val="43137"/>
                    </a:srgbClr>
                  </a:outerShdw>
                </a:effectLst>
              </a:rPr>
              <a:t> </a:t>
            </a:r>
            <a:r>
              <a:rPr lang="pl-PL" sz="3600" dirty="0" err="1" smtClean="0">
                <a:solidFill>
                  <a:srgbClr val="0073C6"/>
                </a:solidFill>
                <a:effectLst>
                  <a:outerShdw blurRad="38100" dist="38100" dir="2700000" algn="tl">
                    <a:srgbClr val="000000">
                      <a:alpha val="43137"/>
                    </a:srgbClr>
                  </a:outerShdw>
                </a:effectLst>
              </a:rPr>
              <a:t>empathy</a:t>
            </a:r>
            <a:r>
              <a:rPr lang="pl-PL" sz="3600" dirty="0">
                <a:solidFill>
                  <a:srgbClr val="0073C6"/>
                </a:solidFill>
                <a:effectLst>
                  <a:outerShdw blurRad="38100" dist="38100" dir="2700000" algn="tl">
                    <a:srgbClr val="000000">
                      <a:alpha val="43137"/>
                    </a:srgbClr>
                  </a:outerShdw>
                </a:effectLst>
              </a:rPr>
              <a:t>?</a:t>
            </a:r>
          </a:p>
        </p:txBody>
      </p:sp>
      <p:sp>
        <p:nvSpPr>
          <p:cNvPr id="12" name="Prostokąt 11"/>
          <p:cNvSpPr/>
          <p:nvPr/>
        </p:nvSpPr>
        <p:spPr>
          <a:xfrm rot="16200000">
            <a:off x="8131377" y="5747191"/>
            <a:ext cx="1689886" cy="221856"/>
          </a:xfrm>
          <a:prstGeom prst="rect">
            <a:avLst/>
          </a:prstGeom>
        </p:spPr>
        <p:txBody>
          <a:bodyPr wrap="none">
            <a:spAutoFit/>
          </a:bodyPr>
          <a:lstStyle/>
          <a:p>
            <a:pPr lvl="0">
              <a:lnSpc>
                <a:spcPct val="115000"/>
              </a:lnSpc>
              <a:buClr>
                <a:schemeClr val="dk1"/>
              </a:buClr>
              <a:buSzPct val="137500"/>
            </a:pPr>
            <a:r>
              <a:rPr lang="pl" sz="800" dirty="0">
                <a:solidFill>
                  <a:schemeClr val="dk1"/>
                </a:solidFill>
                <a:latin typeface="Cambria" panose="02040503050406030204" pitchFamily="18" charset="0"/>
                <a:ea typeface="Calibri"/>
                <a:cs typeface="Calibri"/>
                <a:sym typeface="Calibri"/>
              </a:rPr>
              <a:t>http://preschooler.thebump.com/</a:t>
            </a:r>
          </a:p>
        </p:txBody>
      </p:sp>
      <p:pic>
        <p:nvPicPr>
          <p:cNvPr id="2" name="Obraz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6439" y="1628800"/>
            <a:ext cx="2773686" cy="1984252"/>
          </a:xfrm>
          <a:prstGeom prst="rect">
            <a:avLst/>
          </a:prstGeom>
        </p:spPr>
      </p:pic>
      <p:pic>
        <p:nvPicPr>
          <p:cNvPr id="3" name="Obraz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92840" y="3260933"/>
            <a:ext cx="2773686" cy="1984252"/>
          </a:xfrm>
          <a:prstGeom prst="rect">
            <a:avLst/>
          </a:prstGeom>
        </p:spPr>
      </p:pic>
      <p:pic>
        <p:nvPicPr>
          <p:cNvPr id="5" name="Obraz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Tree>
    <p:extLst>
      <p:ext uri="{BB962C8B-B14F-4D97-AF65-F5344CB8AC3E}">
        <p14:creationId xmlns:p14="http://schemas.microsoft.com/office/powerpoint/2010/main" val="523325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4" name="pole tekstowe 3"/>
          <p:cNvSpPr txBox="1"/>
          <p:nvPr/>
        </p:nvSpPr>
        <p:spPr>
          <a:xfrm>
            <a:off x="204017" y="610142"/>
            <a:ext cx="7014228" cy="646331"/>
          </a:xfrm>
          <a:prstGeom prst="rect">
            <a:avLst/>
          </a:prstGeom>
          <a:noFill/>
        </p:spPr>
        <p:txBody>
          <a:bodyPr wrap="none" rtlCol="0">
            <a:spAutoFit/>
          </a:bodyPr>
          <a:lstStyle/>
          <a:p>
            <a:r>
              <a:rPr lang="pl-PL" sz="3600" dirty="0">
                <a:solidFill>
                  <a:srgbClr val="0073C6"/>
                </a:solidFill>
                <a:effectLst>
                  <a:outerShdw blurRad="38100" dist="38100" dir="2700000" algn="tl">
                    <a:srgbClr val="000000">
                      <a:alpha val="43137"/>
                    </a:srgbClr>
                  </a:outerShdw>
                </a:effectLst>
              </a:rPr>
              <a:t>Popular </a:t>
            </a:r>
            <a:r>
              <a:rPr lang="pl-PL" sz="3600" dirty="0" err="1">
                <a:solidFill>
                  <a:srgbClr val="0073C6"/>
                </a:solidFill>
                <a:effectLst>
                  <a:outerShdw blurRad="38100" dist="38100" dir="2700000" algn="tl">
                    <a:srgbClr val="000000">
                      <a:alpha val="43137"/>
                    </a:srgbClr>
                  </a:outerShdw>
                </a:effectLst>
              </a:rPr>
              <a:t>ways</a:t>
            </a:r>
            <a:r>
              <a:rPr lang="pl-PL" sz="3600" dirty="0">
                <a:solidFill>
                  <a:srgbClr val="0073C6"/>
                </a:solidFill>
                <a:effectLst>
                  <a:outerShdw blurRad="38100" dist="38100" dir="2700000" algn="tl">
                    <a:srgbClr val="000000">
                      <a:alpha val="43137"/>
                    </a:srgbClr>
                  </a:outerShdw>
                </a:effectLst>
              </a:rPr>
              <a:t> to </a:t>
            </a:r>
            <a:r>
              <a:rPr lang="pl-PL" sz="3600" dirty="0" err="1">
                <a:solidFill>
                  <a:srgbClr val="0073C6"/>
                </a:solidFill>
                <a:effectLst>
                  <a:outerShdw blurRad="38100" dist="38100" dir="2700000" algn="tl">
                    <a:srgbClr val="000000">
                      <a:alpha val="43137"/>
                    </a:srgbClr>
                  </a:outerShdw>
                </a:effectLst>
              </a:rPr>
              <a:t>interact</a:t>
            </a:r>
            <a:r>
              <a:rPr lang="pl-PL" sz="3600" dirty="0">
                <a:solidFill>
                  <a:srgbClr val="0073C6"/>
                </a:solidFill>
                <a:effectLst>
                  <a:outerShdw blurRad="38100" dist="38100" dir="2700000" algn="tl">
                    <a:srgbClr val="000000">
                      <a:alpha val="43137"/>
                    </a:srgbClr>
                  </a:outerShdw>
                </a:effectLst>
              </a:rPr>
              <a:t> with </a:t>
            </a:r>
            <a:r>
              <a:rPr lang="pl-PL" sz="3600" dirty="0" err="1">
                <a:solidFill>
                  <a:srgbClr val="0073C6"/>
                </a:solidFill>
                <a:effectLst>
                  <a:outerShdw blurRad="38100" dist="38100" dir="2700000" algn="tl">
                    <a:srgbClr val="000000">
                      <a:alpha val="43137"/>
                    </a:srgbClr>
                  </a:outerShdw>
                </a:effectLst>
              </a:rPr>
              <a:t>user</a:t>
            </a:r>
            <a:r>
              <a:rPr lang="pl-PL" sz="3600" dirty="0">
                <a:solidFill>
                  <a:srgbClr val="0073C6"/>
                </a:solidFill>
                <a:effectLst>
                  <a:outerShdw blurRad="38100" dist="38100" dir="2700000" algn="tl">
                    <a:srgbClr val="000000">
                      <a:alpha val="43137"/>
                    </a:srgbClr>
                  </a:outerShdw>
                </a:effectLst>
              </a:rPr>
              <a:t>(s)</a:t>
            </a:r>
          </a:p>
        </p:txBody>
      </p:sp>
      <p:graphicFrame>
        <p:nvGraphicFramePr>
          <p:cNvPr id="7" name="Tabela 6"/>
          <p:cNvGraphicFramePr>
            <a:graphicFrameLocks noGrp="1"/>
          </p:cNvGraphicFramePr>
          <p:nvPr>
            <p:extLst>
              <p:ext uri="{D42A27DB-BD31-4B8C-83A1-F6EECF244321}">
                <p14:modId xmlns:p14="http://schemas.microsoft.com/office/powerpoint/2010/main" val="3404569297"/>
              </p:ext>
            </p:extLst>
          </p:nvPr>
        </p:nvGraphicFramePr>
        <p:xfrm>
          <a:off x="863588" y="1377038"/>
          <a:ext cx="7416824" cy="4678422"/>
        </p:xfrm>
        <a:graphic>
          <a:graphicData uri="http://schemas.openxmlformats.org/drawingml/2006/table">
            <a:tbl>
              <a:tblPr firstRow="1" firstCol="1" bandRow="1">
                <a:tableStyleId>{5940675A-B579-460E-94D1-54222C63F5DA}</a:tableStyleId>
              </a:tblPr>
              <a:tblGrid>
                <a:gridCol w="901928">
                  <a:extLst>
                    <a:ext uri="{9D8B030D-6E8A-4147-A177-3AD203B41FA5}">
                      <a16:colId xmlns:a16="http://schemas.microsoft.com/office/drawing/2014/main" xmlns="" val="4048969580"/>
                    </a:ext>
                  </a:extLst>
                </a:gridCol>
                <a:gridCol w="1223002">
                  <a:extLst>
                    <a:ext uri="{9D8B030D-6E8A-4147-A177-3AD203B41FA5}">
                      <a16:colId xmlns:a16="http://schemas.microsoft.com/office/drawing/2014/main" xmlns="" val="1756770794"/>
                    </a:ext>
                  </a:extLst>
                </a:gridCol>
                <a:gridCol w="1142004">
                  <a:extLst>
                    <a:ext uri="{9D8B030D-6E8A-4147-A177-3AD203B41FA5}">
                      <a16:colId xmlns:a16="http://schemas.microsoft.com/office/drawing/2014/main" xmlns="" val="2861265393"/>
                    </a:ext>
                  </a:extLst>
                </a:gridCol>
                <a:gridCol w="1245624">
                  <a:extLst>
                    <a:ext uri="{9D8B030D-6E8A-4147-A177-3AD203B41FA5}">
                      <a16:colId xmlns:a16="http://schemas.microsoft.com/office/drawing/2014/main" xmlns="" val="2498477566"/>
                    </a:ext>
                  </a:extLst>
                </a:gridCol>
                <a:gridCol w="1349244">
                  <a:extLst>
                    <a:ext uri="{9D8B030D-6E8A-4147-A177-3AD203B41FA5}">
                      <a16:colId xmlns:a16="http://schemas.microsoft.com/office/drawing/2014/main" xmlns="" val="4044630030"/>
                    </a:ext>
                  </a:extLst>
                </a:gridCol>
                <a:gridCol w="1555022">
                  <a:extLst>
                    <a:ext uri="{9D8B030D-6E8A-4147-A177-3AD203B41FA5}">
                      <a16:colId xmlns:a16="http://schemas.microsoft.com/office/drawing/2014/main" xmlns="" val="2280176956"/>
                    </a:ext>
                  </a:extLst>
                </a:gridCol>
              </a:tblGrid>
              <a:tr h="280204">
                <a:tc>
                  <a:txBody>
                    <a:bodyPr/>
                    <a:lstStyle/>
                    <a:p>
                      <a:pPr marL="253365" indent="-6350" algn="l">
                        <a:lnSpc>
                          <a:spcPct val="107000"/>
                        </a:lnSpc>
                        <a:spcAft>
                          <a:spcPts val="0"/>
                        </a:spcAft>
                      </a:pPr>
                      <a:r>
                        <a:rPr lang="pl-PL" sz="1000" dirty="0">
                          <a:effectLst/>
                          <a:latin typeface="Cambria" panose="02040503050406030204" pitchFamily="18" charset="0"/>
                        </a:rPr>
                        <a: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ctr">
                        <a:lnSpc>
                          <a:spcPct val="107000"/>
                        </a:lnSpc>
                        <a:spcAft>
                          <a:spcPts val="0"/>
                        </a:spcAft>
                      </a:pPr>
                      <a:r>
                        <a:rPr lang="pl-PL" sz="1000" b="1" dirty="0" err="1">
                          <a:effectLst/>
                          <a:latin typeface="Cambria" panose="02040503050406030204" pitchFamily="18" charset="0"/>
                        </a:rPr>
                        <a:t>Group</a:t>
                      </a:r>
                      <a:r>
                        <a:rPr lang="pl-PL" sz="1000" b="1" dirty="0">
                          <a:effectLst/>
                          <a:latin typeface="Cambria" panose="02040503050406030204" pitchFamily="18" charset="0"/>
                        </a:rPr>
                        <a:t> </a:t>
                      </a:r>
                      <a:r>
                        <a:rPr lang="pl-PL" sz="1000" b="1" dirty="0" err="1">
                          <a:effectLst/>
                          <a:latin typeface="Cambria" panose="02040503050406030204" pitchFamily="18" charset="0"/>
                        </a:rPr>
                        <a:t>session</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1270" indent="-6350" algn="ctr">
                        <a:lnSpc>
                          <a:spcPct val="107000"/>
                        </a:lnSpc>
                        <a:spcAft>
                          <a:spcPts val="0"/>
                        </a:spcAft>
                      </a:pPr>
                      <a:r>
                        <a:rPr lang="pl-PL" sz="1000" b="1" dirty="0">
                          <a:effectLst/>
                          <a:latin typeface="Cambria" panose="02040503050406030204" pitchFamily="18" charset="0"/>
                        </a:rPr>
                        <a:t>Interview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ctr">
                        <a:lnSpc>
                          <a:spcPct val="107000"/>
                        </a:lnSpc>
                        <a:spcAft>
                          <a:spcPts val="0"/>
                        </a:spcAft>
                      </a:pPr>
                      <a:r>
                        <a:rPr lang="pl-PL" sz="1000" b="1" dirty="0" err="1">
                          <a:effectLst/>
                          <a:latin typeface="Cambria" panose="02040503050406030204" pitchFamily="18" charset="0"/>
                        </a:rPr>
                        <a:t>Immersion</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ctr">
                        <a:lnSpc>
                          <a:spcPct val="107000"/>
                        </a:lnSpc>
                        <a:spcAft>
                          <a:spcPts val="0"/>
                        </a:spcAft>
                      </a:pPr>
                      <a:r>
                        <a:rPr lang="pl-PL" sz="1000" b="1" dirty="0" err="1">
                          <a:effectLst/>
                          <a:latin typeface="Cambria" panose="02040503050406030204" pitchFamily="18" charset="0"/>
                        </a:rPr>
                        <a:t>Selfdocumentation</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ctr">
                        <a:lnSpc>
                          <a:spcPct val="107000"/>
                        </a:lnSpc>
                        <a:spcAft>
                          <a:spcPts val="0"/>
                        </a:spcAft>
                      </a:pPr>
                      <a:r>
                        <a:rPr lang="pl-PL" sz="1000" b="1" dirty="0" err="1">
                          <a:effectLst/>
                          <a:latin typeface="Cambria" panose="02040503050406030204" pitchFamily="18" charset="0"/>
                        </a:rPr>
                        <a:t>Questionnaire</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tc>
                <a:extLst>
                  <a:ext uri="{0D108BD9-81ED-4DB2-BD59-A6C34878D82A}">
                    <a16:rowId xmlns:a16="http://schemas.microsoft.com/office/drawing/2014/main" xmlns="" val="716276367"/>
                  </a:ext>
                </a:extLst>
              </a:tr>
              <a:tr h="1394053">
                <a:tc>
                  <a:txBody>
                    <a:bodyPr/>
                    <a:lstStyle/>
                    <a:p>
                      <a:pPr marL="0" indent="0" algn="ctr">
                        <a:lnSpc>
                          <a:spcPct val="107000"/>
                        </a:lnSpc>
                        <a:spcAft>
                          <a:spcPts val="0"/>
                        </a:spcAft>
                      </a:pPr>
                      <a:r>
                        <a:rPr lang="pl-PL" sz="1000" b="1" dirty="0" err="1">
                          <a:effectLst/>
                          <a:latin typeface="Cambria" panose="02040503050406030204" pitchFamily="18" charset="0"/>
                        </a:rPr>
                        <a:t>Aim</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nchor="ctr"/>
                </a:tc>
                <a:tc>
                  <a:txBody>
                    <a:bodyPr/>
                    <a:lstStyle/>
                    <a:p>
                      <a:pPr marL="6350" marR="43180" indent="-6350" algn="l">
                        <a:lnSpc>
                          <a:spcPct val="107000"/>
                        </a:lnSpc>
                        <a:spcAft>
                          <a:spcPts val="0"/>
                        </a:spcAft>
                      </a:pPr>
                      <a:r>
                        <a:rPr lang="en-US" sz="1000" dirty="0">
                          <a:effectLst/>
                          <a:latin typeface="Cambria" panose="02040503050406030204" pitchFamily="18" charset="0"/>
                        </a:rPr>
                        <a:t>Express/discuss  perceptions, opinions, beliefs, and attitudes towards a focus problem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1270" indent="-6350" algn="l">
                        <a:lnSpc>
                          <a:spcPct val="107000"/>
                        </a:lnSpc>
                        <a:spcAft>
                          <a:spcPts val="0"/>
                        </a:spcAft>
                      </a:pPr>
                      <a:r>
                        <a:rPr lang="en-US" sz="1000" dirty="0">
                          <a:effectLst/>
                          <a:latin typeface="Cambria" panose="02040503050406030204" pitchFamily="18" charset="0"/>
                        </a:rPr>
                        <a:t>Interviewer asks questions to elicit facts or recollection of experiences, emotions, beliefs and opinions from the interviewee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43815" indent="-6350" algn="l">
                        <a:lnSpc>
                          <a:spcPct val="112000"/>
                        </a:lnSpc>
                        <a:spcAft>
                          <a:spcPts val="5"/>
                        </a:spcAft>
                      </a:pPr>
                      <a:r>
                        <a:rPr lang="en-US" sz="1000" dirty="0">
                          <a:effectLst/>
                          <a:latin typeface="Cambria" panose="02040503050406030204" pitchFamily="18" charset="0"/>
                        </a:rPr>
                        <a:t>Feel in the shoes of users, to understand </a:t>
                      </a:r>
                      <a:endParaRPr lang="pl-PL" sz="1000" dirty="0">
                        <a:effectLst/>
                        <a:latin typeface="Cambria" panose="02040503050406030204" pitchFamily="18" charset="0"/>
                      </a:endParaRPr>
                    </a:p>
                    <a:p>
                      <a:pPr marL="6350" indent="-6350" algn="l">
                        <a:lnSpc>
                          <a:spcPct val="107000"/>
                        </a:lnSpc>
                        <a:spcAft>
                          <a:spcPts val="0"/>
                        </a:spcAft>
                      </a:pPr>
                      <a:r>
                        <a:rPr lang="pl-PL" sz="1000" dirty="0" err="1">
                          <a:effectLst/>
                          <a:latin typeface="Cambria" panose="02040503050406030204" pitchFamily="18" charset="0"/>
                        </a:rPr>
                        <a:t>their</a:t>
                      </a:r>
                      <a:r>
                        <a:rPr lang="pl-PL" sz="1000" dirty="0">
                          <a:effectLst/>
                          <a:latin typeface="Cambria" panose="02040503050406030204" pitchFamily="18" charset="0"/>
                        </a:rPr>
                        <a:t> </a:t>
                      </a:r>
                      <a:r>
                        <a:rPr lang="pl-PL" sz="1000" dirty="0" err="1">
                          <a:effectLst/>
                          <a:latin typeface="Cambria" panose="02040503050406030204" pitchFamily="18" charset="0"/>
                        </a:rPr>
                        <a:t>logic</a:t>
                      </a:r>
                      <a:r>
                        <a:rPr lang="pl-PL" sz="1000" dirty="0">
                          <a:effectLst/>
                          <a:latin typeface="Cambria" panose="02040503050406030204" pitchFamily="18" charset="0"/>
                        </a:rPr>
                        <a:t> and </a:t>
                      </a:r>
                      <a:r>
                        <a:rPr lang="pl-PL" sz="1000" dirty="0" err="1">
                          <a:effectLst/>
                          <a:latin typeface="Cambria" panose="02040503050406030204" pitchFamily="18" charset="0"/>
                        </a:rPr>
                        <a:t>emotions</a:t>
                      </a:r>
                      <a:r>
                        <a:rPr lang="pl-PL" sz="1000" dirty="0">
                          <a:effectLst/>
                          <a:latin typeface="Cambria" panose="02040503050406030204" pitchFamily="18" charset="0"/>
                        </a:rPr>
                        <a: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40640" indent="-6350" algn="l">
                        <a:lnSpc>
                          <a:spcPct val="107000"/>
                        </a:lnSpc>
                        <a:spcAft>
                          <a:spcPts val="0"/>
                        </a:spcAft>
                      </a:pPr>
                      <a:r>
                        <a:rPr lang="en-US" sz="1000" dirty="0">
                          <a:effectLst/>
                          <a:latin typeface="Cambria" panose="02040503050406030204" pitchFamily="18" charset="0"/>
                        </a:rPr>
                        <a:t>Participants record their own experiences, guided by your instructions. </a:t>
                      </a:r>
                      <a:r>
                        <a:rPr lang="pl-PL" sz="1000" dirty="0" err="1">
                          <a:effectLst/>
                          <a:latin typeface="Cambria" panose="02040503050406030204" pitchFamily="18" charset="0"/>
                        </a:rPr>
                        <a:t>Capture</a:t>
                      </a:r>
                      <a:r>
                        <a:rPr lang="pl-PL" sz="1000" dirty="0">
                          <a:effectLst/>
                          <a:latin typeface="Cambria" panose="02040503050406030204" pitchFamily="18" charset="0"/>
                        </a:rPr>
                        <a:t> </a:t>
                      </a:r>
                      <a:r>
                        <a:rPr lang="pl-PL" sz="1000" dirty="0" err="1">
                          <a:effectLst/>
                          <a:latin typeface="Cambria" panose="02040503050406030204" pitchFamily="18" charset="0"/>
                        </a:rPr>
                        <a:t>thoughts</a:t>
                      </a:r>
                      <a:r>
                        <a:rPr lang="pl-PL" sz="1000" dirty="0">
                          <a:effectLst/>
                          <a:latin typeface="Cambria" panose="02040503050406030204" pitchFamily="18" charset="0"/>
                        </a:rPr>
                        <a:t>, </a:t>
                      </a:r>
                      <a:r>
                        <a:rPr lang="pl-PL" sz="1000" dirty="0" err="1">
                          <a:effectLst/>
                          <a:latin typeface="Cambria" panose="02040503050406030204" pitchFamily="18" charset="0"/>
                        </a:rPr>
                        <a:t>decisions</a:t>
                      </a:r>
                      <a:r>
                        <a:rPr lang="pl-PL" sz="1000" dirty="0">
                          <a:effectLst/>
                          <a:latin typeface="Cambria" panose="02040503050406030204" pitchFamily="18" charset="0"/>
                        </a:rPr>
                        <a:t> and </a:t>
                      </a:r>
                      <a:r>
                        <a:rPr lang="pl-PL" sz="1000" dirty="0" err="1">
                          <a:effectLst/>
                          <a:latin typeface="Cambria" panose="02040503050406030204" pitchFamily="18" charset="0"/>
                        </a:rPr>
                        <a:t>emotions</a:t>
                      </a:r>
                      <a:r>
                        <a:rPr lang="pl-PL" sz="1000" dirty="0">
                          <a:effectLst/>
                          <a:latin typeface="Cambria" panose="02040503050406030204" pitchFamily="18" charset="0"/>
                        </a:rPr>
                        <a: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22860" indent="-6350" algn="l">
                        <a:lnSpc>
                          <a:spcPct val="107000"/>
                        </a:lnSpc>
                        <a:spcAft>
                          <a:spcPts val="0"/>
                        </a:spcAft>
                      </a:pPr>
                      <a:r>
                        <a:rPr lang="en-US" sz="1000" dirty="0">
                          <a:effectLst/>
                          <a:latin typeface="Cambria" panose="02040503050406030204" pitchFamily="18" charset="0"/>
                        </a:rPr>
                        <a:t>Research instrument consisting of a series of questions and other prompts for the purpose of gathering information from respondents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extLst>
                  <a:ext uri="{0D108BD9-81ED-4DB2-BD59-A6C34878D82A}">
                    <a16:rowId xmlns:a16="http://schemas.microsoft.com/office/drawing/2014/main" xmlns="" val="34230112"/>
                  </a:ext>
                </a:extLst>
              </a:tr>
              <a:tr h="637943">
                <a:tc>
                  <a:txBody>
                    <a:bodyPr/>
                    <a:lstStyle/>
                    <a:p>
                      <a:pPr marL="6350" indent="-6350" algn="ctr">
                        <a:lnSpc>
                          <a:spcPct val="107000"/>
                        </a:lnSpc>
                        <a:spcAft>
                          <a:spcPts val="0"/>
                        </a:spcAft>
                      </a:pPr>
                      <a:r>
                        <a:rPr lang="pl-PL" sz="1000" b="1" dirty="0" err="1">
                          <a:effectLst/>
                          <a:latin typeface="Cambria" panose="02040503050406030204" pitchFamily="18" charset="0"/>
                        </a:rPr>
                        <a:t>Structure</a:t>
                      </a:r>
                      <a:r>
                        <a:rPr lang="pl-PL" sz="1000" b="1" dirty="0">
                          <a:effectLst/>
                          <a:latin typeface="Cambria" panose="02040503050406030204" pitchFamily="18" charset="0"/>
                        </a:rPr>
                        <a:t>/ place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nchor="ctr"/>
                </a:tc>
                <a:tc>
                  <a:txBody>
                    <a:bodyPr/>
                    <a:lstStyle/>
                    <a:p>
                      <a:pPr marL="6350" indent="-6350" algn="l">
                        <a:lnSpc>
                          <a:spcPct val="107000"/>
                        </a:lnSpc>
                        <a:spcAft>
                          <a:spcPts val="0"/>
                        </a:spcAft>
                      </a:pPr>
                      <a:r>
                        <a:rPr lang="pl-PL" sz="1000" dirty="0" err="1">
                          <a:effectLst/>
                          <a:latin typeface="Cambria" panose="02040503050406030204" pitchFamily="18" charset="0"/>
                        </a:rPr>
                        <a:t>Round</a:t>
                      </a:r>
                      <a:r>
                        <a:rPr lang="pl-PL" sz="1000" dirty="0">
                          <a:effectLst/>
                          <a:latin typeface="Cambria" panose="02040503050406030204" pitchFamily="18" charset="0"/>
                        </a:rPr>
                        <a:t> </a:t>
                      </a:r>
                      <a:r>
                        <a:rPr lang="pl-PL" sz="1000" dirty="0" err="1">
                          <a:effectLst/>
                          <a:latin typeface="Cambria" panose="02040503050406030204" pitchFamily="18" charset="0"/>
                        </a:rPr>
                        <a:t>table</a:t>
                      </a:r>
                      <a:r>
                        <a:rPr lang="pl-PL" sz="1000" dirty="0">
                          <a:effectLst/>
                          <a:latin typeface="Cambria" panose="02040503050406030204" pitchFamily="18" charset="0"/>
                        </a:rPr>
                        <a:t> </a:t>
                      </a:r>
                      <a:r>
                        <a:rPr lang="pl-PL" sz="1000" dirty="0" err="1">
                          <a:effectLst/>
                          <a:latin typeface="Cambria" panose="02040503050406030204" pitchFamily="18" charset="0"/>
                        </a:rPr>
                        <a:t>discussion</a:t>
                      </a:r>
                      <a:r>
                        <a:rPr lang="pl-PL" sz="1000" dirty="0">
                          <a:effectLst/>
                          <a:latin typeface="Cambria" panose="02040503050406030204" pitchFamily="18" charset="0"/>
                        </a:rPr>
                        <a: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1270" indent="-6350" algn="l">
                        <a:lnSpc>
                          <a:spcPct val="107000"/>
                        </a:lnSpc>
                        <a:spcAft>
                          <a:spcPts val="0"/>
                        </a:spcAft>
                      </a:pPr>
                      <a:r>
                        <a:rPr lang="pl-PL" sz="1000">
                          <a:effectLst/>
                          <a:latin typeface="Cambria" panose="02040503050406030204" pitchFamily="18" charset="0"/>
                        </a:rPr>
                        <a:t>Face-to-face </a:t>
                      </a:r>
                      <a:endParaRPr lang="pl-PL" sz="100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l">
                        <a:lnSpc>
                          <a:spcPct val="107000"/>
                        </a:lnSpc>
                        <a:spcAft>
                          <a:spcPts val="0"/>
                        </a:spcAft>
                      </a:pPr>
                      <a:r>
                        <a:rPr lang="pl-PL" sz="1000" dirty="0" err="1">
                          <a:effectLst/>
                          <a:latin typeface="Cambria" panose="02040503050406030204" pitchFamily="18" charset="0"/>
                        </a:rPr>
                        <a:t>User’s</a:t>
                      </a:r>
                      <a:r>
                        <a:rPr lang="pl-PL" sz="1000" dirty="0">
                          <a:effectLst/>
                          <a:latin typeface="Cambria" panose="02040503050406030204" pitchFamily="18" charset="0"/>
                        </a:rPr>
                        <a:t> environment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5080" indent="-6350" algn="l">
                        <a:lnSpc>
                          <a:spcPct val="107000"/>
                        </a:lnSpc>
                        <a:spcAft>
                          <a:spcPts val="0"/>
                        </a:spcAft>
                      </a:pPr>
                      <a:r>
                        <a:rPr lang="pl-PL" sz="1000" dirty="0" err="1">
                          <a:effectLst/>
                          <a:latin typeface="Cambria" panose="02040503050406030204" pitchFamily="18" charset="0"/>
                        </a:rPr>
                        <a:t>User’s</a:t>
                      </a:r>
                      <a:r>
                        <a:rPr lang="pl-PL" sz="1000" dirty="0">
                          <a:effectLst/>
                          <a:latin typeface="Cambria" panose="02040503050406030204" pitchFamily="18" charset="0"/>
                        </a:rPr>
                        <a:t> environment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57785" indent="-6350" algn="l">
                        <a:lnSpc>
                          <a:spcPct val="100000"/>
                        </a:lnSpc>
                        <a:spcAft>
                          <a:spcPts val="0"/>
                        </a:spcAft>
                      </a:pPr>
                      <a:r>
                        <a:rPr lang="en-US" sz="1000" dirty="0">
                          <a:effectLst/>
                          <a:latin typeface="Cambria" panose="02040503050406030204" pitchFamily="18" charset="0"/>
                        </a:rPr>
                        <a:t>Anywhere but intuitively depends on focus / targeted users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nchor="b"/>
                </a:tc>
                <a:extLst>
                  <a:ext uri="{0D108BD9-81ED-4DB2-BD59-A6C34878D82A}">
                    <a16:rowId xmlns:a16="http://schemas.microsoft.com/office/drawing/2014/main" xmlns="" val="3438081584"/>
                  </a:ext>
                </a:extLst>
              </a:tr>
              <a:tr h="1176310">
                <a:tc>
                  <a:txBody>
                    <a:bodyPr/>
                    <a:lstStyle/>
                    <a:p>
                      <a:pPr marL="6350" indent="-6350" algn="ctr">
                        <a:lnSpc>
                          <a:spcPct val="107000"/>
                        </a:lnSpc>
                        <a:spcAft>
                          <a:spcPts val="0"/>
                        </a:spcAft>
                      </a:pPr>
                      <a:r>
                        <a:rPr lang="pl-PL" sz="1000" b="1" dirty="0">
                          <a:effectLst/>
                          <a:latin typeface="Cambria" panose="02040503050406030204" pitchFamily="18" charset="0"/>
                        </a:rPr>
                        <a:t>Pros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nchor="ctr"/>
                </a:tc>
                <a:tc>
                  <a:txBody>
                    <a:bodyPr/>
                    <a:lstStyle/>
                    <a:p>
                      <a:pPr marL="6350" marR="1905" indent="-6350" algn="l">
                        <a:lnSpc>
                          <a:spcPct val="100000"/>
                        </a:lnSpc>
                        <a:spcAft>
                          <a:spcPts val="505"/>
                        </a:spcAft>
                      </a:pPr>
                      <a:r>
                        <a:rPr lang="en-US" sz="1000" dirty="0">
                          <a:effectLst/>
                          <a:latin typeface="Cambria" panose="02040503050406030204" pitchFamily="18" charset="0"/>
                        </a:rPr>
                        <a:t>Good overview of a topic </a:t>
                      </a:r>
                      <a:endParaRPr lang="pl-PL" sz="1000" dirty="0">
                        <a:effectLst/>
                        <a:latin typeface="Cambria" panose="02040503050406030204" pitchFamily="18" charset="0"/>
                      </a:endParaRPr>
                    </a:p>
                    <a:p>
                      <a:pPr marL="6350" marR="93345" indent="-6350" algn="l">
                        <a:lnSpc>
                          <a:spcPct val="107000"/>
                        </a:lnSpc>
                        <a:spcAft>
                          <a:spcPts val="0"/>
                        </a:spcAft>
                      </a:pPr>
                      <a:r>
                        <a:rPr lang="en-US" sz="1000" dirty="0">
                          <a:effectLst/>
                          <a:latin typeface="Cambria" panose="02040503050406030204" pitchFamily="18" charset="0"/>
                        </a:rPr>
                        <a:t>More data (for cheaper) in less time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1270" indent="-6350" algn="l">
                        <a:lnSpc>
                          <a:spcPct val="100000"/>
                        </a:lnSpc>
                        <a:spcAft>
                          <a:spcPts val="0"/>
                        </a:spcAft>
                      </a:pPr>
                      <a:r>
                        <a:rPr lang="en-US" sz="1000" dirty="0">
                          <a:effectLst/>
                          <a:latin typeface="Cambria" panose="02040503050406030204" pitchFamily="18" charset="0"/>
                        </a:rPr>
                        <a:t>Can happen anywhere </a:t>
                      </a:r>
                      <a:endParaRPr lang="pl-PL" sz="1000" dirty="0">
                        <a:effectLst/>
                        <a:latin typeface="Cambria" panose="02040503050406030204" pitchFamily="18" charset="0"/>
                      </a:endParaRPr>
                    </a:p>
                    <a:p>
                      <a:pPr marL="1270" indent="-6350" algn="l">
                        <a:lnSpc>
                          <a:spcPct val="100000"/>
                        </a:lnSpc>
                        <a:spcAft>
                          <a:spcPts val="505"/>
                        </a:spcAft>
                      </a:pPr>
                      <a:r>
                        <a:rPr lang="en-US" sz="1000" dirty="0">
                          <a:effectLst/>
                          <a:latin typeface="Cambria" panose="02040503050406030204" pitchFamily="18" charset="0"/>
                        </a:rPr>
                        <a:t>More intimate than group session </a:t>
                      </a:r>
                      <a:endParaRPr lang="pl-PL" sz="1000" dirty="0">
                        <a:effectLst/>
                        <a:latin typeface="Cambria" panose="02040503050406030204" pitchFamily="18" charset="0"/>
                      </a:endParaRPr>
                    </a:p>
                    <a:p>
                      <a:pPr marL="1270" indent="-6350" algn="l">
                        <a:lnSpc>
                          <a:spcPct val="107000"/>
                        </a:lnSpc>
                        <a:spcAft>
                          <a:spcPts val="0"/>
                        </a:spcAft>
                      </a:pPr>
                      <a:r>
                        <a:rPr lang="en-US" sz="1000" dirty="0">
                          <a:effectLst/>
                          <a:latin typeface="Cambria" panose="02040503050406030204" pitchFamily="18" charset="0"/>
                        </a:rPr>
                        <a:t>Data can be shared easily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113030" indent="-6350" algn="l">
                        <a:lnSpc>
                          <a:spcPct val="100000"/>
                        </a:lnSpc>
                        <a:spcAft>
                          <a:spcPts val="505"/>
                        </a:spcAft>
                      </a:pPr>
                      <a:r>
                        <a:rPr lang="en-US" sz="1000" dirty="0">
                          <a:effectLst/>
                          <a:latin typeface="Cambria" panose="02040503050406030204" pitchFamily="18" charset="0"/>
                        </a:rPr>
                        <a:t>As close to emotional empathy as you can get </a:t>
                      </a:r>
                      <a:endParaRPr lang="pl-PL" sz="1000" dirty="0">
                        <a:effectLst/>
                        <a:latin typeface="Cambria" panose="02040503050406030204" pitchFamily="18" charset="0"/>
                      </a:endParaRPr>
                    </a:p>
                    <a:p>
                      <a:pPr marL="6350" marR="1270" indent="-6350" algn="l">
                        <a:lnSpc>
                          <a:spcPct val="107000"/>
                        </a:lnSpc>
                        <a:spcAft>
                          <a:spcPts val="0"/>
                        </a:spcAft>
                      </a:pPr>
                      <a:r>
                        <a:rPr lang="en-US" sz="1000" dirty="0">
                          <a:effectLst/>
                          <a:latin typeface="Cambria" panose="02040503050406030204" pitchFamily="18" charset="0"/>
                        </a:rPr>
                        <a:t>You experience is your data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l">
                        <a:lnSpc>
                          <a:spcPct val="100000"/>
                        </a:lnSpc>
                        <a:spcAft>
                          <a:spcPts val="505"/>
                        </a:spcAft>
                      </a:pPr>
                      <a:r>
                        <a:rPr lang="en-US" sz="1000" dirty="0">
                          <a:effectLst/>
                          <a:latin typeface="Cambria" panose="02040503050406030204" pitchFamily="18" charset="0"/>
                        </a:rPr>
                        <a:t>Access problem Intimate environment. </a:t>
                      </a:r>
                      <a:endParaRPr lang="pl-PL" sz="1000" dirty="0">
                        <a:effectLst/>
                        <a:latin typeface="Cambria" panose="02040503050406030204" pitchFamily="18" charset="0"/>
                      </a:endParaRPr>
                    </a:p>
                    <a:p>
                      <a:pPr marL="6350" marR="46990" indent="-6350" algn="l">
                        <a:lnSpc>
                          <a:spcPct val="107000"/>
                        </a:lnSpc>
                        <a:spcAft>
                          <a:spcPts val="0"/>
                        </a:spcAft>
                      </a:pPr>
                      <a:r>
                        <a:rPr lang="en-US" sz="1000" dirty="0">
                          <a:effectLst/>
                          <a:latin typeface="Cambria" panose="02040503050406030204" pitchFamily="18" charset="0"/>
                        </a:rPr>
                        <a:t>Learning over extended period of time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l">
                        <a:lnSpc>
                          <a:spcPct val="107000"/>
                        </a:lnSpc>
                        <a:spcAft>
                          <a:spcPts val="420"/>
                        </a:spcAft>
                      </a:pPr>
                      <a:r>
                        <a:rPr lang="en-US" sz="1000" dirty="0">
                          <a:effectLst/>
                          <a:latin typeface="Cambria" panose="02040503050406030204" pitchFamily="18" charset="0"/>
                        </a:rPr>
                        <a:t>Large data set </a:t>
                      </a:r>
                      <a:endParaRPr lang="pl-PL" sz="1000" dirty="0">
                        <a:effectLst/>
                        <a:latin typeface="Cambria" panose="02040503050406030204" pitchFamily="18" charset="0"/>
                      </a:endParaRPr>
                    </a:p>
                    <a:p>
                      <a:pPr marL="6350" marR="8890" indent="-6350" algn="l">
                        <a:lnSpc>
                          <a:spcPct val="107000"/>
                        </a:lnSpc>
                        <a:spcAft>
                          <a:spcPts val="0"/>
                        </a:spcAft>
                      </a:pPr>
                      <a:r>
                        <a:rPr lang="en-US" sz="1000" dirty="0">
                          <a:effectLst/>
                          <a:latin typeface="Cambria" panose="02040503050406030204" pitchFamily="18" charset="0"/>
                        </a:rPr>
                        <a:t>Information on specific focus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extLst>
                  <a:ext uri="{0D108BD9-81ED-4DB2-BD59-A6C34878D82A}">
                    <a16:rowId xmlns:a16="http://schemas.microsoft.com/office/drawing/2014/main" xmlns="" val="732405124"/>
                  </a:ext>
                </a:extLst>
              </a:tr>
              <a:tr h="1189912">
                <a:tc>
                  <a:txBody>
                    <a:bodyPr/>
                    <a:lstStyle/>
                    <a:p>
                      <a:pPr marL="6350" indent="-6350" algn="ctr">
                        <a:lnSpc>
                          <a:spcPct val="107000"/>
                        </a:lnSpc>
                        <a:spcAft>
                          <a:spcPts val="0"/>
                        </a:spcAft>
                      </a:pPr>
                      <a:r>
                        <a:rPr lang="pl-PL" sz="1000" b="1" dirty="0" err="1">
                          <a:effectLst/>
                          <a:latin typeface="Cambria" panose="02040503050406030204" pitchFamily="18" charset="0"/>
                        </a:rPr>
                        <a:t>Cons</a:t>
                      </a:r>
                      <a:r>
                        <a:rPr lang="pl-PL" sz="1000" b="1" dirty="0">
                          <a:effectLst/>
                          <a:latin typeface="Cambria" panose="02040503050406030204" pitchFamily="18" charset="0"/>
                        </a:rPr>
                        <a:t> </a:t>
                      </a:r>
                      <a:endParaRPr lang="pl-PL" sz="1000" b="1" dirty="0">
                        <a:solidFill>
                          <a:srgbClr val="000000"/>
                        </a:solidFill>
                        <a:effectLst/>
                        <a:latin typeface="Cambria" panose="02040503050406030204" pitchFamily="18" charset="0"/>
                        <a:ea typeface="Arial" panose="020B0604020202020204" pitchFamily="34" charset="0"/>
                      </a:endParaRPr>
                    </a:p>
                  </a:txBody>
                  <a:tcPr marL="52998" marR="5889" marT="3435" marB="4417" anchor="ctr"/>
                </a:tc>
                <a:tc>
                  <a:txBody>
                    <a:bodyPr/>
                    <a:lstStyle/>
                    <a:p>
                      <a:pPr marL="0" indent="0" algn="just">
                        <a:lnSpc>
                          <a:spcPct val="100000"/>
                        </a:lnSpc>
                        <a:spcAft>
                          <a:spcPts val="0"/>
                        </a:spcAft>
                      </a:pPr>
                      <a:r>
                        <a:rPr lang="en-US" sz="1000" dirty="0">
                          <a:effectLst/>
                          <a:latin typeface="Cambria" panose="02040503050406030204" pitchFamily="18" charset="0"/>
                        </a:rPr>
                        <a:t>Difficult to facilitate, keep </a:t>
                      </a:r>
                      <a:endParaRPr lang="pl-PL" sz="1000" dirty="0">
                        <a:effectLst/>
                        <a:latin typeface="Cambria" panose="02040503050406030204" pitchFamily="18" charset="0"/>
                      </a:endParaRPr>
                    </a:p>
                    <a:p>
                      <a:pPr marL="0" marR="99695" indent="0" algn="l">
                        <a:lnSpc>
                          <a:spcPct val="112000"/>
                        </a:lnSpc>
                        <a:spcAft>
                          <a:spcPts val="510"/>
                        </a:spcAft>
                      </a:pPr>
                      <a:r>
                        <a:rPr lang="en-US" sz="1000" dirty="0">
                          <a:effectLst/>
                          <a:latin typeface="Cambria" panose="02040503050406030204" pitchFamily="18" charset="0"/>
                        </a:rPr>
                        <a:t>focus Less rich, descriptive data </a:t>
                      </a:r>
                      <a:endParaRPr lang="pl-PL" sz="1000" dirty="0">
                        <a:effectLst/>
                        <a:latin typeface="Cambria" panose="02040503050406030204" pitchFamily="18" charset="0"/>
                      </a:endParaRPr>
                    </a:p>
                    <a:p>
                      <a:pPr marL="0" marR="16510" indent="0" algn="l">
                        <a:lnSpc>
                          <a:spcPct val="107000"/>
                        </a:lnSpc>
                        <a:spcAft>
                          <a:spcPts val="0"/>
                        </a:spcAft>
                      </a:pPr>
                      <a:r>
                        <a:rPr lang="pl-PL" sz="1000" dirty="0" err="1">
                          <a:effectLst/>
                          <a:latin typeface="Cambria" panose="02040503050406030204" pitchFamily="18" charset="0"/>
                        </a:rPr>
                        <a:t>Group</a:t>
                      </a:r>
                      <a:r>
                        <a:rPr lang="pl-PL" sz="1000" dirty="0">
                          <a:effectLst/>
                          <a:latin typeface="Cambria" panose="02040503050406030204" pitchFamily="18" charset="0"/>
                        </a:rPr>
                        <a:t> </a:t>
                      </a:r>
                      <a:r>
                        <a:rPr lang="pl-PL" sz="1000" dirty="0" err="1">
                          <a:effectLst/>
                          <a:latin typeface="Cambria" panose="02040503050406030204" pitchFamily="18" charset="0"/>
                        </a:rPr>
                        <a:t>conformity</a:t>
                      </a:r>
                      <a:r>
                        <a:rPr lang="pl-PL" sz="1000" dirty="0">
                          <a:effectLst/>
                          <a:latin typeface="Cambria" panose="02040503050406030204" pitchFamily="18" charset="0"/>
                        </a:rPr>
                        <a:t>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1270" indent="-6350" algn="l">
                        <a:lnSpc>
                          <a:spcPct val="107000"/>
                        </a:lnSpc>
                        <a:spcAft>
                          <a:spcPts val="0"/>
                        </a:spcAft>
                      </a:pPr>
                      <a:r>
                        <a:rPr lang="en-US" sz="1000">
                          <a:effectLst/>
                          <a:latin typeface="Cambria" panose="02040503050406030204" pitchFamily="18" charset="0"/>
                        </a:rPr>
                        <a:t>Mainly rely on </a:t>
                      </a:r>
                      <a:endParaRPr lang="pl-PL" sz="1000">
                        <a:effectLst/>
                        <a:latin typeface="Cambria" panose="02040503050406030204" pitchFamily="18" charset="0"/>
                      </a:endParaRPr>
                    </a:p>
                    <a:p>
                      <a:pPr marL="1270" marR="6985" indent="-6350" algn="l">
                        <a:lnSpc>
                          <a:spcPct val="107000"/>
                        </a:lnSpc>
                        <a:spcAft>
                          <a:spcPts val="0"/>
                        </a:spcAft>
                      </a:pPr>
                      <a:r>
                        <a:rPr lang="en-US" sz="1000">
                          <a:effectLst/>
                          <a:latin typeface="Cambria" panose="02040503050406030204" pitchFamily="18" charset="0"/>
                        </a:rPr>
                        <a:t>what interviewer asks and what interviewee says </a:t>
                      </a:r>
                      <a:endParaRPr lang="pl-PL" sz="100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84455" indent="-6350" algn="l">
                        <a:lnSpc>
                          <a:spcPct val="107000"/>
                        </a:lnSpc>
                        <a:spcAft>
                          <a:spcPts val="0"/>
                        </a:spcAft>
                      </a:pPr>
                      <a:r>
                        <a:rPr lang="en-US" sz="1000" dirty="0">
                          <a:effectLst/>
                          <a:latin typeface="Cambria" panose="02040503050406030204" pitchFamily="18" charset="0"/>
                        </a:rPr>
                        <a:t>Very time consuming Your experience is your only data Very reflective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indent="-6350" algn="l">
                        <a:lnSpc>
                          <a:spcPct val="100000"/>
                        </a:lnSpc>
                        <a:spcAft>
                          <a:spcPts val="505"/>
                        </a:spcAft>
                      </a:pPr>
                      <a:r>
                        <a:rPr lang="en-US" sz="1000" dirty="0">
                          <a:effectLst/>
                          <a:latin typeface="Cambria" panose="02040503050406030204" pitchFamily="18" charset="0"/>
                        </a:rPr>
                        <a:t>No direct control with data </a:t>
                      </a:r>
                      <a:endParaRPr lang="pl-PL" sz="1000" dirty="0">
                        <a:effectLst/>
                        <a:latin typeface="Cambria" panose="02040503050406030204" pitchFamily="18" charset="0"/>
                      </a:endParaRPr>
                    </a:p>
                    <a:p>
                      <a:pPr marL="6350" indent="-6350" algn="l">
                        <a:lnSpc>
                          <a:spcPct val="107000"/>
                        </a:lnSpc>
                        <a:spcAft>
                          <a:spcPts val="0"/>
                        </a:spcAft>
                      </a:pPr>
                      <a:r>
                        <a:rPr lang="en-US" sz="1000" dirty="0">
                          <a:effectLst/>
                          <a:latin typeface="Cambria" panose="02040503050406030204" pitchFamily="18" charset="0"/>
                        </a:rPr>
                        <a:t>May be subjective data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tc>
                  <a:txBody>
                    <a:bodyPr/>
                    <a:lstStyle/>
                    <a:p>
                      <a:pPr marL="6350" marR="360680" indent="-6350" algn="l">
                        <a:lnSpc>
                          <a:spcPct val="100000"/>
                        </a:lnSpc>
                        <a:spcAft>
                          <a:spcPts val="0"/>
                        </a:spcAft>
                      </a:pPr>
                      <a:r>
                        <a:rPr lang="en-US" sz="1000" dirty="0">
                          <a:effectLst/>
                          <a:latin typeface="Cambria" panose="02040503050406030204" pitchFamily="18" charset="0"/>
                        </a:rPr>
                        <a:t>Needs a lot of preparation Can cost money </a:t>
                      </a:r>
                      <a:endParaRPr lang="pl-PL" sz="1000" dirty="0">
                        <a:effectLst/>
                        <a:latin typeface="Cambria" panose="02040503050406030204" pitchFamily="18" charset="0"/>
                      </a:endParaRPr>
                    </a:p>
                    <a:p>
                      <a:pPr marL="6350" indent="-6350" algn="l">
                        <a:lnSpc>
                          <a:spcPct val="107000"/>
                        </a:lnSpc>
                        <a:spcAft>
                          <a:spcPts val="405"/>
                        </a:spcAft>
                      </a:pPr>
                      <a:r>
                        <a:rPr lang="en-US" sz="1000" dirty="0">
                          <a:effectLst/>
                          <a:latin typeface="Cambria" panose="02040503050406030204" pitchFamily="18" charset="0"/>
                        </a:rPr>
                        <a:t>(printing issues) </a:t>
                      </a:r>
                      <a:endParaRPr lang="pl-PL" sz="1000" dirty="0">
                        <a:effectLst/>
                        <a:latin typeface="Cambria" panose="02040503050406030204" pitchFamily="18" charset="0"/>
                      </a:endParaRPr>
                    </a:p>
                    <a:p>
                      <a:pPr marL="6350" indent="-6350" algn="l">
                        <a:lnSpc>
                          <a:spcPct val="107000"/>
                        </a:lnSpc>
                        <a:spcAft>
                          <a:spcPts val="0"/>
                        </a:spcAft>
                      </a:pPr>
                      <a:r>
                        <a:rPr lang="en-US" sz="1000" dirty="0">
                          <a:effectLst/>
                          <a:latin typeface="Cambria" panose="02040503050406030204" pitchFamily="18" charset="0"/>
                        </a:rPr>
                        <a:t>No control on respondent’s dedication </a:t>
                      </a:r>
                      <a:endParaRPr lang="pl-PL" sz="1000" dirty="0">
                        <a:solidFill>
                          <a:srgbClr val="000000"/>
                        </a:solidFill>
                        <a:effectLst/>
                        <a:latin typeface="Cambria" panose="02040503050406030204" pitchFamily="18" charset="0"/>
                        <a:ea typeface="Arial" panose="020B0604020202020204" pitchFamily="34" charset="0"/>
                      </a:endParaRPr>
                    </a:p>
                  </a:txBody>
                  <a:tcPr marL="52998" marR="5889" marT="3435" marB="4417"/>
                </a:tc>
                <a:extLst>
                  <a:ext uri="{0D108BD9-81ED-4DB2-BD59-A6C34878D82A}">
                    <a16:rowId xmlns:a16="http://schemas.microsoft.com/office/drawing/2014/main" xmlns="" val="2272286880"/>
                  </a:ext>
                </a:extLst>
              </a:tr>
            </a:tbl>
          </a:graphicData>
        </a:graphic>
      </p:graphicFrame>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Tree>
    <p:extLst>
      <p:ext uri="{BB962C8B-B14F-4D97-AF65-F5344CB8AC3E}">
        <p14:creationId xmlns:p14="http://schemas.microsoft.com/office/powerpoint/2010/main" val="1852866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Shape 71"/>
          <p:cNvSpPr txBox="1">
            <a:spLocks noGrp="1"/>
          </p:cNvSpPr>
          <p:nvPr>
            <p:ph type="subTitle" idx="1"/>
          </p:nvPr>
        </p:nvSpPr>
        <p:spPr>
          <a:xfrm>
            <a:off x="467544" y="1298620"/>
            <a:ext cx="8100392" cy="4896544"/>
          </a:xfrm>
          <a:prstGeom prst="rect">
            <a:avLst/>
          </a:prstGeom>
        </p:spPr>
        <p:txBody>
          <a:bodyPr lIns="91425" tIns="91425" rIns="91425" bIns="91425" anchor="t" anchorCtr="0">
            <a:noAutofit/>
          </a:bodyPr>
          <a:lstStyle/>
          <a:p>
            <a:pPr lvl="0" algn="just">
              <a:lnSpc>
                <a:spcPct val="115000"/>
              </a:lnSpc>
              <a:spcBef>
                <a:spcPts val="0"/>
              </a:spcBef>
              <a:buClr>
                <a:schemeClr val="dk1"/>
              </a:buClr>
              <a:buSzPct val="100000"/>
              <a:buFont typeface="Arial"/>
              <a:buNone/>
            </a:pPr>
            <a:r>
              <a:rPr lang="pl" sz="2000" b="1" dirty="0" smtClean="0">
                <a:solidFill>
                  <a:schemeClr val="dk1"/>
                </a:solidFill>
                <a:latin typeface="Cambria" panose="02040503050406030204" pitchFamily="18" charset="0"/>
              </a:rPr>
              <a:t>Basic</a:t>
            </a:r>
            <a:endParaRPr lang="pl" sz="2000" b="1" dirty="0">
              <a:solidFill>
                <a:schemeClr val="dk1"/>
              </a:solidFill>
              <a:latin typeface="Cambria" panose="02040503050406030204" pitchFamily="18" charset="0"/>
            </a:endParaRPr>
          </a:p>
          <a:p>
            <a:pPr lvl="0" algn="just">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#1 Talk to them following a path         	</a:t>
            </a:r>
            <a:endParaRPr lang="pl" sz="2000" dirty="0" smtClean="0">
              <a:solidFill>
                <a:schemeClr val="dk1"/>
              </a:solidFill>
              <a:latin typeface="Cambria" panose="02040503050406030204" pitchFamily="18" charset="0"/>
            </a:endParaRPr>
          </a:p>
          <a:p>
            <a:pPr lvl="0" algn="just">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#2 Ask them open not closed questions                    	</a:t>
            </a:r>
            <a:endParaRPr lang="pl" sz="2000" dirty="0" smtClean="0">
              <a:solidFill>
                <a:schemeClr val="dk1"/>
              </a:solidFill>
              <a:latin typeface="Cambria" panose="02040503050406030204" pitchFamily="18" charset="0"/>
            </a:endParaRPr>
          </a:p>
          <a:p>
            <a:pPr lvl="0" algn="just">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#3 Have them tell you a story                   	</a:t>
            </a:r>
            <a:endParaRPr lang="pl" sz="2000" dirty="0" smtClean="0">
              <a:solidFill>
                <a:schemeClr val="dk1"/>
              </a:solidFill>
              <a:latin typeface="Cambria" panose="02040503050406030204" pitchFamily="18" charset="0"/>
            </a:endParaRPr>
          </a:p>
          <a:p>
            <a:pPr lvl="0" algn="just">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#4 One interviewer talks, the others write    </a:t>
            </a:r>
            <a:endParaRPr lang="pl" sz="2000" dirty="0" smtClean="0">
              <a:solidFill>
                <a:schemeClr val="dk1"/>
              </a:solidFill>
              <a:latin typeface="Cambria" panose="02040503050406030204" pitchFamily="18" charset="0"/>
            </a:endParaRPr>
          </a:p>
          <a:p>
            <a:pPr lvl="0" algn="just">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a:t>
            </a:r>
            <a:r>
              <a:rPr lang="pl" sz="2000" dirty="0">
                <a:solidFill>
                  <a:schemeClr val="dk1"/>
                </a:solidFill>
                <a:latin typeface="Cambria" panose="02040503050406030204" pitchFamily="18" charset="0"/>
              </a:rPr>
              <a:t>	</a:t>
            </a:r>
            <a:endParaRPr sz="2000" dirty="0">
              <a:solidFill>
                <a:schemeClr val="dk1"/>
              </a:solidFill>
              <a:latin typeface="Cambria" panose="02040503050406030204" pitchFamily="18" charset="0"/>
            </a:endParaRPr>
          </a:p>
          <a:p>
            <a:pPr lvl="0" algn="l">
              <a:lnSpc>
                <a:spcPct val="115000"/>
              </a:lnSpc>
              <a:spcBef>
                <a:spcPts val="0"/>
              </a:spcBef>
              <a:buClr>
                <a:schemeClr val="dk1"/>
              </a:buClr>
              <a:buSzPct val="100000"/>
              <a:buFont typeface="Arial"/>
              <a:buNone/>
            </a:pPr>
            <a:r>
              <a:rPr lang="pl" sz="2000" b="1" dirty="0" smtClean="0">
                <a:solidFill>
                  <a:schemeClr val="dk1"/>
                </a:solidFill>
                <a:latin typeface="Cambria" panose="02040503050406030204" pitchFamily="18" charset="0"/>
              </a:rPr>
              <a:t>Advanced</a:t>
            </a:r>
            <a:endParaRPr lang="pl" sz="2000" b="1" dirty="0">
              <a:solidFill>
                <a:schemeClr val="dk1"/>
              </a:solidFill>
              <a:latin typeface="Cambria" panose="02040503050406030204" pitchFamily="18" charset="0"/>
            </a:endParaRPr>
          </a:p>
          <a:p>
            <a:pPr lvl="0" algn="l">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#1 Relax and be yourself                   </a:t>
            </a:r>
          </a:p>
          <a:p>
            <a:pPr lvl="0" algn="l">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#2 Ask questions on purpose</a:t>
            </a:r>
          </a:p>
          <a:p>
            <a:pPr lvl="0" algn="l">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#3 Listening is everything</a:t>
            </a:r>
          </a:p>
          <a:p>
            <a:pPr lvl="0" algn="l">
              <a:lnSpc>
                <a:spcPct val="115000"/>
              </a:lnSpc>
              <a:spcBef>
                <a:spcPts val="0"/>
              </a:spcBef>
              <a:buClr>
                <a:schemeClr val="dk1"/>
              </a:buClr>
              <a:buSzPct val="100000"/>
              <a:buFont typeface="Arial"/>
              <a:buNone/>
            </a:pPr>
            <a:r>
              <a:rPr lang="pl" sz="2000" dirty="0" smtClean="0">
                <a:solidFill>
                  <a:schemeClr val="dk1"/>
                </a:solidFill>
                <a:latin typeface="Cambria" panose="02040503050406030204" pitchFamily="18" charset="0"/>
              </a:rPr>
              <a:t>	Rule </a:t>
            </a:r>
            <a:r>
              <a:rPr lang="pl" sz="2000" dirty="0">
                <a:solidFill>
                  <a:schemeClr val="dk1"/>
                </a:solidFill>
                <a:latin typeface="Cambria" panose="02040503050406030204" pitchFamily="18" charset="0"/>
              </a:rPr>
              <a:t>#4 Pick a range of people to interview </a:t>
            </a:r>
          </a:p>
          <a:p>
            <a:pPr lvl="0" algn="l">
              <a:lnSpc>
                <a:spcPct val="115000"/>
              </a:lnSpc>
              <a:spcBef>
                <a:spcPts val="0"/>
              </a:spcBef>
              <a:buClr>
                <a:schemeClr val="dk1"/>
              </a:buClr>
              <a:buSzPct val="100000"/>
              <a:buFont typeface="Arial"/>
              <a:buNone/>
            </a:pPr>
            <a:endParaRPr sz="1100" dirty="0">
              <a:solidFill>
                <a:schemeClr val="dk1"/>
              </a:solidFill>
              <a:latin typeface="Cambria" panose="02040503050406030204" pitchFamily="18" charset="0"/>
            </a:endParaRPr>
          </a:p>
          <a:p>
            <a:pPr lvl="0" algn="l">
              <a:lnSpc>
                <a:spcPct val="115000"/>
              </a:lnSpc>
              <a:spcBef>
                <a:spcPts val="0"/>
              </a:spcBef>
              <a:buClr>
                <a:schemeClr val="dk1"/>
              </a:buClr>
              <a:buSzPct val="137500"/>
              <a:buFont typeface="Arial"/>
              <a:buNone/>
            </a:pPr>
            <a:r>
              <a:rPr lang="pl" sz="1200" dirty="0" smtClean="0">
                <a:solidFill>
                  <a:schemeClr val="dk1"/>
                </a:solidFill>
                <a:latin typeface="Cambria" panose="02040503050406030204" pitchFamily="18" charset="0"/>
              </a:rPr>
              <a:t>	</a:t>
            </a:r>
          </a:p>
          <a:p>
            <a:pPr lvl="0" algn="l">
              <a:lnSpc>
                <a:spcPct val="115000"/>
              </a:lnSpc>
              <a:spcBef>
                <a:spcPts val="0"/>
              </a:spcBef>
              <a:buClr>
                <a:schemeClr val="dk1"/>
              </a:buClr>
              <a:buSzPct val="137500"/>
              <a:buFont typeface="Arial"/>
              <a:buNone/>
            </a:pPr>
            <a:r>
              <a:rPr lang="pl" sz="1200" dirty="0" smtClean="0">
                <a:solidFill>
                  <a:schemeClr val="dk1"/>
                </a:solidFill>
                <a:latin typeface="Cambria" panose="02040503050406030204" pitchFamily="18" charset="0"/>
              </a:rPr>
              <a:t>(</a:t>
            </a:r>
            <a:r>
              <a:rPr lang="pl" sz="1200" i="1" dirty="0">
                <a:solidFill>
                  <a:schemeClr val="dk1"/>
                </a:solidFill>
                <a:latin typeface="Cambria" panose="02040503050406030204" pitchFamily="18" charset="0"/>
              </a:rPr>
              <a:t>Summer 2009 - Henry Ford Learning </a:t>
            </a:r>
            <a:r>
              <a:rPr lang="pl" sz="1200" i="1" dirty="0" smtClean="0">
                <a:solidFill>
                  <a:schemeClr val="dk1"/>
                </a:solidFill>
                <a:latin typeface="Cambria" panose="02040503050406030204" pitchFamily="18" charset="0"/>
              </a:rPr>
              <a:t>Institute adapted </a:t>
            </a:r>
            <a:r>
              <a:rPr lang="pl" sz="1200" i="1" dirty="0">
                <a:solidFill>
                  <a:schemeClr val="dk1"/>
                </a:solidFill>
                <a:latin typeface="Cambria" panose="02040503050406030204" pitchFamily="18" charset="0"/>
              </a:rPr>
              <a:t>from work done at Hasso Plattner Institute of Design at Stanford</a:t>
            </a:r>
            <a:r>
              <a:rPr lang="pl" sz="1200" dirty="0">
                <a:solidFill>
                  <a:schemeClr val="dk1"/>
                </a:solidFill>
                <a:latin typeface="Cambria" panose="02040503050406030204" pitchFamily="18" charset="0"/>
              </a:rPr>
              <a:t>)</a:t>
            </a:r>
          </a:p>
        </p:txBody>
      </p:sp>
      <p:sp>
        <p:nvSpPr>
          <p:cNvPr id="8" name="pole tekstowe 7"/>
          <p:cNvSpPr txBox="1"/>
          <p:nvPr/>
        </p:nvSpPr>
        <p:spPr>
          <a:xfrm>
            <a:off x="204017" y="610142"/>
            <a:ext cx="3543791"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Rules</a:t>
            </a:r>
            <a:r>
              <a:rPr lang="pl-PL" sz="3600" dirty="0" smtClean="0">
                <a:solidFill>
                  <a:srgbClr val="0073C6"/>
                </a:solidFill>
                <a:effectLst>
                  <a:outerShdw blurRad="38100" dist="38100" dir="2700000" algn="tl">
                    <a:srgbClr val="000000">
                      <a:alpha val="43137"/>
                    </a:srgbClr>
                  </a:outerShdw>
                </a:effectLst>
              </a:rPr>
              <a:t> of interview</a:t>
            </a:r>
            <a:endParaRPr lang="pl-PL" sz="3600" dirty="0">
              <a:solidFill>
                <a:srgbClr val="0073C6"/>
              </a:solidFill>
              <a:effectLst>
                <a:outerShdw blurRad="38100" dist="38100" dir="2700000" algn="tl">
                  <a:srgbClr val="000000">
                    <a:alpha val="43137"/>
                  </a:srgbClr>
                </a:outerShdw>
              </a:effectLst>
            </a:endParaRPr>
          </a:p>
        </p:txBody>
      </p:sp>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Tree>
    <p:extLst>
      <p:ext uri="{BB962C8B-B14F-4D97-AF65-F5344CB8AC3E}">
        <p14:creationId xmlns:p14="http://schemas.microsoft.com/office/powerpoint/2010/main" val="1852866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8" name="pole tekstowe 7"/>
          <p:cNvSpPr txBox="1"/>
          <p:nvPr/>
        </p:nvSpPr>
        <p:spPr>
          <a:xfrm>
            <a:off x="204017" y="610142"/>
            <a:ext cx="3543791"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Rules</a:t>
            </a:r>
            <a:r>
              <a:rPr lang="pl-PL" sz="3600" dirty="0" smtClean="0">
                <a:solidFill>
                  <a:srgbClr val="0073C6"/>
                </a:solidFill>
                <a:effectLst>
                  <a:outerShdw blurRad="38100" dist="38100" dir="2700000" algn="tl">
                    <a:srgbClr val="000000">
                      <a:alpha val="43137"/>
                    </a:srgbClr>
                  </a:outerShdw>
                </a:effectLst>
              </a:rPr>
              <a:t> of interview</a:t>
            </a:r>
            <a:endParaRPr lang="pl-PL" sz="3600" dirty="0">
              <a:solidFill>
                <a:srgbClr val="0073C6"/>
              </a:solidFill>
              <a:effectLst>
                <a:outerShdw blurRad="38100" dist="38100" dir="2700000" algn="tl">
                  <a:srgbClr val="000000">
                    <a:alpha val="43137"/>
                  </a:srgbClr>
                </a:outerShdw>
              </a:effectLst>
            </a:endParaRPr>
          </a:p>
        </p:txBody>
      </p:sp>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0" name="Shape 71"/>
          <p:cNvSpPr txBox="1">
            <a:spLocks noGrp="1"/>
          </p:cNvSpPr>
          <p:nvPr>
            <p:ph type="subTitle" idx="1"/>
          </p:nvPr>
        </p:nvSpPr>
        <p:spPr>
          <a:xfrm>
            <a:off x="323528" y="1913231"/>
            <a:ext cx="8520600" cy="3150734"/>
          </a:xfrm>
          <a:prstGeom prst="rect">
            <a:avLst/>
          </a:prstGeom>
        </p:spPr>
        <p:txBody>
          <a:bodyPr lIns="91425" tIns="91425" rIns="91425" bIns="91425" anchor="t" anchorCtr="0">
            <a:noAutofit/>
          </a:bodyPr>
          <a:lstStyle/>
          <a:p>
            <a:pPr lvl="0" algn="l">
              <a:lnSpc>
                <a:spcPct val="115000"/>
              </a:lnSpc>
              <a:spcBef>
                <a:spcPts val="0"/>
              </a:spcBef>
              <a:buClr>
                <a:schemeClr val="dk1"/>
              </a:buClr>
              <a:buSzPct val="100000"/>
              <a:buFont typeface="Arial"/>
              <a:buNone/>
            </a:pPr>
            <a:r>
              <a:rPr lang="pl" sz="2000" b="1" dirty="0" smtClean="0">
                <a:solidFill>
                  <a:schemeClr val="dk1"/>
                </a:solidFill>
                <a:latin typeface="Cambria" panose="02040503050406030204" pitchFamily="18" charset="0"/>
              </a:rPr>
              <a:t>Expert</a:t>
            </a:r>
            <a:endParaRPr lang="pl" sz="2000" b="1" dirty="0">
              <a:solidFill>
                <a:schemeClr val="dk1"/>
              </a:solidFill>
              <a:latin typeface="Cambria" panose="02040503050406030204" pitchFamily="18" charset="0"/>
            </a:endParaRPr>
          </a:p>
          <a:p>
            <a:pPr lvl="0" algn="l">
              <a:lnSpc>
                <a:spcPct val="115000"/>
              </a:lnSpc>
              <a:spcBef>
                <a:spcPts val="0"/>
              </a:spcBef>
              <a:buClr>
                <a:schemeClr val="dk1"/>
              </a:buClr>
              <a:buSzPct val="100000"/>
              <a:buFont typeface="Arial"/>
              <a:buNone/>
            </a:pPr>
            <a:r>
              <a:rPr lang="pl" sz="2000" dirty="0" smtClean="0">
                <a:solidFill>
                  <a:srgbClr val="FF0000"/>
                </a:solidFill>
                <a:latin typeface="Cambria" panose="02040503050406030204" pitchFamily="18" charset="0"/>
              </a:rPr>
              <a:t>	Rule #1: You </a:t>
            </a:r>
            <a:r>
              <a:rPr lang="pl" sz="2000" dirty="0">
                <a:solidFill>
                  <a:srgbClr val="FF0000"/>
                </a:solidFill>
                <a:latin typeface="Cambria" panose="02040503050406030204" pitchFamily="18" charset="0"/>
              </a:rPr>
              <a:t>do not say ‘usually’ when asking a question</a:t>
            </a:r>
            <a:r>
              <a:rPr lang="pl" sz="2000" dirty="0">
                <a:solidFill>
                  <a:schemeClr val="dk1"/>
                </a:solidFill>
                <a:latin typeface="Cambria" panose="02040503050406030204" pitchFamily="18" charset="0"/>
              </a:rPr>
              <a:t>.</a:t>
            </a:r>
          </a:p>
          <a:p>
            <a:pPr lvl="0" algn="l">
              <a:lnSpc>
                <a:spcPct val="115000"/>
              </a:lnSpc>
              <a:spcBef>
                <a:spcPts val="0"/>
              </a:spcBef>
              <a:buClr>
                <a:schemeClr val="dk1"/>
              </a:buClr>
              <a:buSzPct val="100000"/>
            </a:pPr>
            <a:r>
              <a:rPr lang="pl" sz="2000" dirty="0" smtClean="0">
                <a:solidFill>
                  <a:schemeClr val="tx1"/>
                </a:solidFill>
                <a:latin typeface="Cambria" panose="02040503050406030204" pitchFamily="18" charset="0"/>
              </a:rPr>
              <a:t>	Rule #</a:t>
            </a:r>
            <a:r>
              <a:rPr lang="pl" sz="2000" dirty="0">
                <a:solidFill>
                  <a:schemeClr val="tx1"/>
                </a:solidFill>
                <a:latin typeface="Cambria" panose="02040503050406030204" pitchFamily="18" charset="0"/>
              </a:rPr>
              <a:t>2</a:t>
            </a:r>
            <a:r>
              <a:rPr lang="pl" sz="2000" dirty="0" smtClean="0">
                <a:solidFill>
                  <a:schemeClr val="tx1"/>
                </a:solidFill>
                <a:latin typeface="Cambria" panose="02040503050406030204" pitchFamily="18" charset="0"/>
              </a:rPr>
              <a:t>: If </a:t>
            </a:r>
            <a:r>
              <a:rPr lang="pl" sz="2000" dirty="0">
                <a:solidFill>
                  <a:schemeClr val="tx1"/>
                </a:solidFill>
                <a:latin typeface="Cambria" panose="02040503050406030204" pitchFamily="18" charset="0"/>
              </a:rPr>
              <a:t>someone says “I think” or states a belief or seems to </a:t>
            </a:r>
            <a:endParaRPr lang="pl" sz="2000" dirty="0" smtClean="0">
              <a:solidFill>
                <a:schemeClr val="tx1"/>
              </a:solidFill>
              <a:latin typeface="Cambria" panose="02040503050406030204" pitchFamily="18" charset="0"/>
            </a:endParaRPr>
          </a:p>
          <a:p>
            <a:pPr lvl="0" algn="l">
              <a:lnSpc>
                <a:spcPct val="115000"/>
              </a:lnSpc>
              <a:spcBef>
                <a:spcPts val="0"/>
              </a:spcBef>
              <a:buClr>
                <a:schemeClr val="dk1"/>
              </a:buClr>
              <a:buSzPct val="100000"/>
            </a:pPr>
            <a:r>
              <a:rPr lang="pl" sz="2000" dirty="0">
                <a:solidFill>
                  <a:schemeClr val="tx1"/>
                </a:solidFill>
                <a:latin typeface="Cambria" panose="02040503050406030204" pitchFamily="18" charset="0"/>
              </a:rPr>
              <a:t>	</a:t>
            </a:r>
            <a:r>
              <a:rPr lang="pl" sz="2000" dirty="0" smtClean="0">
                <a:solidFill>
                  <a:schemeClr val="tx1"/>
                </a:solidFill>
                <a:latin typeface="Cambria" panose="02040503050406030204" pitchFamily="18" charset="0"/>
              </a:rPr>
              <a:t>prefer </a:t>
            </a:r>
            <a:r>
              <a:rPr lang="pl" sz="2000" dirty="0">
                <a:solidFill>
                  <a:schemeClr val="tx1"/>
                </a:solidFill>
                <a:latin typeface="Cambria" panose="02040503050406030204" pitchFamily="18" charset="0"/>
              </a:rPr>
              <a:t>one thing over another, then the conversation is NOT over.  </a:t>
            </a:r>
            <a:endParaRPr lang="pl" sz="2000" dirty="0" smtClean="0">
              <a:solidFill>
                <a:schemeClr val="tx1"/>
              </a:solidFill>
              <a:latin typeface="Cambria" panose="02040503050406030204" pitchFamily="18" charset="0"/>
            </a:endParaRPr>
          </a:p>
          <a:p>
            <a:pPr lvl="0" algn="l">
              <a:lnSpc>
                <a:spcPct val="115000"/>
              </a:lnSpc>
              <a:spcBef>
                <a:spcPts val="0"/>
              </a:spcBef>
              <a:buClr>
                <a:schemeClr val="dk1"/>
              </a:buClr>
              <a:buSzPct val="100000"/>
            </a:pPr>
            <a:r>
              <a:rPr lang="pl" sz="2000" dirty="0">
                <a:solidFill>
                  <a:schemeClr val="tx1"/>
                </a:solidFill>
                <a:latin typeface="Cambria" panose="02040503050406030204" pitchFamily="18" charset="0"/>
              </a:rPr>
              <a:t>	</a:t>
            </a:r>
            <a:r>
              <a:rPr lang="pl" sz="2000" dirty="0" smtClean="0">
                <a:solidFill>
                  <a:schemeClr val="tx1"/>
                </a:solidFill>
                <a:latin typeface="Cambria" panose="02040503050406030204" pitchFamily="18" charset="0"/>
              </a:rPr>
              <a:t>Ask </a:t>
            </a:r>
            <a:r>
              <a:rPr lang="pl" sz="2000" dirty="0">
                <a:solidFill>
                  <a:schemeClr val="tx1"/>
                </a:solidFill>
                <a:latin typeface="Cambria" panose="02040503050406030204" pitchFamily="18" charset="0"/>
              </a:rPr>
              <a:t>why that’s important.</a:t>
            </a:r>
          </a:p>
          <a:p>
            <a:pPr lvl="0" algn="l">
              <a:lnSpc>
                <a:spcPct val="115000"/>
              </a:lnSpc>
              <a:spcBef>
                <a:spcPts val="0"/>
              </a:spcBef>
              <a:buClr>
                <a:schemeClr val="dk1"/>
              </a:buClr>
              <a:buSzPct val="100000"/>
            </a:pPr>
            <a:r>
              <a:rPr lang="pl" sz="2000" dirty="0" smtClean="0">
                <a:solidFill>
                  <a:schemeClr val="tx1"/>
                </a:solidFill>
                <a:latin typeface="Cambria" panose="02040503050406030204" pitchFamily="18" charset="0"/>
              </a:rPr>
              <a:t>	Rule #3 : Only </a:t>
            </a:r>
            <a:r>
              <a:rPr lang="pl" sz="2000" dirty="0">
                <a:solidFill>
                  <a:schemeClr val="tx1"/>
                </a:solidFill>
                <a:latin typeface="Cambria" panose="02040503050406030204" pitchFamily="18" charset="0"/>
              </a:rPr>
              <a:t>10 words to a question.    </a:t>
            </a:r>
          </a:p>
          <a:p>
            <a:pPr lvl="0" algn="l">
              <a:lnSpc>
                <a:spcPct val="115000"/>
              </a:lnSpc>
              <a:spcBef>
                <a:spcPts val="0"/>
              </a:spcBef>
              <a:buClr>
                <a:schemeClr val="dk1"/>
              </a:buClr>
              <a:buSzPct val="100000"/>
            </a:pPr>
            <a:r>
              <a:rPr lang="pl" sz="2000" dirty="0" smtClean="0">
                <a:solidFill>
                  <a:schemeClr val="tx1"/>
                </a:solidFill>
                <a:latin typeface="Cambria" panose="02040503050406030204" pitchFamily="18" charset="0"/>
              </a:rPr>
              <a:t>	Rule #</a:t>
            </a:r>
            <a:r>
              <a:rPr lang="pl" sz="2000" dirty="0">
                <a:solidFill>
                  <a:schemeClr val="tx1"/>
                </a:solidFill>
                <a:latin typeface="Cambria" panose="02040503050406030204" pitchFamily="18" charset="0"/>
              </a:rPr>
              <a:t>4</a:t>
            </a:r>
            <a:r>
              <a:rPr lang="pl" sz="2000" dirty="0" smtClean="0">
                <a:solidFill>
                  <a:schemeClr val="tx1"/>
                </a:solidFill>
                <a:latin typeface="Cambria" panose="02040503050406030204" pitchFamily="18" charset="0"/>
              </a:rPr>
              <a:t>: Break </a:t>
            </a:r>
            <a:r>
              <a:rPr lang="pl" sz="2000" dirty="0">
                <a:solidFill>
                  <a:schemeClr val="tx1"/>
                </a:solidFill>
                <a:latin typeface="Cambria" panose="02040503050406030204" pitchFamily="18" charset="0"/>
              </a:rPr>
              <a:t>big questions into small pieces.</a:t>
            </a:r>
          </a:p>
          <a:p>
            <a:pPr lvl="0" algn="l">
              <a:lnSpc>
                <a:spcPct val="115000"/>
              </a:lnSpc>
              <a:spcBef>
                <a:spcPts val="0"/>
              </a:spcBef>
              <a:buClr>
                <a:schemeClr val="dk1"/>
              </a:buClr>
              <a:buSzPct val="100000"/>
              <a:buFont typeface="Arial"/>
              <a:buNone/>
            </a:pPr>
            <a:endParaRPr sz="1200" dirty="0">
              <a:solidFill>
                <a:schemeClr val="dk1"/>
              </a:solidFill>
              <a:latin typeface="Cambria" panose="02040503050406030204" pitchFamily="18" charset="0"/>
            </a:endParaRPr>
          </a:p>
          <a:p>
            <a:pPr lvl="0" algn="l">
              <a:lnSpc>
                <a:spcPct val="115000"/>
              </a:lnSpc>
              <a:spcBef>
                <a:spcPts val="0"/>
              </a:spcBef>
              <a:buClr>
                <a:schemeClr val="dk1"/>
              </a:buClr>
              <a:buSzPct val="137500"/>
              <a:buFont typeface="Arial"/>
              <a:buNone/>
            </a:pPr>
            <a:endParaRPr lang="pl" sz="1200" dirty="0" smtClean="0">
              <a:solidFill>
                <a:schemeClr val="dk1"/>
              </a:solidFill>
              <a:latin typeface="Cambria" panose="02040503050406030204" pitchFamily="18" charset="0"/>
            </a:endParaRPr>
          </a:p>
          <a:p>
            <a:pPr lvl="0" algn="l">
              <a:lnSpc>
                <a:spcPct val="115000"/>
              </a:lnSpc>
              <a:spcBef>
                <a:spcPts val="0"/>
              </a:spcBef>
              <a:buClr>
                <a:schemeClr val="dk1"/>
              </a:buClr>
              <a:buSzPct val="137500"/>
              <a:buFont typeface="Arial"/>
              <a:buNone/>
            </a:pPr>
            <a:r>
              <a:rPr lang="pl" sz="1200" dirty="0" smtClean="0">
                <a:solidFill>
                  <a:schemeClr val="dk1"/>
                </a:solidFill>
                <a:latin typeface="Cambria" panose="02040503050406030204" pitchFamily="18" charset="0"/>
              </a:rPr>
              <a:t>(</a:t>
            </a:r>
            <a:r>
              <a:rPr lang="pl" sz="1200" i="1" dirty="0">
                <a:solidFill>
                  <a:schemeClr val="dk1"/>
                </a:solidFill>
                <a:latin typeface="Cambria" panose="02040503050406030204" pitchFamily="18" charset="0"/>
              </a:rPr>
              <a:t>Summer 2009 - Henry Ford Learning Institute </a:t>
            </a:r>
            <a:r>
              <a:rPr lang="pl" sz="1200" i="1" dirty="0" smtClean="0">
                <a:solidFill>
                  <a:schemeClr val="dk1"/>
                </a:solidFill>
                <a:latin typeface="Cambria" panose="02040503050406030204" pitchFamily="18" charset="0"/>
              </a:rPr>
              <a:t>adapted </a:t>
            </a:r>
            <a:r>
              <a:rPr lang="pl" sz="1200" i="1" dirty="0">
                <a:solidFill>
                  <a:schemeClr val="dk1"/>
                </a:solidFill>
                <a:latin typeface="Cambria" panose="02040503050406030204" pitchFamily="18" charset="0"/>
              </a:rPr>
              <a:t>from work done at Hasso Plattner Institute of Design at Stanford</a:t>
            </a:r>
            <a:r>
              <a:rPr lang="pl" sz="1200" dirty="0">
                <a:solidFill>
                  <a:schemeClr val="dk1"/>
                </a:solidFill>
                <a:latin typeface="Cambria" panose="02040503050406030204" pitchFamily="18" charset="0"/>
              </a:rPr>
              <a:t>)</a:t>
            </a:r>
          </a:p>
        </p:txBody>
      </p:sp>
    </p:spTree>
    <p:extLst>
      <p:ext uri="{BB962C8B-B14F-4D97-AF65-F5344CB8AC3E}">
        <p14:creationId xmlns:p14="http://schemas.microsoft.com/office/powerpoint/2010/main" val="4037056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11" name="Picture 2233"/>
          <p:cNvPicPr/>
          <p:nvPr/>
        </p:nvPicPr>
        <p:blipFill>
          <a:blip r:embed="rId7"/>
          <a:stretch>
            <a:fillRect/>
          </a:stretch>
        </p:blipFill>
        <p:spPr>
          <a:xfrm>
            <a:off x="1115616" y="1896130"/>
            <a:ext cx="6624736" cy="3362901"/>
          </a:xfrm>
          <a:prstGeom prst="rect">
            <a:avLst/>
          </a:prstGeom>
        </p:spPr>
      </p:pic>
      <p:sp>
        <p:nvSpPr>
          <p:cNvPr id="12" name="pole tekstowe 11"/>
          <p:cNvSpPr txBox="1"/>
          <p:nvPr/>
        </p:nvSpPr>
        <p:spPr>
          <a:xfrm>
            <a:off x="204017" y="610142"/>
            <a:ext cx="4520405" cy="646331"/>
          </a:xfrm>
          <a:prstGeom prst="rect">
            <a:avLst/>
          </a:prstGeom>
          <a:noFill/>
        </p:spPr>
        <p:txBody>
          <a:bodyPr wrap="none" rtlCol="0">
            <a:spAutoFit/>
          </a:bodyPr>
          <a:lstStyle/>
          <a:p>
            <a:r>
              <a:rPr lang="pl-PL" sz="3600" dirty="0" smtClean="0">
                <a:solidFill>
                  <a:srgbClr val="0073C6"/>
                </a:solidFill>
                <a:effectLst>
                  <a:outerShdw blurRad="38100" dist="38100" dir="2700000" algn="tl">
                    <a:srgbClr val="000000">
                      <a:alpha val="43137"/>
                    </a:srgbClr>
                  </a:outerShdw>
                </a:effectLst>
              </a:rPr>
              <a:t>Interview </a:t>
            </a:r>
            <a:r>
              <a:rPr lang="pl-PL" sz="3600" dirty="0" err="1" smtClean="0">
                <a:solidFill>
                  <a:srgbClr val="0073C6"/>
                </a:solidFill>
                <a:effectLst>
                  <a:outerShdw blurRad="38100" dist="38100" dir="2700000" algn="tl">
                    <a:srgbClr val="000000">
                      <a:alpha val="43137"/>
                    </a:srgbClr>
                  </a:outerShdw>
                </a:effectLst>
              </a:rPr>
              <a:t>intensity</a:t>
            </a:r>
            <a:r>
              <a:rPr lang="pl-PL" sz="3600" dirty="0" smtClean="0">
                <a:solidFill>
                  <a:srgbClr val="0073C6"/>
                </a:solidFill>
                <a:effectLst>
                  <a:outerShdw blurRad="38100" dist="38100" dir="2700000" algn="tl">
                    <a:srgbClr val="000000">
                      <a:alpha val="43137"/>
                    </a:srgbClr>
                  </a:outerShdw>
                </a:effectLst>
              </a:rPr>
              <a:t> plot</a:t>
            </a:r>
            <a:endParaRPr lang="pl-PL" sz="3600" dirty="0">
              <a:solidFill>
                <a:srgbClr val="0073C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91064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pic>
        <p:nvPicPr>
          <p:cNvPr id="8" name="1Evwgu369Jw"/>
          <p:cNvPicPr>
            <a:picLocks noRot="1" noChangeAspect="1"/>
          </p:cNvPicPr>
          <p:nvPr>
            <a:videoFile r:link="rId1"/>
          </p:nvPr>
        </p:nvPicPr>
        <p:blipFill>
          <a:blip r:embed="rId8"/>
          <a:stretch>
            <a:fillRect/>
          </a:stretch>
        </p:blipFill>
        <p:spPr>
          <a:xfrm>
            <a:off x="731574" y="1334683"/>
            <a:ext cx="7680853" cy="4320480"/>
          </a:xfrm>
          <a:prstGeom prst="rect">
            <a:avLst/>
          </a:prstGeom>
        </p:spPr>
      </p:pic>
      <p:sp>
        <p:nvSpPr>
          <p:cNvPr id="10" name="pole tekstowe 9"/>
          <p:cNvSpPr txBox="1"/>
          <p:nvPr/>
        </p:nvSpPr>
        <p:spPr>
          <a:xfrm>
            <a:off x="204017" y="610142"/>
            <a:ext cx="4234557" cy="646331"/>
          </a:xfrm>
          <a:prstGeom prst="rect">
            <a:avLst/>
          </a:prstGeom>
          <a:noFill/>
        </p:spPr>
        <p:txBody>
          <a:bodyPr wrap="none" rtlCol="0">
            <a:spAutoFit/>
          </a:bodyPr>
          <a:lstStyle/>
          <a:p>
            <a:r>
              <a:rPr lang="pl-PL" sz="3600" dirty="0" err="1" smtClean="0">
                <a:solidFill>
                  <a:srgbClr val="0073C6"/>
                </a:solidFill>
                <a:effectLst>
                  <a:outerShdw blurRad="38100" dist="38100" dir="2700000" algn="tl">
                    <a:srgbClr val="000000">
                      <a:alpha val="43137"/>
                    </a:srgbClr>
                  </a:outerShdw>
                </a:effectLst>
              </a:rPr>
              <a:t>Empathy</a:t>
            </a:r>
            <a:r>
              <a:rPr lang="pl-PL" sz="3600" dirty="0" smtClean="0">
                <a:solidFill>
                  <a:srgbClr val="0073C6"/>
                </a:solidFill>
                <a:effectLst>
                  <a:outerShdw blurRad="38100" dist="38100" dir="2700000" algn="tl">
                    <a:srgbClr val="000000">
                      <a:alpha val="43137"/>
                    </a:srgbClr>
                  </a:outerShdw>
                </a:effectLst>
              </a:rPr>
              <a:t> vs </a:t>
            </a:r>
            <a:r>
              <a:rPr lang="pl-PL" sz="3600" dirty="0" err="1" smtClean="0">
                <a:solidFill>
                  <a:srgbClr val="0073C6"/>
                </a:solidFill>
                <a:effectLst>
                  <a:outerShdw blurRad="38100" dist="38100" dir="2700000" algn="tl">
                    <a:srgbClr val="000000">
                      <a:alpha val="43137"/>
                    </a:srgbClr>
                  </a:outerShdw>
                </a:effectLst>
              </a:rPr>
              <a:t>sympathy</a:t>
            </a:r>
            <a:endParaRPr lang="pl-PL" sz="3600" dirty="0">
              <a:solidFill>
                <a:srgbClr val="0073C6"/>
              </a:solidFill>
              <a:effectLst>
                <a:outerShdw blurRad="38100" dist="38100" dir="2700000" algn="tl">
                  <a:srgbClr val="000000">
                    <a:alpha val="43137"/>
                  </a:srgbClr>
                </a:outerShdw>
              </a:effectLst>
            </a:endParaRPr>
          </a:p>
        </p:txBody>
      </p:sp>
      <p:sp>
        <p:nvSpPr>
          <p:cNvPr id="13" name="Prostokąt 12"/>
          <p:cNvSpPr/>
          <p:nvPr/>
        </p:nvSpPr>
        <p:spPr>
          <a:xfrm>
            <a:off x="736292" y="5709575"/>
            <a:ext cx="5040560" cy="215444"/>
          </a:xfrm>
          <a:prstGeom prst="rect">
            <a:avLst/>
          </a:prstGeom>
        </p:spPr>
        <p:txBody>
          <a:bodyPr wrap="square">
            <a:spAutoFit/>
          </a:bodyPr>
          <a:lstStyle/>
          <a:p>
            <a:pPr lvl="0">
              <a:spcBef>
                <a:spcPts val="0"/>
              </a:spcBef>
              <a:buNone/>
            </a:pPr>
            <a:r>
              <a:rPr lang="pl" sz="800" dirty="0">
                <a:latin typeface="Cambria" panose="02040503050406030204" pitchFamily="18" charset="0"/>
              </a:rPr>
              <a:t>https://www.youtube.com/watch?v=1Evwgu369Jw</a:t>
            </a:r>
          </a:p>
        </p:txBody>
      </p:sp>
    </p:spTree>
    <p:extLst>
      <p:ext uri="{BB962C8B-B14F-4D97-AF65-F5344CB8AC3E}">
        <p14:creationId xmlns:p14="http://schemas.microsoft.com/office/powerpoint/2010/main" val="3507435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2" name="pole tekstowe 11"/>
          <p:cNvSpPr txBox="1"/>
          <p:nvPr/>
        </p:nvSpPr>
        <p:spPr>
          <a:xfrm>
            <a:off x="204017" y="610142"/>
            <a:ext cx="4100931" cy="646331"/>
          </a:xfrm>
          <a:prstGeom prst="rect">
            <a:avLst/>
          </a:prstGeom>
          <a:noFill/>
        </p:spPr>
        <p:txBody>
          <a:bodyPr wrap="none" rtlCol="0">
            <a:spAutoFit/>
          </a:bodyPr>
          <a:lstStyle/>
          <a:p>
            <a:r>
              <a:rPr lang="pl-PL" sz="3600" dirty="0">
                <a:solidFill>
                  <a:srgbClr val="0073C6"/>
                </a:solidFill>
                <a:effectLst>
                  <a:outerShdw blurRad="38100" dist="38100" dir="2700000" algn="tl">
                    <a:srgbClr val="000000">
                      <a:alpha val="43137"/>
                    </a:srgbClr>
                  </a:outerShdw>
                </a:effectLst>
              </a:rPr>
              <a:t>How to </a:t>
            </a:r>
            <a:r>
              <a:rPr lang="pl-PL" sz="3600" dirty="0" err="1">
                <a:solidFill>
                  <a:srgbClr val="0073C6"/>
                </a:solidFill>
                <a:effectLst>
                  <a:outerShdw blurRad="38100" dist="38100" dir="2700000" algn="tl">
                    <a:srgbClr val="000000">
                      <a:alpha val="43137"/>
                    </a:srgbClr>
                  </a:outerShdw>
                </a:effectLst>
              </a:rPr>
              <a:t>get</a:t>
            </a:r>
            <a:r>
              <a:rPr lang="pl-PL" sz="3600" dirty="0">
                <a:solidFill>
                  <a:srgbClr val="0073C6"/>
                </a:solidFill>
                <a:effectLst>
                  <a:outerShdw blurRad="38100" dist="38100" dir="2700000" algn="tl">
                    <a:srgbClr val="000000">
                      <a:alpha val="43137"/>
                    </a:srgbClr>
                  </a:outerShdw>
                </a:effectLst>
              </a:rPr>
              <a:t> </a:t>
            </a:r>
            <a:r>
              <a:rPr lang="pl-PL" sz="3600" dirty="0" err="1">
                <a:solidFill>
                  <a:srgbClr val="0073C6"/>
                </a:solidFill>
                <a:effectLst>
                  <a:outerShdw blurRad="38100" dist="38100" dir="2700000" algn="tl">
                    <a:srgbClr val="000000">
                      <a:alpha val="43137"/>
                    </a:srgbClr>
                  </a:outerShdw>
                </a:effectLst>
              </a:rPr>
              <a:t>empathy</a:t>
            </a:r>
            <a:r>
              <a:rPr lang="pl-PL" sz="3600" dirty="0">
                <a:solidFill>
                  <a:srgbClr val="0073C6"/>
                </a:solidFill>
                <a:effectLst>
                  <a:outerShdw blurRad="38100" dist="38100" dir="2700000" algn="tl">
                    <a:srgbClr val="000000">
                      <a:alpha val="43137"/>
                    </a:srgbClr>
                  </a:outerShdw>
                </a:effectLst>
              </a:rPr>
              <a:t> </a:t>
            </a:r>
          </a:p>
        </p:txBody>
      </p:sp>
      <p:pic>
        <p:nvPicPr>
          <p:cNvPr id="8" name="Picture 3" descr="D:\Pobierane\IMG_4712.JPG"/>
          <p:cNvPicPr>
            <a:picLocks noChangeAspect="1" noChangeArrowheads="1"/>
          </p:cNvPicPr>
          <p:nvPr/>
        </p:nvPicPr>
        <p:blipFill>
          <a:blip r:embed="rId7" cstate="print"/>
          <a:srcRect/>
          <a:stretch>
            <a:fillRect/>
          </a:stretch>
        </p:blipFill>
        <p:spPr bwMode="auto">
          <a:xfrm>
            <a:off x="4716016" y="3522442"/>
            <a:ext cx="4015474" cy="2714234"/>
          </a:xfrm>
          <a:prstGeom prst="rect">
            <a:avLst/>
          </a:prstGeom>
          <a:noFill/>
        </p:spPr>
      </p:pic>
      <p:pic>
        <p:nvPicPr>
          <p:cNvPr id="10" name="Picture 2"/>
          <p:cNvPicPr>
            <a:picLocks noChangeAspect="1" noChangeArrowheads="1"/>
          </p:cNvPicPr>
          <p:nvPr/>
        </p:nvPicPr>
        <p:blipFill>
          <a:blip r:embed="rId8" cstate="print"/>
          <a:srcRect/>
          <a:stretch>
            <a:fillRect/>
          </a:stretch>
        </p:blipFill>
        <p:spPr bwMode="auto">
          <a:xfrm>
            <a:off x="395536" y="1866615"/>
            <a:ext cx="4029075" cy="2736304"/>
          </a:xfrm>
          <a:prstGeom prst="rect">
            <a:avLst/>
          </a:prstGeom>
          <a:noFill/>
          <a:ln w="9525">
            <a:noFill/>
            <a:miter lim="800000"/>
            <a:headEnd/>
            <a:tailEnd/>
          </a:ln>
        </p:spPr>
      </p:pic>
    </p:spTree>
    <p:extLst>
      <p:ext uri="{BB962C8B-B14F-4D97-AF65-F5344CB8AC3E}">
        <p14:creationId xmlns:p14="http://schemas.microsoft.com/office/powerpoint/2010/main" val="61762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E:\CloudStation\[PROJEKTY]\[ACTIVE][2015-10-15][PROJEKT][SHOPA][UTP][DiamonDT]\2016_06_18_Grafika\Gotowe\PowerPoint_templates\understa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744" y="0"/>
            <a:ext cx="9865096" cy="7056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CloudStation\[PROJEKTY]\[ACTIVE][2015-10-15][PROJEKT][SHOPA][UTP][DiamonDT]\2016_06_18_Grafika\Gotowe\etapy_metodyki_elementy_en\understand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17" y="6237312"/>
            <a:ext cx="1646238"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loudStation\[PROJEKTY]\[ACTIVE][2015-10-15][PROJEKT][SHOPA][UTP][DiamonDT]\2016_06_18_Grafika\Gotowe\PowerPoint_templates\DiamonDT_Project_Official 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9" name="Obraz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33316" y="6236676"/>
            <a:ext cx="1645923" cy="365761"/>
          </a:xfrm>
          <a:prstGeom prst="rect">
            <a:avLst/>
          </a:prstGeom>
        </p:spPr>
      </p:pic>
      <p:sp>
        <p:nvSpPr>
          <p:cNvPr id="11" name="Shape 93"/>
          <p:cNvSpPr txBox="1"/>
          <p:nvPr/>
        </p:nvSpPr>
        <p:spPr>
          <a:xfrm>
            <a:off x="673983" y="5777696"/>
            <a:ext cx="3895200" cy="140268"/>
          </a:xfrm>
          <a:prstGeom prst="rect">
            <a:avLst/>
          </a:prstGeom>
          <a:noFill/>
          <a:ln>
            <a:noFill/>
          </a:ln>
        </p:spPr>
        <p:txBody>
          <a:bodyPr lIns="91425" tIns="91425" rIns="91425" bIns="91425" anchor="ctr" anchorCtr="0">
            <a:noAutofit/>
          </a:bodyPr>
          <a:lstStyle/>
          <a:p>
            <a:pPr lvl="0"/>
            <a:r>
              <a:rPr lang="pl-PL" sz="800" dirty="0" smtClean="0">
                <a:latin typeface="Cambria" panose="02040503050406030204" pitchFamily="18" charset="0"/>
                <a:ea typeface="Roboto"/>
                <a:cs typeface="Roboto"/>
                <a:sym typeface="Roboto"/>
              </a:rPr>
              <a:t>https://youtu.be/QiLzTA0OR60</a:t>
            </a:r>
            <a:endParaRPr lang="pl" sz="800" dirty="0">
              <a:latin typeface="Cambria" panose="02040503050406030204" pitchFamily="18" charset="0"/>
              <a:ea typeface="Roboto"/>
              <a:cs typeface="Roboto"/>
              <a:sym typeface="Roboto"/>
              <a:hlinkClick r:id="rId8"/>
            </a:endParaRPr>
          </a:p>
        </p:txBody>
      </p:sp>
      <p:sp>
        <p:nvSpPr>
          <p:cNvPr id="12" name="pole tekstowe 11"/>
          <p:cNvSpPr txBox="1"/>
          <p:nvPr/>
        </p:nvSpPr>
        <p:spPr>
          <a:xfrm>
            <a:off x="204017" y="610142"/>
            <a:ext cx="4100866" cy="646331"/>
          </a:xfrm>
          <a:prstGeom prst="rect">
            <a:avLst/>
          </a:prstGeom>
          <a:noFill/>
        </p:spPr>
        <p:txBody>
          <a:bodyPr wrap="none" rtlCol="0">
            <a:spAutoFit/>
          </a:bodyPr>
          <a:lstStyle/>
          <a:p>
            <a:r>
              <a:rPr lang="pl-PL" sz="3600" dirty="0">
                <a:solidFill>
                  <a:srgbClr val="0073C6"/>
                </a:solidFill>
                <a:effectLst>
                  <a:outerShdw blurRad="38100" dist="38100" dir="2700000" algn="tl">
                    <a:srgbClr val="000000">
                      <a:alpha val="43137"/>
                    </a:srgbClr>
                  </a:outerShdw>
                </a:effectLst>
              </a:rPr>
              <a:t>H</a:t>
            </a:r>
            <a:r>
              <a:rPr lang="pl-PL" sz="3600" dirty="0" smtClean="0">
                <a:solidFill>
                  <a:srgbClr val="0073C6"/>
                </a:solidFill>
                <a:effectLst>
                  <a:outerShdw blurRad="38100" dist="38100" dir="2700000" algn="tl">
                    <a:srgbClr val="000000">
                      <a:alpha val="43137"/>
                    </a:srgbClr>
                  </a:outerShdw>
                </a:effectLst>
              </a:rPr>
              <a:t>ow to do </a:t>
            </a:r>
            <a:r>
              <a:rPr lang="pl-PL" sz="3600" dirty="0" err="1" smtClean="0">
                <a:solidFill>
                  <a:srgbClr val="0073C6"/>
                </a:solidFill>
                <a:effectLst>
                  <a:outerShdw blurRad="38100" dist="38100" dir="2700000" algn="tl">
                    <a:srgbClr val="000000">
                      <a:alpha val="43137"/>
                    </a:srgbClr>
                  </a:outerShdw>
                </a:effectLst>
              </a:rPr>
              <a:t>empathy</a:t>
            </a:r>
            <a:r>
              <a:rPr lang="pl-PL" sz="3600" dirty="0" smtClean="0">
                <a:solidFill>
                  <a:srgbClr val="0073C6"/>
                </a:solidFill>
                <a:effectLst>
                  <a:outerShdw blurRad="38100" dist="38100" dir="2700000" algn="tl">
                    <a:srgbClr val="000000">
                      <a:alpha val="43137"/>
                    </a:srgbClr>
                  </a:outerShdw>
                </a:effectLst>
              </a:rPr>
              <a:t>?</a:t>
            </a:r>
            <a:endParaRPr lang="pl-PL" sz="3600" dirty="0">
              <a:solidFill>
                <a:srgbClr val="0073C6"/>
              </a:solidFill>
              <a:effectLst>
                <a:outerShdw blurRad="38100" dist="38100" dir="2700000" algn="tl">
                  <a:srgbClr val="000000">
                    <a:alpha val="43137"/>
                  </a:srgbClr>
                </a:outerShdw>
              </a:effectLst>
            </a:endParaRPr>
          </a:p>
        </p:txBody>
      </p:sp>
      <p:pic>
        <p:nvPicPr>
          <p:cNvPr id="14" name="QiLzTA0OR60"/>
          <p:cNvPicPr>
            <a:picLocks noRot="1" noChangeAspect="1"/>
          </p:cNvPicPr>
          <p:nvPr>
            <a:videoFile r:link="rId1"/>
          </p:nvPr>
        </p:nvPicPr>
        <p:blipFill>
          <a:blip r:embed="rId9"/>
          <a:stretch>
            <a:fillRect/>
          </a:stretch>
        </p:blipFill>
        <p:spPr>
          <a:xfrm>
            <a:off x="755576" y="1412776"/>
            <a:ext cx="7680001" cy="4320000"/>
          </a:xfrm>
          <a:prstGeom prst="rect">
            <a:avLst/>
          </a:prstGeom>
        </p:spPr>
      </p:pic>
    </p:spTree>
    <p:extLst>
      <p:ext uri="{BB962C8B-B14F-4D97-AF65-F5344CB8AC3E}">
        <p14:creationId xmlns:p14="http://schemas.microsoft.com/office/powerpoint/2010/main" val="2679523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890</Words>
  <Application>Microsoft Office PowerPoint</Application>
  <PresentationFormat>Pokaz na ekranie (4:3)</PresentationFormat>
  <Paragraphs>126</Paragraphs>
  <Slides>10</Slides>
  <Notes>10</Notes>
  <HiddenSlides>0</HiddenSlides>
  <MMClips>2</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10</vt:i4>
      </vt:variant>
    </vt:vector>
  </HeadingPairs>
  <TitlesOfParts>
    <vt:vector size="15" baseType="lpstr">
      <vt:lpstr>Arial</vt:lpstr>
      <vt:lpstr>Calibri</vt:lpstr>
      <vt:lpstr>Cambria</vt:lpstr>
      <vt:lpstr>Roboto</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24</cp:revision>
  <dcterms:created xsi:type="dcterms:W3CDTF">2016-07-24T21:04:28Z</dcterms:created>
  <dcterms:modified xsi:type="dcterms:W3CDTF">2018-01-04T22:05:50Z</dcterms:modified>
</cp:coreProperties>
</file>