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61" r:id="rId2"/>
    <p:sldId id="266" r:id="rId3"/>
    <p:sldId id="262" r:id="rId4"/>
    <p:sldId id="263" r:id="rId5"/>
    <p:sldId id="264" r:id="rId6"/>
    <p:sldId id="265" r:id="rId7"/>
    <p:sldId id="267" r:id="rId8"/>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B00AF"/>
    <a:srgbClr val="0400FD"/>
    <a:srgbClr val="B2B2B3"/>
    <a:srgbClr val="400E00"/>
    <a:srgbClr val="400EFF"/>
    <a:srgbClr val="083400"/>
    <a:srgbClr val="C60000"/>
    <a:srgbClr val="F78439"/>
    <a:srgbClr val="FFC600"/>
    <a:srgbClr val="00B5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408" autoAdjust="0"/>
  </p:normalViewPr>
  <p:slideViewPr>
    <p:cSldViewPr>
      <p:cViewPr varScale="1">
        <p:scale>
          <a:sx n="93" d="100"/>
          <a:sy n="93" d="100"/>
        </p:scale>
        <p:origin x="212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D9C684-4401-4E3E-AC94-928F849DBB72}" type="datetimeFigureOut">
              <a:rPr lang="pl-PL" smtClean="0"/>
              <a:t>2018-01-04</a:t>
            </a:fld>
            <a:endParaRPr lang="pl-PL"/>
          </a:p>
        </p:txBody>
      </p:sp>
      <p:sp>
        <p:nvSpPr>
          <p:cNvPr id="4" name="Symbol zastępczy obrazu slajd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C6927A-9201-4881-B6DA-532DA83921F0}" type="slidenum">
              <a:rPr lang="pl-PL" smtClean="0"/>
              <a:t>‹#›</a:t>
            </a:fld>
            <a:endParaRPr lang="pl-PL"/>
          </a:p>
        </p:txBody>
      </p:sp>
    </p:spTree>
    <p:extLst>
      <p:ext uri="{BB962C8B-B14F-4D97-AF65-F5344CB8AC3E}">
        <p14:creationId xmlns:p14="http://schemas.microsoft.com/office/powerpoint/2010/main" val="31475819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dirty="0" err="1" smtClean="0"/>
              <a:t>Students</a:t>
            </a:r>
            <a:r>
              <a:rPr lang="pl-PL" dirty="0" smtClean="0"/>
              <a:t> </a:t>
            </a:r>
            <a:r>
              <a:rPr lang="pl-PL" baseline="0" dirty="0" err="1" smtClean="0"/>
              <a:t>finished</a:t>
            </a:r>
            <a:r>
              <a:rPr lang="pl-PL" baseline="0" dirty="0" smtClean="0"/>
              <a:t> </a:t>
            </a:r>
            <a:r>
              <a:rPr lang="pl-PL" baseline="0" dirty="0" err="1" smtClean="0"/>
              <a:t>their</a:t>
            </a:r>
            <a:r>
              <a:rPr lang="pl-PL" baseline="0" dirty="0" smtClean="0"/>
              <a:t> </a:t>
            </a:r>
            <a:r>
              <a:rPr lang="pl-PL" baseline="0" dirty="0" err="1" smtClean="0"/>
              <a:t>prototypes</a:t>
            </a:r>
            <a:r>
              <a:rPr lang="pl-PL" baseline="0"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pl-PL" baseline="0" dirty="0" err="1" smtClean="0"/>
              <a:t>Now</a:t>
            </a:r>
            <a:r>
              <a:rPr lang="pl-PL" baseline="0" dirty="0" smtClean="0"/>
              <a:t> </a:t>
            </a:r>
            <a:r>
              <a:rPr lang="pl-PL" baseline="0" dirty="0" err="1" smtClean="0"/>
              <a:t>it’s</a:t>
            </a:r>
            <a:r>
              <a:rPr lang="pl-PL" baseline="0" dirty="0" smtClean="0"/>
              <a:t> </a:t>
            </a:r>
            <a:r>
              <a:rPr lang="pl-PL" baseline="0" dirty="0" err="1" smtClean="0"/>
              <a:t>time</a:t>
            </a:r>
            <a:r>
              <a:rPr lang="pl-PL" baseline="0" dirty="0" smtClean="0"/>
              <a:t> for </a:t>
            </a:r>
            <a:r>
              <a:rPr lang="pl-PL" baseline="0" dirty="0" err="1" smtClean="0"/>
              <a:t>testing</a:t>
            </a:r>
            <a:r>
              <a:rPr lang="pl-PL" baseline="0"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pl-PL" baseline="0" dirty="0" smtClean="0"/>
              <a:t>Read </a:t>
            </a:r>
            <a:r>
              <a:rPr lang="pl-PL" baseline="0" dirty="0" err="1" smtClean="0"/>
              <a:t>more</a:t>
            </a:r>
            <a:r>
              <a:rPr lang="pl-PL" baseline="0" dirty="0" smtClean="0"/>
              <a:t> on </a:t>
            </a:r>
            <a:r>
              <a:rPr lang="pl-PL" baseline="0" dirty="0" err="1" smtClean="0"/>
              <a:t>page</a:t>
            </a:r>
            <a:r>
              <a:rPr lang="pl-PL" baseline="0" dirty="0" smtClean="0"/>
              <a:t> 32 in </a:t>
            </a:r>
            <a:r>
              <a:rPr lang="pl-PL" baseline="0" dirty="0" err="1" smtClean="0"/>
              <a:t>Textbook</a:t>
            </a:r>
            <a:r>
              <a:rPr lang="pl-PL" baseline="0" dirty="0" smtClean="0"/>
              <a:t>.</a:t>
            </a:r>
            <a:endParaRPr lang="pl-PL" dirty="0" smtClean="0"/>
          </a:p>
          <a:p>
            <a:endParaRPr lang="pl-PL" dirty="0"/>
          </a:p>
        </p:txBody>
      </p:sp>
      <p:sp>
        <p:nvSpPr>
          <p:cNvPr id="4" name="Symbol zastępczy numeru slajdu 3"/>
          <p:cNvSpPr>
            <a:spLocks noGrp="1"/>
          </p:cNvSpPr>
          <p:nvPr>
            <p:ph type="sldNum" sz="quarter" idx="10"/>
          </p:nvPr>
        </p:nvSpPr>
        <p:spPr/>
        <p:txBody>
          <a:bodyPr/>
          <a:lstStyle/>
          <a:p>
            <a:fld id="{B2C6927A-9201-4881-B6DA-532DA83921F0}" type="slidenum">
              <a:rPr lang="pl-PL" smtClean="0"/>
              <a:t>1</a:t>
            </a:fld>
            <a:endParaRPr lang="pl-PL"/>
          </a:p>
        </p:txBody>
      </p:sp>
    </p:spTree>
    <p:extLst>
      <p:ext uri="{BB962C8B-B14F-4D97-AF65-F5344CB8AC3E}">
        <p14:creationId xmlns:p14="http://schemas.microsoft.com/office/powerpoint/2010/main" val="32945302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dirty="0" err="1" smtClean="0"/>
              <a:t>Students</a:t>
            </a:r>
            <a:r>
              <a:rPr lang="pl-PL" dirty="0" smtClean="0"/>
              <a:t> </a:t>
            </a:r>
            <a:r>
              <a:rPr lang="pl-PL" baseline="0" dirty="0" err="1" smtClean="0"/>
              <a:t>finished</a:t>
            </a:r>
            <a:r>
              <a:rPr lang="pl-PL" baseline="0" dirty="0" smtClean="0"/>
              <a:t> </a:t>
            </a:r>
            <a:r>
              <a:rPr lang="pl-PL" baseline="0" dirty="0" err="1" smtClean="0"/>
              <a:t>their</a:t>
            </a:r>
            <a:r>
              <a:rPr lang="pl-PL" baseline="0" dirty="0" smtClean="0"/>
              <a:t> </a:t>
            </a:r>
            <a:r>
              <a:rPr lang="pl-PL" baseline="0" dirty="0" err="1" smtClean="0"/>
              <a:t>prototypes</a:t>
            </a:r>
            <a:r>
              <a:rPr lang="pl-PL" baseline="0"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pl-PL" baseline="0" dirty="0" err="1" smtClean="0"/>
              <a:t>Now</a:t>
            </a:r>
            <a:r>
              <a:rPr lang="pl-PL" baseline="0" dirty="0" smtClean="0"/>
              <a:t> </a:t>
            </a:r>
            <a:r>
              <a:rPr lang="pl-PL" baseline="0" dirty="0" err="1" smtClean="0"/>
              <a:t>it’s</a:t>
            </a:r>
            <a:r>
              <a:rPr lang="pl-PL" baseline="0" dirty="0" smtClean="0"/>
              <a:t> </a:t>
            </a:r>
            <a:r>
              <a:rPr lang="pl-PL" baseline="0" dirty="0" err="1" smtClean="0"/>
              <a:t>time</a:t>
            </a:r>
            <a:r>
              <a:rPr lang="pl-PL" baseline="0" dirty="0" smtClean="0"/>
              <a:t> for </a:t>
            </a:r>
            <a:r>
              <a:rPr lang="pl-PL" baseline="0" dirty="0" err="1" smtClean="0"/>
              <a:t>testing</a:t>
            </a:r>
            <a:r>
              <a:rPr lang="pl-PL" baseline="0"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pl-PL" baseline="0" dirty="0" smtClean="0"/>
              <a:t>Read </a:t>
            </a:r>
            <a:r>
              <a:rPr lang="pl-PL" baseline="0" dirty="0" err="1" smtClean="0"/>
              <a:t>more</a:t>
            </a:r>
            <a:r>
              <a:rPr lang="pl-PL" baseline="0" dirty="0" smtClean="0"/>
              <a:t> on </a:t>
            </a:r>
            <a:r>
              <a:rPr lang="pl-PL" baseline="0" dirty="0" err="1" smtClean="0"/>
              <a:t>page</a:t>
            </a:r>
            <a:r>
              <a:rPr lang="pl-PL" baseline="0" dirty="0" smtClean="0"/>
              <a:t> 32 in </a:t>
            </a:r>
            <a:r>
              <a:rPr lang="pl-PL" baseline="0" dirty="0" err="1" smtClean="0"/>
              <a:t>Textbook</a:t>
            </a:r>
            <a:r>
              <a:rPr lang="pl-PL" baseline="0" dirty="0" smtClean="0"/>
              <a:t>.</a:t>
            </a:r>
            <a:endParaRPr lang="pl-PL" dirty="0" smtClean="0"/>
          </a:p>
          <a:p>
            <a:endParaRPr lang="pl-PL" dirty="0"/>
          </a:p>
        </p:txBody>
      </p:sp>
      <p:sp>
        <p:nvSpPr>
          <p:cNvPr id="4" name="Symbol zastępczy numeru slajdu 3"/>
          <p:cNvSpPr>
            <a:spLocks noGrp="1"/>
          </p:cNvSpPr>
          <p:nvPr>
            <p:ph type="sldNum" sz="quarter" idx="10"/>
          </p:nvPr>
        </p:nvSpPr>
        <p:spPr/>
        <p:txBody>
          <a:bodyPr/>
          <a:lstStyle/>
          <a:p>
            <a:fld id="{B2C6927A-9201-4881-B6DA-532DA83921F0}" type="slidenum">
              <a:rPr lang="pl-PL" smtClean="0"/>
              <a:t>2</a:t>
            </a:fld>
            <a:endParaRPr lang="pl-PL"/>
          </a:p>
        </p:txBody>
      </p:sp>
    </p:spTree>
    <p:extLst>
      <p:ext uri="{BB962C8B-B14F-4D97-AF65-F5344CB8AC3E}">
        <p14:creationId xmlns:p14="http://schemas.microsoft.com/office/powerpoint/2010/main" val="31561853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350878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988762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362003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2445223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71975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426806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fld id="{84991AF9-CC93-4C70-8B42-DEAC6B01394C}" type="datetimeFigureOut">
              <a:rPr lang="pl-PL" smtClean="0"/>
              <a:t>2018-01-04</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894728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fld id="{84991AF9-CC93-4C70-8B42-DEAC6B01394C}" type="datetimeFigureOut">
              <a:rPr lang="pl-PL" smtClean="0"/>
              <a:t>2018-01-04</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2035441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84991AF9-CC93-4C70-8B42-DEAC6B01394C}" type="datetimeFigureOut">
              <a:rPr lang="pl-PL" smtClean="0"/>
              <a:t>2018-01-04</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4282868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3827803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510153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Kliknij, aby edytować styl</a:t>
            </a:r>
            <a:endParaRPr lang="pl-PL"/>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991AF9-CC93-4C70-8B42-DEAC6B01394C}" type="datetimeFigureOut">
              <a:rPr lang="pl-PL" smtClean="0"/>
              <a:t>2018-01-04</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DF3A6C-CBB5-4C30-A54D-F1FE5894EBE8}" type="slidenum">
              <a:rPr lang="pl-PL" smtClean="0"/>
              <a:t>‹#›</a:t>
            </a:fld>
            <a:endParaRPr lang="pl-PL"/>
          </a:p>
        </p:txBody>
      </p:sp>
    </p:spTree>
    <p:extLst>
      <p:ext uri="{BB962C8B-B14F-4D97-AF65-F5344CB8AC3E}">
        <p14:creationId xmlns:p14="http://schemas.microsoft.com/office/powerpoint/2010/main" val="9275652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png"/><Relationship Id="rId7"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E:\CloudStation\[PROJEKTY]\[ACTIVE][2015-10-15][PROJEKT][SHOPA][UTP][DiamonDT]\2016_06_18_Grafika\Gotowe\PowerPoint_templates\tes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E:\CloudStation\[PROJEKTY]\[ACTIVE][2015-10-15][PROJEKT][SHOPA][UTP][DiamonDT]\2016_06_18_Grafika\Gotowe\etapy_metodyki_elementy_en\test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9412" cy="365125"/>
          </a:xfrm>
          <a:prstGeom prst="rect">
            <a:avLst/>
          </a:prstGeom>
          <a:noFill/>
          <a:extLst>
            <a:ext uri="{909E8E84-426E-40DD-AFC4-6F175D3DCCD1}">
              <a14:hiddenFill xmlns:a14="http://schemas.microsoft.com/office/drawing/2010/main">
                <a:solidFill>
                  <a:srgbClr val="FFFFFF"/>
                </a:solidFill>
              </a14:hiddenFill>
            </a:ext>
          </a:extLst>
        </p:spPr>
      </p:pic>
      <p:pic>
        <p:nvPicPr>
          <p:cNvPr id="8" name="Obraz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92080" y="1844824"/>
            <a:ext cx="3395676" cy="1080000"/>
          </a:xfrm>
          <a:prstGeom prst="rect">
            <a:avLst/>
          </a:prstGeom>
        </p:spPr>
      </p:pic>
      <p:pic>
        <p:nvPicPr>
          <p:cNvPr id="9" name="Obraz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5980" y="1844824"/>
            <a:ext cx="3786024" cy="1080000"/>
          </a:xfrm>
          <a:prstGeom prst="rect">
            <a:avLst/>
          </a:prstGeom>
        </p:spPr>
      </p:pic>
      <p:sp>
        <p:nvSpPr>
          <p:cNvPr id="10" name="pole tekstowe 9"/>
          <p:cNvSpPr txBox="1"/>
          <p:nvPr/>
        </p:nvSpPr>
        <p:spPr>
          <a:xfrm>
            <a:off x="791580" y="3923685"/>
            <a:ext cx="7560840" cy="1384995"/>
          </a:xfrm>
          <a:prstGeom prst="rect">
            <a:avLst/>
          </a:prstGeom>
          <a:noFill/>
        </p:spPr>
        <p:txBody>
          <a:bodyPr wrap="square" rtlCol="0">
            <a:spAutoFit/>
          </a:bodyPr>
          <a:lstStyle/>
          <a:p>
            <a:pPr algn="ctr"/>
            <a:r>
              <a:rPr lang="en-GB" sz="1200" dirty="0">
                <a:latin typeface="Cambria" panose="02040503050406030204" pitchFamily="18" charset="0"/>
              </a:rPr>
              <a:t>This project has been co-funded by the Erasmus+ Programme of the European Union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This publication reflects the views only of the author, the National Agency and European Commission cannot be held responsible for any use which may be made of the information contained therein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PUBLICATION FREE OF CHARGE</a:t>
            </a:r>
            <a:endParaRPr lang="pl-PL" sz="1200" dirty="0">
              <a:latin typeface="Cambria" panose="02040503050406030204" pitchFamily="18" charset="0"/>
            </a:endParaRPr>
          </a:p>
          <a:p>
            <a:pPr algn="ctr"/>
            <a:endParaRPr lang="pl-PL" sz="1200" dirty="0">
              <a:latin typeface="Cambria" panose="02040503050406030204" pitchFamily="18" charset="0"/>
            </a:endParaRPr>
          </a:p>
        </p:txBody>
      </p:sp>
      <p:pic>
        <p:nvPicPr>
          <p:cNvPr id="7" name="Obraz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49556" y="6307161"/>
            <a:ext cx="838200" cy="295275"/>
          </a:xfrm>
          <a:prstGeom prst="rect">
            <a:avLst/>
          </a:prstGeom>
        </p:spPr>
      </p:pic>
    </p:spTree>
    <p:extLst>
      <p:ext uri="{BB962C8B-B14F-4D97-AF65-F5344CB8AC3E}">
        <p14:creationId xmlns:p14="http://schemas.microsoft.com/office/powerpoint/2010/main" val="39846780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E:\CloudStation\[PROJEKTY]\[ACTIVE][2015-10-15][PROJEKT][SHOPA][UTP][DiamonDT]\2016_06_18_Grafika\Gotowe\PowerPoint_templates\tes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E:\CloudStation\[PROJEKTY]\[ACTIVE][2015-10-15][PROJEKT][SHOPA][UTP][DiamonDT]\2016_06_18_Grafika\Gotowe\etapy_metodyki_elementy_en\test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9412" cy="36512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ole tekstowe 6"/>
          <p:cNvSpPr txBox="1"/>
          <p:nvPr/>
        </p:nvSpPr>
        <p:spPr>
          <a:xfrm>
            <a:off x="204017" y="610142"/>
            <a:ext cx="1492973" cy="646331"/>
          </a:xfrm>
          <a:prstGeom prst="rect">
            <a:avLst/>
          </a:prstGeom>
          <a:noFill/>
        </p:spPr>
        <p:txBody>
          <a:bodyPr wrap="none" rtlCol="0">
            <a:spAutoFit/>
          </a:bodyPr>
          <a:lstStyle/>
          <a:p>
            <a:r>
              <a:rPr lang="pl-PL" sz="3600" dirty="0" err="1" smtClean="0">
                <a:solidFill>
                  <a:srgbClr val="C60000"/>
                </a:solidFill>
                <a:effectLst>
                  <a:outerShdw blurRad="38100" dist="38100" dir="2700000" algn="tl">
                    <a:srgbClr val="000000">
                      <a:alpha val="43137"/>
                    </a:srgbClr>
                  </a:outerShdw>
                </a:effectLst>
              </a:rPr>
              <a:t>Testing</a:t>
            </a:r>
            <a:endParaRPr lang="pl-PL" sz="3600" dirty="0">
              <a:solidFill>
                <a:srgbClr val="C60000"/>
              </a:solidFill>
              <a:effectLst>
                <a:outerShdw blurRad="38100" dist="38100" dir="2700000" algn="tl">
                  <a:srgbClr val="000000">
                    <a:alpha val="43137"/>
                  </a:srgbClr>
                </a:outerShdw>
              </a:effectLst>
            </a:endParaRPr>
          </a:p>
        </p:txBody>
      </p:sp>
      <p:pic>
        <p:nvPicPr>
          <p:cNvPr id="2" name="Obraz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85157" y="2436874"/>
            <a:ext cx="2773686" cy="1984252"/>
          </a:xfrm>
          <a:prstGeom prst="rect">
            <a:avLst/>
          </a:prstGeom>
        </p:spPr>
      </p:pic>
    </p:spTree>
    <p:extLst>
      <p:ext uri="{BB962C8B-B14F-4D97-AF65-F5344CB8AC3E}">
        <p14:creationId xmlns:p14="http://schemas.microsoft.com/office/powerpoint/2010/main" val="15801427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E:\CloudStation\[PROJEKTY]\[ACTIVE][2015-10-15][PROJEKT][SHOPA][UTP][DiamonDT]\2016_06_18_Grafika\Gotowe\PowerPoint_templates\tes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E:\CloudStation\[PROJEKTY]\[ACTIVE][2015-10-15][PROJEKT][SHOPA][UTP][DiamonDT]\2016_06_18_Grafika\Gotowe\etapy_metodyki_elementy_en\test_whit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4017" y="6237310"/>
            <a:ext cx="1649412" cy="36512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ole tekstowe 6"/>
          <p:cNvSpPr txBox="1"/>
          <p:nvPr/>
        </p:nvSpPr>
        <p:spPr>
          <a:xfrm>
            <a:off x="204017" y="610142"/>
            <a:ext cx="3059940" cy="646331"/>
          </a:xfrm>
          <a:prstGeom prst="rect">
            <a:avLst/>
          </a:prstGeom>
          <a:noFill/>
        </p:spPr>
        <p:txBody>
          <a:bodyPr wrap="none" rtlCol="0">
            <a:spAutoFit/>
          </a:bodyPr>
          <a:lstStyle/>
          <a:p>
            <a:r>
              <a:rPr lang="pl-PL" sz="3600" dirty="0" err="1">
                <a:solidFill>
                  <a:srgbClr val="C60000"/>
                </a:solidFill>
                <a:effectLst>
                  <a:outerShdw blurRad="38100" dist="38100" dir="2700000" algn="tl">
                    <a:srgbClr val="000000">
                      <a:alpha val="43137"/>
                    </a:srgbClr>
                  </a:outerShdw>
                </a:effectLst>
              </a:rPr>
              <a:t>Rules</a:t>
            </a:r>
            <a:r>
              <a:rPr lang="pl-PL" sz="3600" dirty="0">
                <a:solidFill>
                  <a:srgbClr val="C60000"/>
                </a:solidFill>
                <a:effectLst>
                  <a:outerShdw blurRad="38100" dist="38100" dir="2700000" algn="tl">
                    <a:srgbClr val="000000">
                      <a:alpha val="43137"/>
                    </a:srgbClr>
                  </a:outerShdw>
                </a:effectLst>
              </a:rPr>
              <a:t> of </a:t>
            </a:r>
            <a:r>
              <a:rPr lang="pl-PL" sz="3600" dirty="0" err="1">
                <a:solidFill>
                  <a:srgbClr val="C60000"/>
                </a:solidFill>
                <a:effectLst>
                  <a:outerShdw blurRad="38100" dist="38100" dir="2700000" algn="tl">
                    <a:srgbClr val="000000">
                      <a:alpha val="43137"/>
                    </a:srgbClr>
                  </a:outerShdw>
                </a:effectLst>
              </a:rPr>
              <a:t>testing</a:t>
            </a:r>
            <a:endParaRPr lang="pl-PL" sz="3600" dirty="0">
              <a:solidFill>
                <a:srgbClr val="C60000"/>
              </a:solidFill>
              <a:effectLst>
                <a:outerShdw blurRad="38100" dist="38100" dir="2700000" algn="tl">
                  <a:srgbClr val="000000">
                    <a:alpha val="43137"/>
                  </a:srgbClr>
                </a:outerShdw>
              </a:effectLst>
            </a:endParaRPr>
          </a:p>
        </p:txBody>
      </p:sp>
      <p:sp>
        <p:nvSpPr>
          <p:cNvPr id="8" name="pole tekstowe 7"/>
          <p:cNvSpPr txBox="1"/>
          <p:nvPr/>
        </p:nvSpPr>
        <p:spPr>
          <a:xfrm>
            <a:off x="395536" y="2219600"/>
            <a:ext cx="8280920" cy="3067506"/>
          </a:xfrm>
          <a:prstGeom prst="rect">
            <a:avLst/>
          </a:prstGeom>
          <a:noFill/>
        </p:spPr>
        <p:txBody>
          <a:bodyPr wrap="square" rtlCol="0">
            <a:spAutoFit/>
          </a:bodyPr>
          <a:lstStyle/>
          <a:p>
            <a:pPr marL="203200" lvl="0" indent="-177800">
              <a:spcBef>
                <a:spcPts val="0"/>
              </a:spcBef>
              <a:spcAft>
                <a:spcPts val="1000"/>
              </a:spcAft>
              <a:buFont typeface="Arial" pitchFamily="34" charset="0"/>
              <a:buChar char="•"/>
            </a:pPr>
            <a:r>
              <a:rPr lang="pl" sz="2000" dirty="0">
                <a:solidFill>
                  <a:srgbClr val="000000"/>
                </a:solidFill>
                <a:latin typeface="Cambria" panose="02040503050406030204" pitchFamily="18" charset="0"/>
              </a:rPr>
              <a:t>Testing should be carried out with final user participation (a solution is created for him</a:t>
            </a:r>
            <a:r>
              <a:rPr lang="pl" sz="2000" dirty="0" smtClean="0">
                <a:solidFill>
                  <a:srgbClr val="000000"/>
                </a:solidFill>
                <a:latin typeface="Cambria" panose="02040503050406030204" pitchFamily="18" charset="0"/>
              </a:rPr>
              <a:t>!)</a:t>
            </a:r>
          </a:p>
          <a:p>
            <a:pPr marL="203200" lvl="0" indent="-177800">
              <a:spcBef>
                <a:spcPts val="0"/>
              </a:spcBef>
              <a:spcAft>
                <a:spcPts val="1000"/>
              </a:spcAft>
              <a:buFont typeface="Arial" pitchFamily="34" charset="0"/>
              <a:buChar char="•"/>
            </a:pPr>
            <a:r>
              <a:rPr lang="pl" sz="2000" dirty="0" smtClean="0">
                <a:solidFill>
                  <a:srgbClr val="000000"/>
                </a:solidFill>
                <a:latin typeface="Cambria" panose="02040503050406030204" pitchFamily="18" charset="0"/>
              </a:rPr>
              <a:t>We </a:t>
            </a:r>
            <a:r>
              <a:rPr lang="pl" sz="2000" dirty="0">
                <a:solidFill>
                  <a:srgbClr val="000000"/>
                </a:solidFill>
                <a:latin typeface="Cambria" panose="02040503050406030204" pitchFamily="18" charset="0"/>
              </a:rPr>
              <a:t>should avoid explanation when we give the prototype for testing. The best for user is to learn how to use it based on his own </a:t>
            </a:r>
            <a:r>
              <a:rPr lang="pl" sz="2000" dirty="0" smtClean="0">
                <a:solidFill>
                  <a:srgbClr val="000000"/>
                </a:solidFill>
                <a:latin typeface="Cambria" panose="02040503050406030204" pitchFamily="18" charset="0"/>
              </a:rPr>
              <a:t>experience!</a:t>
            </a:r>
          </a:p>
          <a:p>
            <a:pPr marL="203200" lvl="0" indent="-177800">
              <a:spcBef>
                <a:spcPts val="0"/>
              </a:spcBef>
              <a:spcAft>
                <a:spcPts val="1000"/>
              </a:spcAft>
              <a:buFont typeface="Arial" pitchFamily="34" charset="0"/>
              <a:buChar char="•"/>
            </a:pPr>
            <a:r>
              <a:rPr lang="pl" sz="2000" dirty="0" smtClean="0">
                <a:solidFill>
                  <a:srgbClr val="000000"/>
                </a:solidFill>
                <a:latin typeface="Cambria" panose="02040503050406030204" pitchFamily="18" charset="0"/>
              </a:rPr>
              <a:t>We </a:t>
            </a:r>
            <a:r>
              <a:rPr lang="pl" sz="2000" dirty="0">
                <a:solidFill>
                  <a:srgbClr val="000000"/>
                </a:solidFill>
                <a:latin typeface="Cambria" panose="02040503050406030204" pitchFamily="18" charset="0"/>
              </a:rPr>
              <a:t>go to places where we meet many potential </a:t>
            </a:r>
            <a:r>
              <a:rPr lang="pl" sz="2000" dirty="0" smtClean="0">
                <a:solidFill>
                  <a:srgbClr val="000000"/>
                </a:solidFill>
                <a:latin typeface="Cambria" panose="02040503050406030204" pitchFamily="18" charset="0"/>
              </a:rPr>
              <a:t>users!</a:t>
            </a:r>
          </a:p>
          <a:p>
            <a:pPr marL="203200" lvl="0" indent="-177800">
              <a:spcBef>
                <a:spcPts val="0"/>
              </a:spcBef>
              <a:spcAft>
                <a:spcPts val="1000"/>
              </a:spcAft>
              <a:buFont typeface="Arial" pitchFamily="34" charset="0"/>
              <a:buChar char="•"/>
            </a:pPr>
            <a:r>
              <a:rPr lang="pl" sz="2000" dirty="0" smtClean="0">
                <a:solidFill>
                  <a:srgbClr val="000000"/>
                </a:solidFill>
                <a:latin typeface="Cambria" panose="02040503050406030204" pitchFamily="18" charset="0"/>
              </a:rPr>
              <a:t>During </a:t>
            </a:r>
            <a:r>
              <a:rPr lang="pl" sz="2000" dirty="0">
                <a:solidFill>
                  <a:srgbClr val="000000"/>
                </a:solidFill>
                <a:latin typeface="Cambria" panose="02040503050406030204" pitchFamily="18" charset="0"/>
              </a:rPr>
              <a:t>testing we can get back to the place where empathy was </a:t>
            </a:r>
            <a:r>
              <a:rPr lang="pl" sz="2000" dirty="0" smtClean="0">
                <a:solidFill>
                  <a:srgbClr val="000000"/>
                </a:solidFill>
                <a:latin typeface="Cambria" panose="02040503050406030204" pitchFamily="18" charset="0"/>
              </a:rPr>
              <a:t>done!</a:t>
            </a:r>
          </a:p>
          <a:p>
            <a:pPr marL="203200" lvl="0" indent="-177800">
              <a:spcBef>
                <a:spcPts val="0"/>
              </a:spcBef>
              <a:spcAft>
                <a:spcPts val="1000"/>
              </a:spcAft>
              <a:buFont typeface="Arial" pitchFamily="34" charset="0"/>
              <a:buChar char="•"/>
            </a:pPr>
            <a:r>
              <a:rPr lang="pl" sz="2000" dirty="0" smtClean="0">
                <a:solidFill>
                  <a:srgbClr val="000000"/>
                </a:solidFill>
                <a:latin typeface="Cambria" panose="02040503050406030204" pitchFamily="18" charset="0"/>
              </a:rPr>
              <a:t>The </a:t>
            </a:r>
            <a:r>
              <a:rPr lang="pl" sz="2000" dirty="0">
                <a:solidFill>
                  <a:srgbClr val="000000"/>
                </a:solidFill>
                <a:latin typeface="Cambria" panose="02040503050406030204" pitchFamily="18" charset="0"/>
              </a:rPr>
              <a:t>best approach is to present prototype in pairs or threes, not to scare the </a:t>
            </a:r>
            <a:r>
              <a:rPr lang="pl" sz="2000" dirty="0" smtClean="0">
                <a:solidFill>
                  <a:srgbClr val="000000"/>
                </a:solidFill>
                <a:latin typeface="Cambria" panose="02040503050406030204" pitchFamily="18" charset="0"/>
              </a:rPr>
              <a:t>user!</a:t>
            </a:r>
            <a:endParaRPr lang="pl" sz="2000" dirty="0">
              <a:solidFill>
                <a:srgbClr val="000000"/>
              </a:solidFill>
              <a:latin typeface="Cambria" panose="02040503050406030204" pitchFamily="18" charset="0"/>
            </a:endParaRPr>
          </a:p>
        </p:txBody>
      </p:sp>
    </p:spTree>
    <p:extLst>
      <p:ext uri="{BB962C8B-B14F-4D97-AF65-F5344CB8AC3E}">
        <p14:creationId xmlns:p14="http://schemas.microsoft.com/office/powerpoint/2010/main" val="12954050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E:\CloudStation\[PROJEKTY]\[ACTIVE][2015-10-15][PROJEKT][SHOPA][UTP][DiamonDT]\2016_06_18_Grafika\Gotowe\PowerPoint_templates\tes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E:\CloudStation\[PROJEKTY]\[ACTIVE][2015-10-15][PROJEKT][SHOPA][UTP][DiamonDT]\2016_06_18_Grafika\Gotowe\etapy_metodyki_elementy_en\test_whit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4017" y="6237310"/>
            <a:ext cx="1649412" cy="36512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ole tekstowe 6"/>
          <p:cNvSpPr txBox="1"/>
          <p:nvPr/>
        </p:nvSpPr>
        <p:spPr>
          <a:xfrm>
            <a:off x="204017" y="610142"/>
            <a:ext cx="5557675" cy="646331"/>
          </a:xfrm>
          <a:prstGeom prst="rect">
            <a:avLst/>
          </a:prstGeom>
          <a:noFill/>
        </p:spPr>
        <p:txBody>
          <a:bodyPr wrap="none" rtlCol="0">
            <a:spAutoFit/>
          </a:bodyPr>
          <a:lstStyle/>
          <a:p>
            <a:r>
              <a:rPr lang="pl-PL" sz="3600" dirty="0" smtClean="0">
                <a:solidFill>
                  <a:srgbClr val="C60000"/>
                </a:solidFill>
                <a:effectLst>
                  <a:outerShdw blurRad="38100" dist="38100" dir="2700000" algn="tl">
                    <a:srgbClr val="000000">
                      <a:alpha val="43137"/>
                    </a:srgbClr>
                  </a:outerShdw>
                </a:effectLst>
              </a:rPr>
              <a:t>Feedback from </a:t>
            </a:r>
            <a:r>
              <a:rPr lang="pl-PL" sz="3600" dirty="0" err="1" smtClean="0">
                <a:solidFill>
                  <a:srgbClr val="C60000"/>
                </a:solidFill>
                <a:effectLst>
                  <a:outerShdw blurRad="38100" dist="38100" dir="2700000" algn="tl">
                    <a:srgbClr val="000000">
                      <a:alpha val="43137"/>
                    </a:srgbClr>
                  </a:outerShdw>
                </a:effectLst>
              </a:rPr>
              <a:t>inside</a:t>
            </a:r>
            <a:r>
              <a:rPr lang="pl-PL" sz="3600" dirty="0" smtClean="0">
                <a:solidFill>
                  <a:srgbClr val="C60000"/>
                </a:solidFill>
                <a:effectLst>
                  <a:outerShdw blurRad="38100" dist="38100" dir="2700000" algn="tl">
                    <a:srgbClr val="000000">
                      <a:alpha val="43137"/>
                    </a:srgbClr>
                  </a:outerShdw>
                </a:effectLst>
              </a:rPr>
              <a:t> </a:t>
            </a:r>
            <a:r>
              <a:rPr lang="pl-PL" sz="3600" dirty="0" err="1" smtClean="0">
                <a:solidFill>
                  <a:srgbClr val="C60000"/>
                </a:solidFill>
                <a:effectLst>
                  <a:outerShdw blurRad="38100" dist="38100" dir="2700000" algn="tl">
                    <a:srgbClr val="000000">
                      <a:alpha val="43137"/>
                    </a:srgbClr>
                  </a:outerShdw>
                </a:effectLst>
              </a:rPr>
              <a:t>testing</a:t>
            </a:r>
            <a:endParaRPr lang="pl-PL" sz="3600" dirty="0">
              <a:solidFill>
                <a:srgbClr val="C60000"/>
              </a:solidFill>
              <a:effectLst>
                <a:outerShdw blurRad="38100" dist="38100" dir="2700000" algn="tl">
                  <a:srgbClr val="000000">
                    <a:alpha val="43137"/>
                  </a:srgbClr>
                </a:outerShdw>
              </a:effectLst>
            </a:endParaRPr>
          </a:p>
        </p:txBody>
      </p:sp>
      <p:sp>
        <p:nvSpPr>
          <p:cNvPr id="8" name="pole tekstowe 7"/>
          <p:cNvSpPr txBox="1"/>
          <p:nvPr/>
        </p:nvSpPr>
        <p:spPr>
          <a:xfrm>
            <a:off x="323528" y="1700808"/>
            <a:ext cx="6984776" cy="707886"/>
          </a:xfrm>
          <a:prstGeom prst="rect">
            <a:avLst/>
          </a:prstGeom>
          <a:noFill/>
        </p:spPr>
        <p:txBody>
          <a:bodyPr wrap="square" rtlCol="0">
            <a:spAutoFit/>
          </a:bodyPr>
          <a:lstStyle/>
          <a:p>
            <a:pPr marL="25400" lvl="0">
              <a:spcBef>
                <a:spcPts val="0"/>
              </a:spcBef>
              <a:spcAft>
                <a:spcPts val="1000"/>
              </a:spcAft>
            </a:pPr>
            <a:r>
              <a:rPr lang="pl" sz="2000" dirty="0" smtClean="0">
                <a:solidFill>
                  <a:srgbClr val="000000"/>
                </a:solidFill>
                <a:latin typeface="Cambria" panose="02040503050406030204" pitchFamily="18" charset="0"/>
              </a:rPr>
              <a:t>When people have feedback from the groups, they can improve their prototypes!</a:t>
            </a:r>
            <a:endParaRPr lang="pl" sz="2000" dirty="0">
              <a:solidFill>
                <a:srgbClr val="000000"/>
              </a:solidFill>
              <a:latin typeface="Cambria" panose="02040503050406030204" pitchFamily="18" charset="0"/>
            </a:endParaRPr>
          </a:p>
        </p:txBody>
      </p:sp>
      <p:pic>
        <p:nvPicPr>
          <p:cNvPr id="9" name="Obraz 8" descr="13613162_860182667448207_1552964659587803318_o.jpg"/>
          <p:cNvPicPr>
            <a:picLocks noChangeAspect="1"/>
          </p:cNvPicPr>
          <p:nvPr/>
        </p:nvPicPr>
        <p:blipFill>
          <a:blip r:embed="rId5"/>
          <a:stretch>
            <a:fillRect/>
          </a:stretch>
        </p:blipFill>
        <p:spPr>
          <a:xfrm>
            <a:off x="3019246" y="2761424"/>
            <a:ext cx="5215889" cy="3666865"/>
          </a:xfrm>
          <a:prstGeom prst="rect">
            <a:avLst/>
          </a:prstGeom>
        </p:spPr>
      </p:pic>
    </p:spTree>
    <p:extLst>
      <p:ext uri="{BB962C8B-B14F-4D97-AF65-F5344CB8AC3E}">
        <p14:creationId xmlns:p14="http://schemas.microsoft.com/office/powerpoint/2010/main" val="4885979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E:\CloudStation\[PROJEKTY]\[ACTIVE][2015-10-15][PROJEKT][SHOPA][UTP][DiamonDT]\2016_06_18_Grafika\Gotowe\PowerPoint_templates\tes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E:\CloudStation\[PROJEKTY]\[ACTIVE][2015-10-15][PROJEKT][SHOPA][UTP][DiamonDT]\2016_06_18_Grafika\Gotowe\etapy_metodyki_elementy_en\test_whit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4017" y="6237310"/>
            <a:ext cx="1649412" cy="36512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ole tekstowe 6"/>
          <p:cNvSpPr txBox="1"/>
          <p:nvPr/>
        </p:nvSpPr>
        <p:spPr>
          <a:xfrm>
            <a:off x="204017" y="610142"/>
            <a:ext cx="2994987" cy="646331"/>
          </a:xfrm>
          <a:prstGeom prst="rect">
            <a:avLst/>
          </a:prstGeom>
          <a:noFill/>
        </p:spPr>
        <p:txBody>
          <a:bodyPr wrap="none" rtlCol="0">
            <a:spAutoFit/>
          </a:bodyPr>
          <a:lstStyle/>
          <a:p>
            <a:r>
              <a:rPr lang="pl-PL" sz="3600" dirty="0" err="1" smtClean="0">
                <a:solidFill>
                  <a:srgbClr val="C60000"/>
                </a:solidFill>
                <a:effectLst>
                  <a:outerShdw blurRad="38100" dist="38100" dir="2700000" algn="tl">
                    <a:srgbClr val="000000">
                      <a:alpha val="43137"/>
                    </a:srgbClr>
                  </a:outerShdw>
                </a:effectLst>
              </a:rPr>
              <a:t>Testing</a:t>
            </a:r>
            <a:r>
              <a:rPr lang="pl-PL" sz="3600" dirty="0" smtClean="0">
                <a:solidFill>
                  <a:srgbClr val="C60000"/>
                </a:solidFill>
                <a:effectLst>
                  <a:outerShdw blurRad="38100" dist="38100" dir="2700000" algn="tl">
                    <a:srgbClr val="000000">
                      <a:alpha val="43137"/>
                    </a:srgbClr>
                  </a:outerShdw>
                </a:effectLst>
              </a:rPr>
              <a:t> </a:t>
            </a:r>
            <a:r>
              <a:rPr lang="pl-PL" sz="3600" dirty="0" err="1" smtClean="0">
                <a:solidFill>
                  <a:srgbClr val="C60000"/>
                </a:solidFill>
                <a:effectLst>
                  <a:outerShdw blurRad="38100" dist="38100" dir="2700000" algn="tl">
                    <a:srgbClr val="000000">
                      <a:alpha val="43137"/>
                    </a:srgbClr>
                  </a:outerShdw>
                </a:effectLst>
              </a:rPr>
              <a:t>outside</a:t>
            </a:r>
            <a:endParaRPr lang="pl-PL" sz="3600" dirty="0">
              <a:solidFill>
                <a:srgbClr val="C60000"/>
              </a:solidFill>
              <a:effectLst>
                <a:outerShdw blurRad="38100" dist="38100" dir="2700000" algn="tl">
                  <a:srgbClr val="000000">
                    <a:alpha val="43137"/>
                  </a:srgbClr>
                </a:outerShdw>
              </a:effectLst>
            </a:endParaRPr>
          </a:p>
        </p:txBody>
      </p:sp>
      <p:sp>
        <p:nvSpPr>
          <p:cNvPr id="8" name="pole tekstowe 7"/>
          <p:cNvSpPr txBox="1"/>
          <p:nvPr/>
        </p:nvSpPr>
        <p:spPr>
          <a:xfrm>
            <a:off x="467544" y="1797885"/>
            <a:ext cx="3240360" cy="3426579"/>
          </a:xfrm>
          <a:prstGeom prst="rect">
            <a:avLst/>
          </a:prstGeom>
          <a:noFill/>
        </p:spPr>
        <p:txBody>
          <a:bodyPr wrap="square" rtlCol="0">
            <a:spAutoFit/>
          </a:bodyPr>
          <a:lstStyle/>
          <a:p>
            <a:pPr marL="25400" lvl="0">
              <a:spcBef>
                <a:spcPts val="0"/>
              </a:spcBef>
              <a:spcAft>
                <a:spcPts val="1000"/>
              </a:spcAft>
            </a:pPr>
            <a:r>
              <a:rPr lang="en-US" sz="2000" dirty="0">
                <a:solidFill>
                  <a:srgbClr val="000000"/>
                </a:solidFill>
                <a:latin typeface="Cambria" panose="02040503050406030204" pitchFamily="18" charset="0"/>
              </a:rPr>
              <a:t>Outside test shows us what changes we should make to improve our </a:t>
            </a:r>
            <a:r>
              <a:rPr lang="en-US" sz="2000" dirty="0" smtClean="0">
                <a:solidFill>
                  <a:srgbClr val="000000"/>
                </a:solidFill>
                <a:latin typeface="Cambria" panose="02040503050406030204" pitchFamily="18" charset="0"/>
              </a:rPr>
              <a:t>prototypes.</a:t>
            </a:r>
            <a:endParaRPr lang="pl-PL" sz="2000" dirty="0" smtClean="0">
              <a:solidFill>
                <a:srgbClr val="000000"/>
              </a:solidFill>
              <a:latin typeface="Cambria" panose="02040503050406030204" pitchFamily="18" charset="0"/>
            </a:endParaRPr>
          </a:p>
          <a:p>
            <a:pPr marL="25400" lvl="0">
              <a:spcBef>
                <a:spcPts val="0"/>
              </a:spcBef>
              <a:spcAft>
                <a:spcPts val="1000"/>
              </a:spcAft>
            </a:pPr>
            <a:r>
              <a:rPr lang="en-US" sz="2000" dirty="0" smtClean="0">
                <a:solidFill>
                  <a:srgbClr val="000000"/>
                </a:solidFill>
                <a:latin typeface="Cambria" panose="02040503050406030204" pitchFamily="18" charset="0"/>
              </a:rPr>
              <a:t>People </a:t>
            </a:r>
            <a:r>
              <a:rPr lang="en-US" sz="2000" dirty="0">
                <a:solidFill>
                  <a:srgbClr val="000000"/>
                </a:solidFill>
                <a:latin typeface="Cambria" panose="02040503050406030204" pitchFamily="18" charset="0"/>
              </a:rPr>
              <a:t>can touch the prototypes and use them. We observe and we write our observations down. </a:t>
            </a:r>
          </a:p>
          <a:p>
            <a:pPr marL="25400" lvl="0">
              <a:spcBef>
                <a:spcPts val="0"/>
              </a:spcBef>
              <a:spcAft>
                <a:spcPts val="1000"/>
              </a:spcAft>
            </a:pPr>
            <a:r>
              <a:rPr lang="en-US" sz="2000" dirty="0">
                <a:solidFill>
                  <a:srgbClr val="000000"/>
                </a:solidFill>
                <a:latin typeface="Cambria" panose="02040503050406030204" pitchFamily="18" charset="0"/>
              </a:rPr>
              <a:t>We need paper and pencil and sometimes it is good to have a camera. </a:t>
            </a:r>
          </a:p>
        </p:txBody>
      </p:sp>
      <p:pic>
        <p:nvPicPr>
          <p:cNvPr id="10" name="Obraz 9" descr="10305254_489834294483048_5401700173853615389_n (1).jpg"/>
          <p:cNvPicPr>
            <a:picLocks noChangeAspect="1"/>
          </p:cNvPicPr>
          <p:nvPr/>
        </p:nvPicPr>
        <p:blipFill>
          <a:blip r:embed="rId5"/>
          <a:stretch>
            <a:fillRect/>
          </a:stretch>
        </p:blipFill>
        <p:spPr>
          <a:xfrm>
            <a:off x="4211960" y="1700808"/>
            <a:ext cx="4507360" cy="3854732"/>
          </a:xfrm>
          <a:prstGeom prst="rect">
            <a:avLst/>
          </a:prstGeom>
        </p:spPr>
      </p:pic>
    </p:spTree>
    <p:extLst>
      <p:ext uri="{BB962C8B-B14F-4D97-AF65-F5344CB8AC3E}">
        <p14:creationId xmlns:p14="http://schemas.microsoft.com/office/powerpoint/2010/main" val="16941125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E:\CloudStation\[PROJEKTY]\[ACTIVE][2015-10-15][PROJEKT][SHOPA][UTP][DiamonDT]\2016_06_18_Grafika\Gotowe\PowerPoint_templates\tes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E:\CloudStation\[PROJEKTY]\[ACTIVE][2015-10-15][PROJEKT][SHOPA][UTP][DiamonDT]\2016_06_18_Grafika\Gotowe\etapy_metodyki_elementy_en\test_whit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4017" y="6237310"/>
            <a:ext cx="1649412" cy="36512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ole tekstowe 6"/>
          <p:cNvSpPr txBox="1"/>
          <p:nvPr/>
        </p:nvSpPr>
        <p:spPr>
          <a:xfrm>
            <a:off x="204017" y="610142"/>
            <a:ext cx="3301225" cy="646331"/>
          </a:xfrm>
          <a:prstGeom prst="rect">
            <a:avLst/>
          </a:prstGeom>
          <a:noFill/>
        </p:spPr>
        <p:txBody>
          <a:bodyPr wrap="none" rtlCol="0">
            <a:spAutoFit/>
          </a:bodyPr>
          <a:lstStyle/>
          <a:p>
            <a:r>
              <a:rPr lang="pl-PL" sz="3600" dirty="0" err="1" smtClean="0">
                <a:solidFill>
                  <a:srgbClr val="C60000"/>
                </a:solidFill>
                <a:effectLst>
                  <a:outerShdw blurRad="38100" dist="38100" dir="2700000" algn="tl">
                    <a:srgbClr val="000000">
                      <a:alpha val="43137"/>
                    </a:srgbClr>
                  </a:outerShdw>
                </a:effectLst>
              </a:rPr>
              <a:t>Prototype</a:t>
            </a:r>
            <a:r>
              <a:rPr lang="pl-PL" sz="3600" dirty="0" smtClean="0">
                <a:solidFill>
                  <a:srgbClr val="C60000"/>
                </a:solidFill>
                <a:effectLst>
                  <a:outerShdw blurRad="38100" dist="38100" dir="2700000" algn="tl">
                    <a:srgbClr val="000000">
                      <a:alpha val="43137"/>
                    </a:srgbClr>
                  </a:outerShdw>
                </a:effectLst>
              </a:rPr>
              <a:t> </a:t>
            </a:r>
            <a:r>
              <a:rPr lang="pl-PL" sz="3600" dirty="0" err="1" smtClean="0">
                <a:solidFill>
                  <a:srgbClr val="C60000"/>
                </a:solidFill>
                <a:effectLst>
                  <a:outerShdw blurRad="38100" dist="38100" dir="2700000" algn="tl">
                    <a:srgbClr val="000000">
                      <a:alpha val="43137"/>
                    </a:srgbClr>
                  </a:outerShdw>
                </a:effectLst>
              </a:rPr>
              <a:t>again</a:t>
            </a:r>
            <a:r>
              <a:rPr lang="pl-PL" sz="3600" dirty="0" smtClean="0">
                <a:solidFill>
                  <a:srgbClr val="C60000"/>
                </a:solidFill>
                <a:effectLst>
                  <a:outerShdw blurRad="38100" dist="38100" dir="2700000" algn="tl">
                    <a:srgbClr val="000000">
                      <a:alpha val="43137"/>
                    </a:srgbClr>
                  </a:outerShdw>
                </a:effectLst>
              </a:rPr>
              <a:t>!</a:t>
            </a:r>
            <a:endParaRPr lang="pl-PL" sz="3600" dirty="0">
              <a:solidFill>
                <a:srgbClr val="C60000"/>
              </a:solidFill>
              <a:effectLst>
                <a:outerShdw blurRad="38100" dist="38100" dir="2700000" algn="tl">
                  <a:srgbClr val="000000">
                    <a:alpha val="43137"/>
                  </a:srgbClr>
                </a:outerShdw>
              </a:effectLst>
            </a:endParaRPr>
          </a:p>
        </p:txBody>
      </p:sp>
      <p:sp>
        <p:nvSpPr>
          <p:cNvPr id="8" name="pole tekstowe 7"/>
          <p:cNvSpPr txBox="1"/>
          <p:nvPr/>
        </p:nvSpPr>
        <p:spPr>
          <a:xfrm>
            <a:off x="1475656" y="3039005"/>
            <a:ext cx="6524543" cy="707886"/>
          </a:xfrm>
          <a:prstGeom prst="rect">
            <a:avLst/>
          </a:prstGeom>
          <a:noFill/>
        </p:spPr>
        <p:txBody>
          <a:bodyPr wrap="square" rtlCol="0">
            <a:spAutoFit/>
          </a:bodyPr>
          <a:lstStyle/>
          <a:p>
            <a:pPr marL="25400" lvl="0">
              <a:spcBef>
                <a:spcPts val="0"/>
              </a:spcBef>
              <a:spcAft>
                <a:spcPts val="1000"/>
              </a:spcAft>
            </a:pPr>
            <a:r>
              <a:rPr lang="pl-PL" sz="4000" b="1" dirty="0" err="1" smtClean="0">
                <a:solidFill>
                  <a:srgbClr val="000000"/>
                </a:solidFill>
                <a:latin typeface="Cambria" panose="02040503050406030204" pitchFamily="18" charset="0"/>
              </a:rPr>
              <a:t>Improve</a:t>
            </a:r>
            <a:r>
              <a:rPr lang="pl-PL" sz="4000" b="1" dirty="0" smtClean="0">
                <a:solidFill>
                  <a:srgbClr val="000000"/>
                </a:solidFill>
                <a:latin typeface="Cambria" panose="02040503050406030204" pitchFamily="18" charset="0"/>
              </a:rPr>
              <a:t> </a:t>
            </a:r>
            <a:r>
              <a:rPr lang="pl-PL" sz="4000" b="1" dirty="0" err="1" smtClean="0">
                <a:solidFill>
                  <a:srgbClr val="000000"/>
                </a:solidFill>
                <a:latin typeface="Cambria" panose="02040503050406030204" pitchFamily="18" charset="0"/>
              </a:rPr>
              <a:t>your</a:t>
            </a:r>
            <a:r>
              <a:rPr lang="pl-PL" sz="4000" b="1" dirty="0" smtClean="0">
                <a:solidFill>
                  <a:srgbClr val="000000"/>
                </a:solidFill>
                <a:latin typeface="Cambria" panose="02040503050406030204" pitchFamily="18" charset="0"/>
              </a:rPr>
              <a:t> </a:t>
            </a:r>
            <a:r>
              <a:rPr lang="pl-PL" sz="4000" b="1" dirty="0" err="1" smtClean="0">
                <a:solidFill>
                  <a:srgbClr val="000000"/>
                </a:solidFill>
                <a:latin typeface="Cambria" panose="02040503050406030204" pitchFamily="18" charset="0"/>
              </a:rPr>
              <a:t>prototype</a:t>
            </a:r>
            <a:r>
              <a:rPr lang="pl-PL" sz="4000" b="1" dirty="0" smtClean="0">
                <a:solidFill>
                  <a:srgbClr val="000000"/>
                </a:solidFill>
                <a:latin typeface="Cambria" panose="02040503050406030204" pitchFamily="18" charset="0"/>
              </a:rPr>
              <a:t>!</a:t>
            </a:r>
            <a:endParaRPr lang="en-US" sz="4000" b="1" dirty="0">
              <a:solidFill>
                <a:srgbClr val="000000"/>
              </a:solidFill>
              <a:latin typeface="Cambria" panose="02040503050406030204" pitchFamily="18" charset="0"/>
            </a:endParaRPr>
          </a:p>
        </p:txBody>
      </p:sp>
    </p:spTree>
    <p:extLst>
      <p:ext uri="{BB962C8B-B14F-4D97-AF65-F5344CB8AC3E}">
        <p14:creationId xmlns:p14="http://schemas.microsoft.com/office/powerpoint/2010/main" val="15429694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E:\CloudStation\[PROJEKTY]\[ACTIVE][2015-10-15][PROJEKT][SHOPA][UTP][DiamonDT]\2016_06_18_Grafika\Gotowe\PowerPoint_templates\tes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E:\CloudStation\[PROJEKTY]\[ACTIVE][2015-10-15][PROJEKT][SHOPA][UTP][DiamonDT]\2016_06_18_Grafika\Gotowe\etapy_metodyki_elementy_en\test_whit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4017" y="6237310"/>
            <a:ext cx="1649412" cy="36512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ole tekstowe 6"/>
          <p:cNvSpPr txBox="1"/>
          <p:nvPr/>
        </p:nvSpPr>
        <p:spPr>
          <a:xfrm>
            <a:off x="204017" y="610142"/>
            <a:ext cx="1667572" cy="646331"/>
          </a:xfrm>
          <a:prstGeom prst="rect">
            <a:avLst/>
          </a:prstGeom>
          <a:noFill/>
        </p:spPr>
        <p:txBody>
          <a:bodyPr wrap="none" rtlCol="0">
            <a:spAutoFit/>
          </a:bodyPr>
          <a:lstStyle/>
          <a:p>
            <a:r>
              <a:rPr lang="pl-PL" sz="3600" dirty="0" err="1" smtClean="0">
                <a:solidFill>
                  <a:srgbClr val="C60000"/>
                </a:solidFill>
                <a:effectLst>
                  <a:outerShdw blurRad="38100" dist="38100" dir="2700000" algn="tl">
                    <a:srgbClr val="000000">
                      <a:alpha val="43137"/>
                    </a:srgbClr>
                  </a:outerShdw>
                </a:effectLst>
              </a:rPr>
              <a:t>Authors</a:t>
            </a:r>
            <a:endParaRPr lang="pl-PL" sz="3600" dirty="0">
              <a:solidFill>
                <a:srgbClr val="C60000"/>
              </a:solidFill>
              <a:effectLst>
                <a:outerShdw blurRad="38100" dist="38100" dir="2700000" algn="tl">
                  <a:srgbClr val="000000">
                    <a:alpha val="43137"/>
                  </a:srgbClr>
                </a:outerShdw>
              </a:effectLst>
            </a:endParaRPr>
          </a:p>
        </p:txBody>
      </p:sp>
      <p:pic>
        <p:nvPicPr>
          <p:cNvPr id="9" name="Obraz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5936" y="4615103"/>
            <a:ext cx="726102" cy="720000"/>
          </a:xfrm>
          <a:prstGeom prst="rect">
            <a:avLst/>
          </a:prstGeom>
        </p:spPr>
      </p:pic>
      <p:pic>
        <p:nvPicPr>
          <p:cNvPr id="10" name="Obraz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89125" y="4615103"/>
            <a:ext cx="720000" cy="720000"/>
          </a:xfrm>
          <a:prstGeom prst="rect">
            <a:avLst/>
          </a:prstGeom>
        </p:spPr>
      </p:pic>
      <p:pic>
        <p:nvPicPr>
          <p:cNvPr id="11" name="Obraz 10"/>
          <p:cNvPicPr>
            <a:picLocks noChangeAspect="1"/>
          </p:cNvPicPr>
          <p:nvPr/>
        </p:nvPicPr>
        <p:blipFill rotWithShape="1">
          <a:blip r:embed="rId7" cstate="print">
            <a:extLst>
              <a:ext uri="{28A0092B-C50C-407E-A947-70E740481C1C}">
                <a14:useLocalDpi xmlns:a14="http://schemas.microsoft.com/office/drawing/2010/main" val="0"/>
              </a:ext>
            </a:extLst>
          </a:blip>
          <a:srcRect t="19307" b="20222"/>
          <a:stretch/>
        </p:blipFill>
        <p:spPr>
          <a:xfrm>
            <a:off x="6479760" y="4615103"/>
            <a:ext cx="2106318" cy="720000"/>
          </a:xfrm>
          <a:prstGeom prst="rect">
            <a:avLst/>
          </a:prstGeom>
        </p:spPr>
      </p:pic>
      <p:pic>
        <p:nvPicPr>
          <p:cNvPr id="12" name="Obraz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241654" y="1800714"/>
            <a:ext cx="1486137" cy="1333566"/>
          </a:xfrm>
          <a:prstGeom prst="rect">
            <a:avLst/>
          </a:prstGeom>
        </p:spPr>
      </p:pic>
      <p:sp>
        <p:nvSpPr>
          <p:cNvPr id="13" name="Shape 83"/>
          <p:cNvSpPr txBox="1">
            <a:spLocks/>
          </p:cNvSpPr>
          <p:nvPr/>
        </p:nvSpPr>
        <p:spPr bwMode="auto">
          <a:xfrm>
            <a:off x="4139952" y="1289878"/>
            <a:ext cx="2558864" cy="137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Cezary Graul</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Magdalena Kowalska</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Filip Sieracki</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Mateusz Wirwicki</a:t>
            </a:r>
            <a:endParaRPr lang="en-US" altLang="pl-PL" sz="2000" dirty="0">
              <a:latin typeface="Cambria" panose="02040503050406030204" pitchFamily="18" charset="0"/>
            </a:endParaRPr>
          </a:p>
        </p:txBody>
      </p:sp>
      <p:sp>
        <p:nvSpPr>
          <p:cNvPr id="14" name="Shape 83"/>
          <p:cNvSpPr txBox="1">
            <a:spLocks/>
          </p:cNvSpPr>
          <p:nvPr/>
        </p:nvSpPr>
        <p:spPr bwMode="auto">
          <a:xfrm>
            <a:off x="1453001" y="3179557"/>
            <a:ext cx="3063442" cy="77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UTP University of Science </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and Technology</a:t>
            </a:r>
            <a:endParaRPr lang="en-US" altLang="pl-PL" sz="2000" dirty="0">
              <a:latin typeface="Cambria" panose="02040503050406030204" pitchFamily="18" charset="0"/>
            </a:endParaRPr>
          </a:p>
        </p:txBody>
      </p:sp>
      <p:sp>
        <p:nvSpPr>
          <p:cNvPr id="15" name="Shape 83"/>
          <p:cNvSpPr txBox="1">
            <a:spLocks/>
          </p:cNvSpPr>
          <p:nvPr/>
        </p:nvSpPr>
        <p:spPr bwMode="auto">
          <a:xfrm>
            <a:off x="369693"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Krzyszto</a:t>
            </a:r>
            <a:r>
              <a:rPr lang="pl-PL" altLang="pl-PL" sz="2000" dirty="0" smtClean="0">
                <a:latin typeface="Cambria" panose="02040503050406030204" pitchFamily="18" charset="0"/>
              </a:rPr>
              <a:t>f Jastrzębski</a:t>
            </a:r>
            <a:endParaRPr lang="en-US" altLang="pl-PL" sz="2000" dirty="0">
              <a:latin typeface="Cambria" panose="02040503050406030204" pitchFamily="18" charset="0"/>
            </a:endParaRPr>
          </a:p>
        </p:txBody>
      </p:sp>
      <p:sp>
        <p:nvSpPr>
          <p:cNvPr id="16" name="Shape 83"/>
          <p:cNvSpPr txBox="1">
            <a:spLocks/>
          </p:cNvSpPr>
          <p:nvPr/>
        </p:nvSpPr>
        <p:spPr bwMode="auto">
          <a:xfrm>
            <a:off x="6253487"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Alexander </a:t>
            </a:r>
            <a:r>
              <a:rPr lang="pl-PL" altLang="pl-PL" sz="2000" dirty="0" err="1" smtClean="0">
                <a:latin typeface="Cambria" panose="02040503050406030204" pitchFamily="18" charset="0"/>
              </a:rPr>
              <a:t>Utne</a:t>
            </a:r>
            <a:endParaRPr lang="en-US" altLang="pl-PL" sz="2000" dirty="0">
              <a:latin typeface="Cambria" panose="02040503050406030204" pitchFamily="18" charset="0"/>
            </a:endParaRPr>
          </a:p>
        </p:txBody>
      </p:sp>
      <p:sp>
        <p:nvSpPr>
          <p:cNvPr id="17" name="Shape 83"/>
          <p:cNvSpPr txBox="1">
            <a:spLocks/>
          </p:cNvSpPr>
          <p:nvPr/>
        </p:nvSpPr>
        <p:spPr bwMode="auto">
          <a:xfrm>
            <a:off x="3167258" y="5349459"/>
            <a:ext cx="2383458"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pl-PL" altLang="pl-PL" sz="2000" dirty="0">
                <a:latin typeface="Cambria" panose="02040503050406030204" pitchFamily="18" charset="0"/>
              </a:rPr>
              <a:t>Manuel </a:t>
            </a:r>
            <a:r>
              <a:rPr lang="pl-PL" altLang="pl-PL" sz="2000" dirty="0" err="1">
                <a:latin typeface="Cambria" panose="02040503050406030204" pitchFamily="18" charset="0"/>
              </a:rPr>
              <a:t>Fernández</a:t>
            </a:r>
            <a:endParaRPr lang="en-US" altLang="pl-PL" sz="2000" dirty="0">
              <a:latin typeface="Cambria" panose="02040503050406030204" pitchFamily="18" charset="0"/>
            </a:endParaRPr>
          </a:p>
        </p:txBody>
      </p:sp>
    </p:spTree>
    <p:extLst>
      <p:ext uri="{BB962C8B-B14F-4D97-AF65-F5344CB8AC3E}">
        <p14:creationId xmlns:p14="http://schemas.microsoft.com/office/powerpoint/2010/main" val="3798861121"/>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TotalTime>
  <Words>280</Words>
  <Application>Microsoft Office PowerPoint</Application>
  <PresentationFormat>Pokaz na ekranie (4:3)</PresentationFormat>
  <Paragraphs>38</Paragraphs>
  <Slides>7</Slides>
  <Notes>2</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7</vt:i4>
      </vt:variant>
    </vt:vector>
  </HeadingPairs>
  <TitlesOfParts>
    <vt:vector size="11" baseType="lpstr">
      <vt:lpstr>Arial</vt:lpstr>
      <vt:lpstr>Calibri</vt:lpstr>
      <vt:lpstr>Cambria</vt:lpstr>
      <vt:lpstr>Motyw pakietu Office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Czarek</dc:creator>
  <cp:lastModifiedBy>Cezary Graul</cp:lastModifiedBy>
  <cp:revision>20</cp:revision>
  <dcterms:created xsi:type="dcterms:W3CDTF">2016-07-24T21:04:28Z</dcterms:created>
  <dcterms:modified xsi:type="dcterms:W3CDTF">2018-01-04T22:05:42Z</dcterms:modified>
</cp:coreProperties>
</file>