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4" r:id="rId2"/>
    <p:sldId id="270" r:id="rId3"/>
    <p:sldId id="265" r:id="rId4"/>
    <p:sldId id="266" r:id="rId5"/>
    <p:sldId id="267" r:id="rId6"/>
    <p:sldId id="268" r:id="rId7"/>
    <p:sldId id="269" r:id="rId8"/>
    <p:sldId id="271" r:id="rId9"/>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7133" autoAdjust="0"/>
  </p:normalViewPr>
  <p:slideViewPr>
    <p:cSldViewPr>
      <p:cViewPr varScale="1">
        <p:scale>
          <a:sx n="91" d="100"/>
          <a:sy n="91" d="100"/>
        </p:scale>
        <p:origin x="2184" y="-1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9" d="100"/>
          <a:sy n="89" d="100"/>
        </p:scale>
        <p:origin x="379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46527-AFB4-4FD2-93EE-CF7A6D5E85C7}" type="datetimeFigureOut">
              <a:rPr lang="pl-PL" smtClean="0"/>
              <a:t>2018-01-04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D14FEE-1608-4C4F-B329-91F3E1E53622}" type="slidenum">
              <a:rPr lang="pl-PL" smtClean="0"/>
              <a:t>‹#›</a:t>
            </a:fld>
            <a:endParaRPr lang="pl-PL"/>
          </a:p>
        </p:txBody>
      </p:sp>
    </p:spTree>
    <p:extLst>
      <p:ext uri="{BB962C8B-B14F-4D97-AF65-F5344CB8AC3E}">
        <p14:creationId xmlns:p14="http://schemas.microsoft.com/office/powerpoint/2010/main" val="1137896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1</a:t>
            </a:fld>
            <a:endParaRPr lang="pl-PL"/>
          </a:p>
        </p:txBody>
      </p:sp>
    </p:spTree>
    <p:extLst>
      <p:ext uri="{BB962C8B-B14F-4D97-AF65-F5344CB8AC3E}">
        <p14:creationId xmlns:p14="http://schemas.microsoft.com/office/powerpoint/2010/main" val="4251367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smtClean="0"/>
              <a:t>First</a:t>
            </a:r>
            <a:r>
              <a:rPr lang="pl-PL" baseline="0" dirty="0" smtClean="0"/>
              <a:t> </a:t>
            </a:r>
            <a:r>
              <a:rPr lang="pl-PL" baseline="0" dirty="0" err="1" smtClean="0"/>
              <a:t>classes</a:t>
            </a:r>
            <a:r>
              <a:rPr lang="pl-PL" baseline="0" dirty="0" smtClean="0"/>
              <a:t> </a:t>
            </a:r>
            <a:r>
              <a:rPr lang="pl-PL" baseline="0" dirty="0" err="1" smtClean="0"/>
              <a:t>should</a:t>
            </a:r>
            <a:r>
              <a:rPr lang="pl-PL" baseline="0" dirty="0" smtClean="0"/>
              <a:t> </a:t>
            </a:r>
            <a:r>
              <a:rPr lang="pl-PL" baseline="0" dirty="0" err="1" smtClean="0"/>
              <a:t>introduce</a:t>
            </a:r>
            <a:r>
              <a:rPr lang="pl-PL" baseline="0" dirty="0" smtClean="0"/>
              <a:t> </a:t>
            </a:r>
            <a:r>
              <a:rPr lang="pl-PL" baseline="0" dirty="0" err="1" smtClean="0"/>
              <a:t>students</a:t>
            </a:r>
            <a:r>
              <a:rPr lang="pl-PL" baseline="0" dirty="0" smtClean="0"/>
              <a:t> to Design Thinking </a:t>
            </a:r>
            <a:r>
              <a:rPr lang="pl-PL" baseline="0" dirty="0" err="1" smtClean="0"/>
              <a:t>methodology</a:t>
            </a:r>
            <a:r>
              <a:rPr lang="pl-PL" baseline="0" dirty="0" smtClean="0"/>
              <a:t>. </a:t>
            </a:r>
            <a:r>
              <a:rPr lang="pl-PL" baseline="0" dirty="0" err="1" smtClean="0"/>
              <a:t>Teacher</a:t>
            </a:r>
            <a:r>
              <a:rPr lang="pl-PL" baseline="0" dirty="0" smtClean="0"/>
              <a:t> </a:t>
            </a:r>
            <a:r>
              <a:rPr lang="pl-PL" baseline="0" dirty="0" err="1" smtClean="0"/>
              <a:t>should</a:t>
            </a:r>
            <a:r>
              <a:rPr lang="pl-PL" baseline="0" dirty="0" smtClean="0"/>
              <a:t> </a:t>
            </a:r>
            <a:r>
              <a:rPr lang="pl-PL" baseline="0" dirty="0" err="1" smtClean="0"/>
              <a:t>present</a:t>
            </a:r>
            <a:r>
              <a:rPr lang="pl-PL" baseline="0" dirty="0" smtClean="0"/>
              <a:t> </a:t>
            </a:r>
            <a:r>
              <a:rPr lang="pl-PL" baseline="0" dirty="0" err="1" smtClean="0"/>
              <a:t>workspace</a:t>
            </a:r>
            <a:r>
              <a:rPr lang="pl-PL" baseline="0" dirty="0" smtClean="0"/>
              <a:t> and </a:t>
            </a:r>
            <a:r>
              <a:rPr lang="pl-PL" baseline="0" dirty="0" err="1" smtClean="0"/>
              <a:t>give</a:t>
            </a:r>
            <a:r>
              <a:rPr lang="pl-PL" baseline="0" dirty="0" smtClean="0"/>
              <a:t> </a:t>
            </a:r>
            <a:r>
              <a:rPr lang="pl-PL" baseline="0" dirty="0" err="1" smtClean="0"/>
              <a:t>presentation</a:t>
            </a:r>
            <a:r>
              <a:rPr lang="pl-PL" baseline="0" dirty="0" smtClean="0"/>
              <a:t> </a:t>
            </a:r>
            <a:r>
              <a:rPr lang="pl-PL" baseline="0" dirty="0" err="1" smtClean="0"/>
              <a:t>about</a:t>
            </a:r>
            <a:r>
              <a:rPr lang="pl-PL" baseline="0" dirty="0" smtClean="0"/>
              <a:t> DT </a:t>
            </a:r>
            <a:r>
              <a:rPr lang="pl-PL" baseline="0" dirty="0" err="1" smtClean="0"/>
              <a:t>background</a:t>
            </a:r>
            <a:r>
              <a:rPr lang="pl-PL" baseline="0" dirty="0" smtClean="0"/>
              <a:t> and </a:t>
            </a:r>
            <a:r>
              <a:rPr lang="pl-PL" baseline="0" dirty="0" err="1" smtClean="0"/>
              <a:t>origins</a:t>
            </a:r>
            <a:r>
              <a:rPr lang="pl-PL" baseline="0" dirty="0" smtClean="0"/>
              <a:t>. </a:t>
            </a:r>
            <a:r>
              <a:rPr lang="pl-PL" baseline="0" dirty="0" err="1" smtClean="0"/>
              <a:t>Some</a:t>
            </a:r>
            <a:r>
              <a:rPr lang="pl-PL" baseline="0" dirty="0" smtClean="0"/>
              <a:t> </a:t>
            </a:r>
            <a:r>
              <a:rPr lang="pl-PL" baseline="0" dirty="0" err="1" smtClean="0"/>
              <a:t>students</a:t>
            </a:r>
            <a:r>
              <a:rPr lang="pl-PL" baseline="0" dirty="0" smtClean="0"/>
              <a:t> miss </a:t>
            </a:r>
            <a:r>
              <a:rPr lang="pl-PL" baseline="0" dirty="0" err="1" smtClean="0"/>
              <a:t>first</a:t>
            </a:r>
            <a:r>
              <a:rPr lang="pl-PL" baseline="0" dirty="0" smtClean="0"/>
              <a:t> </a:t>
            </a:r>
            <a:r>
              <a:rPr lang="pl-PL" baseline="0" dirty="0" err="1" smtClean="0"/>
              <a:t>classes</a:t>
            </a:r>
            <a:r>
              <a:rPr lang="pl-PL" baseline="0" dirty="0" smtClean="0"/>
              <a:t> </a:t>
            </a:r>
            <a:r>
              <a:rPr lang="pl-PL" baseline="0" dirty="0" err="1" smtClean="0"/>
              <a:t>so</a:t>
            </a:r>
            <a:r>
              <a:rPr lang="pl-PL" baseline="0" dirty="0" smtClean="0"/>
              <a:t> </a:t>
            </a:r>
            <a:r>
              <a:rPr lang="pl-PL" baseline="0" dirty="0" err="1" smtClean="0"/>
              <a:t>there</a:t>
            </a:r>
            <a:r>
              <a:rPr lang="pl-PL" baseline="0" dirty="0" smtClean="0"/>
              <a:t> </a:t>
            </a:r>
            <a:r>
              <a:rPr lang="pl-PL" baseline="0" dirty="0" err="1" smtClean="0"/>
              <a:t>should</a:t>
            </a:r>
            <a:r>
              <a:rPr lang="pl-PL" baseline="0" dirty="0" smtClean="0"/>
              <a:t> not be </a:t>
            </a:r>
            <a:r>
              <a:rPr lang="pl-PL" baseline="0" dirty="0" err="1" smtClean="0"/>
              <a:t>any</a:t>
            </a:r>
            <a:r>
              <a:rPr lang="pl-PL" baseline="0" dirty="0" smtClean="0"/>
              <a:t> </a:t>
            </a:r>
            <a:r>
              <a:rPr lang="pl-PL" baseline="0" dirty="0" err="1" smtClean="0"/>
              <a:t>importnant</a:t>
            </a:r>
            <a:r>
              <a:rPr lang="pl-PL" baseline="0" dirty="0" smtClean="0"/>
              <a:t> </a:t>
            </a:r>
            <a:r>
              <a:rPr lang="pl-PL" baseline="0" dirty="0" err="1" smtClean="0"/>
              <a:t>content</a:t>
            </a:r>
            <a:r>
              <a:rPr lang="pl-PL" baseline="0" dirty="0" smtClean="0"/>
              <a:t> for </a:t>
            </a:r>
            <a:r>
              <a:rPr lang="pl-PL" baseline="0" dirty="0" err="1" smtClean="0"/>
              <a:t>furhter</a:t>
            </a:r>
            <a:r>
              <a:rPr lang="pl-PL" baseline="0" dirty="0" smtClean="0"/>
              <a:t> </a:t>
            </a:r>
            <a:r>
              <a:rPr lang="pl-PL" baseline="0" dirty="0" err="1" smtClean="0"/>
              <a:t>classes</a:t>
            </a:r>
            <a:r>
              <a:rPr lang="pl-PL" baseline="0" dirty="0" smtClean="0"/>
              <a:t>.</a:t>
            </a:r>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2</a:t>
            </a:fld>
            <a:endParaRPr lang="pl-PL"/>
          </a:p>
        </p:txBody>
      </p:sp>
    </p:spTree>
    <p:extLst>
      <p:ext uri="{BB962C8B-B14F-4D97-AF65-F5344CB8AC3E}">
        <p14:creationId xmlns:p14="http://schemas.microsoft.com/office/powerpoint/2010/main" val="2029981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eaLnBrk="1" hangingPunct="1">
              <a:spcBef>
                <a:spcPct val="0"/>
              </a:spcBef>
            </a:pPr>
            <a:r>
              <a:rPr lang="pl-PL" altLang="pl-PL" dirty="0" smtClean="0"/>
              <a:t>At </a:t>
            </a:r>
            <a:r>
              <a:rPr lang="pl-PL" altLang="pl-PL" dirty="0" err="1" smtClean="0"/>
              <a:t>this</a:t>
            </a:r>
            <a:r>
              <a:rPr lang="pl-PL" altLang="pl-PL" dirty="0" smtClean="0"/>
              <a:t> </a:t>
            </a:r>
            <a:r>
              <a:rPr lang="pl-PL" altLang="pl-PL" dirty="0" err="1" smtClean="0"/>
              <a:t>stage</a:t>
            </a:r>
            <a:r>
              <a:rPr lang="pl-PL" altLang="pl-PL" dirty="0" smtClean="0"/>
              <a:t> the </a:t>
            </a:r>
            <a:r>
              <a:rPr lang="pl-PL" altLang="pl-PL" dirty="0" err="1" smtClean="0"/>
              <a:t>space</a:t>
            </a:r>
            <a:r>
              <a:rPr lang="pl-PL" altLang="pl-PL" dirty="0" smtClean="0"/>
              <a:t> </a:t>
            </a:r>
            <a:r>
              <a:rPr lang="pl-PL" altLang="pl-PL" dirty="0" err="1" smtClean="0"/>
              <a:t>which</a:t>
            </a:r>
            <a:r>
              <a:rPr lang="pl-PL" altLang="pl-PL" dirty="0" smtClean="0"/>
              <a:t> </a:t>
            </a:r>
            <a:r>
              <a:rPr lang="pl-PL" altLang="pl-PL" dirty="0" err="1" smtClean="0"/>
              <a:t>will</a:t>
            </a:r>
            <a:r>
              <a:rPr lang="pl-PL" altLang="pl-PL" dirty="0" smtClean="0"/>
              <a:t> be </a:t>
            </a:r>
            <a:r>
              <a:rPr lang="pl-PL" altLang="pl-PL" dirty="0" err="1" smtClean="0"/>
              <a:t>used</a:t>
            </a:r>
            <a:r>
              <a:rPr lang="pl-PL" altLang="pl-PL" dirty="0" smtClean="0"/>
              <a:t> by the </a:t>
            </a:r>
            <a:r>
              <a:rPr lang="pl-PL" altLang="pl-PL" dirty="0" err="1" smtClean="0"/>
              <a:t>students</a:t>
            </a:r>
            <a:r>
              <a:rPr lang="pl-PL" altLang="pl-PL" dirty="0" smtClean="0"/>
              <a:t> </a:t>
            </a:r>
            <a:r>
              <a:rPr lang="pl-PL" altLang="pl-PL" dirty="0" err="1" smtClean="0"/>
              <a:t>is</a:t>
            </a:r>
            <a:r>
              <a:rPr lang="pl-PL" altLang="pl-PL" dirty="0" smtClean="0"/>
              <a:t> </a:t>
            </a:r>
            <a:r>
              <a:rPr lang="pl-PL" altLang="pl-PL" dirty="0" err="1" smtClean="0"/>
              <a:t>presented</a:t>
            </a:r>
            <a:r>
              <a:rPr lang="pl-PL" altLang="pl-PL" dirty="0" smtClean="0"/>
              <a:t>. </a:t>
            </a:r>
            <a:r>
              <a:rPr lang="pl-PL" altLang="pl-PL" dirty="0" err="1" smtClean="0"/>
              <a:t>It’s</a:t>
            </a:r>
            <a:r>
              <a:rPr lang="pl-PL" altLang="pl-PL" dirty="0" smtClean="0"/>
              <a:t> a </a:t>
            </a:r>
            <a:r>
              <a:rPr lang="pl-PL" altLang="pl-PL" dirty="0" err="1" smtClean="0"/>
              <a:t>good</a:t>
            </a:r>
            <a:r>
              <a:rPr lang="pl-PL" altLang="pl-PL" dirty="0" smtClean="0"/>
              <a:t> </a:t>
            </a:r>
            <a:r>
              <a:rPr lang="pl-PL" altLang="pl-PL" dirty="0" err="1" smtClean="0"/>
              <a:t>thing</a:t>
            </a:r>
            <a:r>
              <a:rPr lang="pl-PL" altLang="pl-PL" dirty="0" smtClean="0"/>
              <a:t> to </a:t>
            </a:r>
            <a:r>
              <a:rPr lang="pl-PL" altLang="pl-PL" dirty="0" err="1" smtClean="0"/>
              <a:t>take</a:t>
            </a:r>
            <a:r>
              <a:rPr lang="pl-PL" altLang="pl-PL" dirty="0" smtClean="0"/>
              <a:t> a </a:t>
            </a:r>
            <a:r>
              <a:rPr lang="pl-PL" altLang="pl-PL" dirty="0" err="1" smtClean="0"/>
              <a:t>photo</a:t>
            </a:r>
            <a:r>
              <a:rPr lang="pl-PL" altLang="pl-PL" dirty="0" smtClean="0"/>
              <a:t> of the </a:t>
            </a:r>
            <a:r>
              <a:rPr lang="pl-PL" altLang="pl-PL" dirty="0" err="1" smtClean="0"/>
              <a:t>workshop</a:t>
            </a:r>
            <a:r>
              <a:rPr lang="pl-PL" altLang="pl-PL" dirty="0" smtClean="0"/>
              <a:t> </a:t>
            </a:r>
            <a:r>
              <a:rPr lang="pl-PL" altLang="pl-PL" dirty="0" err="1" smtClean="0"/>
              <a:t>group</a:t>
            </a:r>
            <a:r>
              <a:rPr lang="pl-PL" altLang="pl-PL" dirty="0" smtClean="0"/>
              <a:t> </a:t>
            </a:r>
            <a:r>
              <a:rPr lang="pl-PL" altLang="pl-PL" dirty="0" err="1" smtClean="0"/>
              <a:t>at</a:t>
            </a:r>
            <a:r>
              <a:rPr lang="pl-PL" altLang="pl-PL" dirty="0" smtClean="0"/>
              <a:t> the end of </a:t>
            </a:r>
            <a:r>
              <a:rPr lang="pl-PL" altLang="pl-PL" dirty="0" err="1" smtClean="0"/>
              <a:t>workshop</a:t>
            </a:r>
            <a:r>
              <a:rPr lang="pl-PL" altLang="pl-PL" dirty="0" smtClean="0"/>
              <a:t>.</a:t>
            </a:r>
          </a:p>
          <a:p>
            <a:pPr eaLnBrk="1" hangingPunct="1">
              <a:spcBef>
                <a:spcPct val="0"/>
              </a:spcBef>
            </a:pPr>
            <a:endParaRPr lang="pl-PL" altLang="pl-PL" dirty="0" smtClean="0"/>
          </a:p>
          <a:p>
            <a:pPr eaLnBrk="1" hangingPunct="1">
              <a:spcBef>
                <a:spcPct val="0"/>
              </a:spcBef>
            </a:pPr>
            <a:r>
              <a:rPr lang="pl-PL" altLang="pl-PL" dirty="0" err="1" smtClean="0"/>
              <a:t>After</a:t>
            </a:r>
            <a:r>
              <a:rPr lang="pl-PL" altLang="pl-PL" dirty="0" smtClean="0"/>
              <a:t> </a:t>
            </a:r>
            <a:r>
              <a:rPr lang="pl-PL" altLang="pl-PL" dirty="0" err="1" smtClean="0"/>
              <a:t>this</a:t>
            </a:r>
            <a:r>
              <a:rPr lang="pl-PL" altLang="pl-PL" dirty="0" smtClean="0"/>
              <a:t> </a:t>
            </a:r>
            <a:r>
              <a:rPr lang="pl-PL" altLang="pl-PL" dirty="0" err="1" smtClean="0"/>
              <a:t>stage</a:t>
            </a:r>
            <a:r>
              <a:rPr lang="pl-PL" altLang="pl-PL" dirty="0" smtClean="0"/>
              <a:t> the </a:t>
            </a:r>
            <a:r>
              <a:rPr lang="pl-PL" altLang="pl-PL" dirty="0" err="1" smtClean="0"/>
              <a:t>prototype</a:t>
            </a:r>
            <a:r>
              <a:rPr lang="pl-PL" altLang="pl-PL" dirty="0" smtClean="0"/>
              <a:t> </a:t>
            </a:r>
            <a:r>
              <a:rPr lang="pl-PL" altLang="pl-PL" dirty="0" err="1" smtClean="0"/>
              <a:t>is</a:t>
            </a:r>
            <a:r>
              <a:rPr lang="pl-PL" altLang="pl-PL" dirty="0" smtClean="0"/>
              <a:t> </a:t>
            </a:r>
            <a:r>
              <a:rPr lang="pl-PL" altLang="pl-PL" dirty="0" err="1" smtClean="0"/>
              <a:t>presented</a:t>
            </a:r>
            <a:r>
              <a:rPr lang="pl-PL" altLang="pl-PL" dirty="0" smtClean="0"/>
              <a:t> in front of the </a:t>
            </a:r>
            <a:r>
              <a:rPr lang="pl-PL" altLang="pl-PL" dirty="0" err="1" smtClean="0"/>
              <a:t>group</a:t>
            </a:r>
            <a:r>
              <a:rPr lang="pl-PL" altLang="pl-PL" dirty="0" smtClean="0"/>
              <a:t>. </a:t>
            </a:r>
            <a:r>
              <a:rPr lang="pl-PL" altLang="pl-PL" dirty="0" err="1" smtClean="0"/>
              <a:t>Members</a:t>
            </a:r>
            <a:r>
              <a:rPr lang="pl-PL" altLang="pl-PL" dirty="0" smtClean="0"/>
              <a:t> of the </a:t>
            </a:r>
            <a:r>
              <a:rPr lang="pl-PL" altLang="pl-PL" dirty="0" err="1" smtClean="0"/>
              <a:t>group</a:t>
            </a:r>
            <a:r>
              <a:rPr lang="pl-PL" altLang="pl-PL" dirty="0" smtClean="0"/>
              <a:t> </a:t>
            </a:r>
            <a:r>
              <a:rPr lang="pl-PL" altLang="pl-PL" dirty="0" err="1" smtClean="0"/>
              <a:t>explain</a:t>
            </a:r>
            <a:r>
              <a:rPr lang="pl-PL" altLang="pl-PL" dirty="0" smtClean="0"/>
              <a:t> </a:t>
            </a:r>
            <a:r>
              <a:rPr lang="pl-PL" altLang="pl-PL" dirty="0" err="1" smtClean="0"/>
              <a:t>why</a:t>
            </a:r>
            <a:r>
              <a:rPr lang="pl-PL" altLang="pl-PL" dirty="0" smtClean="0"/>
              <a:t> the </a:t>
            </a:r>
            <a:r>
              <a:rPr lang="pl-PL" altLang="pl-PL" dirty="0" err="1" smtClean="0"/>
              <a:t>protype</a:t>
            </a:r>
            <a:r>
              <a:rPr lang="pl-PL" altLang="pl-PL" dirty="0" smtClean="0"/>
              <a:t> </a:t>
            </a:r>
            <a:r>
              <a:rPr lang="pl-PL" altLang="pl-PL" dirty="0" err="1" smtClean="0"/>
              <a:t>looks</a:t>
            </a:r>
            <a:r>
              <a:rPr lang="pl-PL" altLang="pl-PL" dirty="0" smtClean="0"/>
              <a:t> </a:t>
            </a:r>
            <a:r>
              <a:rPr lang="pl-PL" altLang="pl-PL" dirty="0" err="1" smtClean="0"/>
              <a:t>like</a:t>
            </a:r>
            <a:r>
              <a:rPr lang="pl-PL" altLang="pl-PL" dirty="0" smtClean="0"/>
              <a:t> </a:t>
            </a:r>
            <a:r>
              <a:rPr lang="pl-PL" altLang="pl-PL" dirty="0" err="1" smtClean="0"/>
              <a:t>it</a:t>
            </a:r>
            <a:r>
              <a:rPr lang="pl-PL" altLang="pl-PL" dirty="0" smtClean="0"/>
              <a:t> </a:t>
            </a:r>
            <a:r>
              <a:rPr lang="pl-PL" altLang="pl-PL" dirty="0" err="1" smtClean="0"/>
              <a:t>does</a:t>
            </a:r>
            <a:r>
              <a:rPr lang="pl-PL" altLang="pl-PL" dirty="0" smtClean="0"/>
              <a:t> </a:t>
            </a:r>
            <a:r>
              <a:rPr lang="pl-PL" altLang="pl-PL" dirty="0" err="1" smtClean="0"/>
              <a:t>adding</a:t>
            </a:r>
            <a:r>
              <a:rPr lang="pl-PL" altLang="pl-PL" dirty="0" smtClean="0"/>
              <a:t> a </a:t>
            </a:r>
            <a:r>
              <a:rPr lang="pl-PL" altLang="pl-PL" dirty="0" err="1" smtClean="0"/>
              <a:t>few</a:t>
            </a:r>
            <a:r>
              <a:rPr lang="pl-PL" altLang="pl-PL" dirty="0" smtClean="0"/>
              <a:t> </a:t>
            </a:r>
            <a:r>
              <a:rPr lang="pl-PL" altLang="pl-PL" dirty="0" err="1" smtClean="0"/>
              <a:t>words</a:t>
            </a:r>
            <a:r>
              <a:rPr lang="pl-PL" altLang="pl-PL" dirty="0" smtClean="0"/>
              <a:t> </a:t>
            </a:r>
            <a:r>
              <a:rPr lang="pl-PL" altLang="pl-PL" dirty="0" err="1" smtClean="0"/>
              <a:t>about</a:t>
            </a:r>
            <a:r>
              <a:rPr lang="pl-PL" altLang="pl-PL" dirty="0" smtClean="0"/>
              <a:t> </a:t>
            </a:r>
            <a:r>
              <a:rPr lang="pl-PL" altLang="pl-PL" dirty="0" err="1" smtClean="0"/>
              <a:t>themselves</a:t>
            </a:r>
            <a:r>
              <a:rPr lang="pl-PL" altLang="pl-PL" dirty="0" smtClean="0"/>
              <a:t>. </a:t>
            </a:r>
            <a:r>
              <a:rPr lang="pl-PL" altLang="pl-PL" dirty="0" err="1" smtClean="0"/>
              <a:t>This</a:t>
            </a:r>
            <a:r>
              <a:rPr lang="pl-PL" altLang="pl-PL" dirty="0" smtClean="0"/>
              <a:t> </a:t>
            </a:r>
            <a:r>
              <a:rPr lang="pl-PL" altLang="pl-PL" dirty="0" err="1" smtClean="0"/>
              <a:t>exercise</a:t>
            </a:r>
            <a:r>
              <a:rPr lang="pl-PL" altLang="pl-PL" dirty="0" smtClean="0"/>
              <a:t> </a:t>
            </a:r>
            <a:r>
              <a:rPr lang="pl-PL" altLang="pl-PL" dirty="0" err="1" smtClean="0"/>
              <a:t>allows</a:t>
            </a:r>
            <a:r>
              <a:rPr lang="pl-PL" altLang="pl-PL" dirty="0" smtClean="0"/>
              <a:t> one to </a:t>
            </a:r>
            <a:r>
              <a:rPr lang="pl-PL" altLang="pl-PL" dirty="0" err="1" smtClean="0"/>
              <a:t>generally</a:t>
            </a:r>
            <a:r>
              <a:rPr lang="pl-PL" altLang="pl-PL" dirty="0" smtClean="0"/>
              <a:t> </a:t>
            </a:r>
            <a:r>
              <a:rPr lang="pl-PL" altLang="pl-PL" dirty="0" err="1" smtClean="0"/>
              <a:t>assess</a:t>
            </a:r>
            <a:r>
              <a:rPr lang="pl-PL" altLang="pl-PL" dirty="0" smtClean="0"/>
              <a:t> </a:t>
            </a:r>
            <a:r>
              <a:rPr lang="pl-PL" altLang="pl-PL" dirty="0" err="1" smtClean="0"/>
              <a:t>who</a:t>
            </a:r>
            <a:r>
              <a:rPr lang="pl-PL" altLang="pl-PL" dirty="0" smtClean="0"/>
              <a:t> </a:t>
            </a:r>
            <a:r>
              <a:rPr lang="pl-PL" altLang="pl-PL" dirty="0" err="1" smtClean="0"/>
              <a:t>is</a:t>
            </a:r>
            <a:r>
              <a:rPr lang="pl-PL" altLang="pl-PL" dirty="0" smtClean="0"/>
              <a:t> </a:t>
            </a:r>
            <a:r>
              <a:rPr lang="pl-PL" altLang="pl-PL" dirty="0" err="1" smtClean="0"/>
              <a:t>an</a:t>
            </a:r>
            <a:r>
              <a:rPr lang="pl-PL" altLang="pl-PL" dirty="0" smtClean="0"/>
              <a:t> </a:t>
            </a:r>
            <a:r>
              <a:rPr lang="pl-PL" altLang="pl-PL" dirty="0" err="1" smtClean="0"/>
              <a:t>introvert</a:t>
            </a:r>
            <a:r>
              <a:rPr lang="pl-PL" altLang="pl-PL" dirty="0" smtClean="0"/>
              <a:t> and </a:t>
            </a:r>
            <a:r>
              <a:rPr lang="pl-PL" altLang="pl-PL" dirty="0" err="1" smtClean="0"/>
              <a:t>extravert</a:t>
            </a:r>
            <a:r>
              <a:rPr lang="pl-PL" altLang="pl-PL" dirty="0" smtClean="0"/>
              <a:t> </a:t>
            </a:r>
            <a:r>
              <a:rPr lang="pl-PL" altLang="pl-PL" dirty="0" err="1" smtClean="0"/>
              <a:t>along</a:t>
            </a:r>
            <a:r>
              <a:rPr lang="pl-PL" altLang="pl-PL" dirty="0" smtClean="0"/>
              <a:t> with </a:t>
            </a:r>
            <a:r>
              <a:rPr lang="pl-PL" altLang="pl-PL" dirty="0" err="1" smtClean="0"/>
              <a:t>other</a:t>
            </a:r>
            <a:r>
              <a:rPr lang="pl-PL" altLang="pl-PL" dirty="0" smtClean="0"/>
              <a:t> </a:t>
            </a:r>
            <a:r>
              <a:rPr lang="pl-PL" altLang="pl-PL" dirty="0" err="1" smtClean="0"/>
              <a:t>traits</a:t>
            </a:r>
            <a:r>
              <a:rPr lang="pl-PL" altLang="pl-PL" dirty="0" smtClean="0"/>
              <a:t> of </a:t>
            </a:r>
            <a:r>
              <a:rPr lang="pl-PL" altLang="pl-PL" dirty="0" err="1" smtClean="0"/>
              <a:t>character</a:t>
            </a:r>
            <a:r>
              <a:rPr lang="pl-PL" altLang="pl-PL" dirty="0" smtClean="0"/>
              <a:t> and </a:t>
            </a:r>
            <a:r>
              <a:rPr lang="pl-PL" altLang="pl-PL" dirty="0" err="1" smtClean="0"/>
              <a:t>their</a:t>
            </a:r>
            <a:r>
              <a:rPr lang="pl-PL" altLang="pl-PL" dirty="0" smtClean="0"/>
              <a:t> style of </a:t>
            </a:r>
            <a:r>
              <a:rPr lang="pl-PL" altLang="pl-PL" dirty="0" err="1" smtClean="0"/>
              <a:t>work</a:t>
            </a:r>
            <a:r>
              <a:rPr lang="pl-PL" altLang="pl-PL" dirty="0" smtClean="0"/>
              <a:t>. </a:t>
            </a:r>
            <a:r>
              <a:rPr lang="pl-PL" altLang="pl-PL" dirty="0" err="1" smtClean="0"/>
              <a:t>It’s</a:t>
            </a:r>
            <a:r>
              <a:rPr lang="pl-PL" altLang="pl-PL" dirty="0" smtClean="0"/>
              <a:t> sort of a </a:t>
            </a:r>
            <a:r>
              <a:rPr lang="pl-PL" altLang="pl-PL" dirty="0" err="1" smtClean="0"/>
              <a:t>group</a:t>
            </a:r>
            <a:r>
              <a:rPr lang="pl-PL" altLang="pl-PL" dirty="0" smtClean="0"/>
              <a:t> </a:t>
            </a:r>
            <a:r>
              <a:rPr lang="pl-PL" altLang="pl-PL" dirty="0" err="1" smtClean="0"/>
              <a:t>ice-breaker</a:t>
            </a:r>
            <a:r>
              <a:rPr lang="pl-PL" altLang="pl-PL" dirty="0" smtClean="0"/>
              <a:t>.</a:t>
            </a:r>
          </a:p>
          <a:p>
            <a:pPr eaLnBrk="1" hangingPunct="1">
              <a:spcBef>
                <a:spcPct val="0"/>
              </a:spcBef>
            </a:pPr>
            <a:endParaRPr lang="pl-PL" altLang="pl-PL" dirty="0" smtClean="0"/>
          </a:p>
          <a:p>
            <a:pPr eaLnBrk="1" hangingPunct="1">
              <a:spcBef>
                <a:spcPct val="0"/>
              </a:spcBef>
            </a:pPr>
            <a:r>
              <a:rPr lang="pl-PL" altLang="pl-PL" dirty="0" err="1" smtClean="0"/>
              <a:t>What’s</a:t>
            </a:r>
            <a:r>
              <a:rPr lang="pl-PL" altLang="pl-PL" dirty="0" smtClean="0"/>
              <a:t> </a:t>
            </a:r>
            <a:r>
              <a:rPr lang="pl-PL" altLang="pl-PL" dirty="0" err="1" smtClean="0"/>
              <a:t>important</a:t>
            </a:r>
            <a:r>
              <a:rPr lang="pl-PL" altLang="pl-PL" dirty="0" smtClean="0"/>
              <a:t> </a:t>
            </a:r>
            <a:r>
              <a:rPr lang="pl-PL" altLang="pl-PL" dirty="0" err="1" smtClean="0"/>
              <a:t>at</a:t>
            </a:r>
            <a:r>
              <a:rPr lang="pl-PL" altLang="pl-PL" dirty="0" smtClean="0"/>
              <a:t> </a:t>
            </a:r>
            <a:r>
              <a:rPr lang="pl-PL" altLang="pl-PL" dirty="0" err="1" smtClean="0"/>
              <a:t>this</a:t>
            </a:r>
            <a:r>
              <a:rPr lang="pl-PL" altLang="pl-PL" dirty="0" smtClean="0"/>
              <a:t> </a:t>
            </a:r>
            <a:r>
              <a:rPr lang="pl-PL" altLang="pl-PL" dirty="0" err="1" smtClean="0"/>
              <a:t>stage</a:t>
            </a:r>
            <a:r>
              <a:rPr lang="pl-PL" altLang="pl-PL" dirty="0" smtClean="0"/>
              <a:t> </a:t>
            </a:r>
            <a:r>
              <a:rPr lang="pl-PL" altLang="pl-PL" dirty="0" err="1" smtClean="0"/>
              <a:t>is</a:t>
            </a:r>
            <a:r>
              <a:rPr lang="pl-PL" altLang="pl-PL" dirty="0" smtClean="0"/>
              <a:t> </a:t>
            </a:r>
            <a:r>
              <a:rPr lang="pl-PL" altLang="pl-PL" dirty="0" err="1" smtClean="0"/>
              <a:t>prototyping</a:t>
            </a:r>
            <a:r>
              <a:rPr lang="pl-PL" altLang="pl-PL" dirty="0" smtClean="0"/>
              <a:t> of </a:t>
            </a:r>
            <a:r>
              <a:rPr lang="pl-PL" altLang="pl-PL" dirty="0" err="1" smtClean="0"/>
              <a:t>one’s</a:t>
            </a:r>
            <a:r>
              <a:rPr lang="pl-PL" altLang="pl-PL" dirty="0" smtClean="0"/>
              <a:t> ID. The </a:t>
            </a:r>
            <a:r>
              <a:rPr lang="pl-PL" altLang="pl-PL" dirty="0" err="1" smtClean="0"/>
              <a:t>exercise</a:t>
            </a:r>
            <a:r>
              <a:rPr lang="pl-PL" altLang="pl-PL" dirty="0" smtClean="0"/>
              <a:t> </a:t>
            </a:r>
            <a:r>
              <a:rPr lang="pl-PL" altLang="pl-PL" dirty="0" err="1" smtClean="0"/>
              <a:t>aims</a:t>
            </a:r>
            <a:r>
              <a:rPr lang="pl-PL" altLang="pl-PL" dirty="0" smtClean="0"/>
              <a:t> </a:t>
            </a:r>
            <a:r>
              <a:rPr lang="pl-PL" altLang="pl-PL" dirty="0" err="1" smtClean="0"/>
              <a:t>at</a:t>
            </a:r>
            <a:r>
              <a:rPr lang="pl-PL" altLang="pl-PL" dirty="0" smtClean="0"/>
              <a:t> </a:t>
            </a:r>
            <a:r>
              <a:rPr lang="pl-PL" altLang="pl-PL" dirty="0" err="1" smtClean="0"/>
              <a:t>making</a:t>
            </a:r>
            <a:r>
              <a:rPr lang="pl-PL" altLang="pl-PL" dirty="0" smtClean="0"/>
              <a:t> </a:t>
            </a:r>
            <a:r>
              <a:rPr lang="pl-PL" altLang="pl-PL" dirty="0" err="1" smtClean="0"/>
              <a:t>participants</a:t>
            </a:r>
            <a:r>
              <a:rPr lang="pl-PL" altLang="pl-PL" dirty="0" smtClean="0"/>
              <a:t> </a:t>
            </a:r>
            <a:r>
              <a:rPr lang="pl-PL" altLang="pl-PL" dirty="0" err="1" smtClean="0"/>
              <a:t>fell</a:t>
            </a:r>
            <a:r>
              <a:rPr lang="pl-PL" altLang="pl-PL" dirty="0" smtClean="0"/>
              <a:t> </a:t>
            </a:r>
            <a:r>
              <a:rPr lang="pl-PL" altLang="pl-PL" dirty="0" err="1" smtClean="0"/>
              <a:t>more</a:t>
            </a:r>
            <a:r>
              <a:rPr lang="pl-PL" altLang="pl-PL" dirty="0" smtClean="0"/>
              <a:t> </a:t>
            </a:r>
            <a:r>
              <a:rPr lang="pl-PL" altLang="pl-PL" dirty="0" err="1" smtClean="0"/>
              <a:t>relaxed</a:t>
            </a:r>
            <a:r>
              <a:rPr lang="pl-PL" altLang="pl-PL" dirty="0" smtClean="0"/>
              <a:t> and </a:t>
            </a:r>
            <a:r>
              <a:rPr lang="pl-PL" altLang="pl-PL" dirty="0" err="1" smtClean="0"/>
              <a:t>promoting</a:t>
            </a:r>
            <a:r>
              <a:rPr lang="pl-PL" altLang="pl-PL" dirty="0" smtClean="0"/>
              <a:t> </a:t>
            </a:r>
            <a:r>
              <a:rPr lang="pl-PL" altLang="pl-PL" dirty="0" err="1" smtClean="0"/>
              <a:t>creativity</a:t>
            </a:r>
            <a:r>
              <a:rPr lang="pl-PL" altLang="pl-PL" dirty="0" smtClean="0"/>
              <a:t>. The ID </a:t>
            </a:r>
            <a:r>
              <a:rPr lang="pl-PL" altLang="pl-PL" dirty="0" err="1" smtClean="0"/>
              <a:t>prototype</a:t>
            </a:r>
            <a:r>
              <a:rPr lang="pl-PL" altLang="pl-PL" dirty="0" smtClean="0"/>
              <a:t> </a:t>
            </a:r>
            <a:r>
              <a:rPr lang="pl-PL" altLang="pl-PL" dirty="0" err="1" smtClean="0"/>
              <a:t>should</a:t>
            </a:r>
            <a:r>
              <a:rPr lang="pl-PL" altLang="pl-PL" dirty="0" smtClean="0"/>
              <a:t> be the </a:t>
            </a:r>
            <a:r>
              <a:rPr lang="pl-PL" altLang="pl-PL" dirty="0" err="1" smtClean="0"/>
              <a:t>participant’s</a:t>
            </a:r>
            <a:r>
              <a:rPr lang="pl-PL" altLang="pl-PL" dirty="0" smtClean="0"/>
              <a:t> </a:t>
            </a:r>
            <a:r>
              <a:rPr lang="pl-PL" altLang="pl-PL" dirty="0" err="1" smtClean="0"/>
              <a:t>reflection</a:t>
            </a:r>
            <a:r>
              <a:rPr lang="pl-PL" altLang="pl-PL" dirty="0" smtClean="0"/>
              <a:t>, </a:t>
            </a:r>
            <a:r>
              <a:rPr lang="pl-PL" altLang="pl-PL" dirty="0" err="1" smtClean="0"/>
              <a:t>it</a:t>
            </a:r>
            <a:r>
              <a:rPr lang="pl-PL" altLang="pl-PL" dirty="0" smtClean="0"/>
              <a:t> </a:t>
            </a:r>
            <a:r>
              <a:rPr lang="pl-PL" altLang="pl-PL" dirty="0" err="1" smtClean="0"/>
              <a:t>should</a:t>
            </a:r>
            <a:r>
              <a:rPr lang="pl-PL" altLang="pl-PL" dirty="0" smtClean="0"/>
              <a:t> show </a:t>
            </a:r>
            <a:r>
              <a:rPr lang="pl-PL" altLang="pl-PL" dirty="0" err="1" smtClean="0"/>
              <a:t>their</a:t>
            </a:r>
            <a:r>
              <a:rPr lang="pl-PL" altLang="pl-PL" dirty="0" smtClean="0"/>
              <a:t> </a:t>
            </a:r>
            <a:r>
              <a:rPr lang="pl-PL" altLang="pl-PL" dirty="0" err="1" smtClean="0"/>
              <a:t>personality</a:t>
            </a:r>
            <a:r>
              <a:rPr lang="pl-PL" altLang="pl-PL" dirty="0" smtClean="0"/>
              <a:t>. The </a:t>
            </a:r>
            <a:r>
              <a:rPr lang="pl-PL" altLang="pl-PL" dirty="0" err="1" smtClean="0"/>
              <a:t>time</a:t>
            </a:r>
            <a:r>
              <a:rPr lang="pl-PL" altLang="pl-PL" dirty="0" smtClean="0"/>
              <a:t> for </a:t>
            </a:r>
            <a:r>
              <a:rPr lang="pl-PL" altLang="pl-PL" dirty="0" err="1" smtClean="0"/>
              <a:t>making</a:t>
            </a:r>
            <a:r>
              <a:rPr lang="pl-PL" altLang="pl-PL" dirty="0" smtClean="0"/>
              <a:t> </a:t>
            </a:r>
            <a:r>
              <a:rPr lang="pl-PL" altLang="pl-PL" dirty="0" err="1" smtClean="0"/>
              <a:t>prototypes</a:t>
            </a:r>
            <a:r>
              <a:rPr lang="pl-PL" altLang="pl-PL" dirty="0" smtClean="0"/>
              <a:t> </a:t>
            </a:r>
            <a:r>
              <a:rPr lang="pl-PL" altLang="pl-PL" dirty="0" err="1" smtClean="0"/>
              <a:t>is</a:t>
            </a:r>
            <a:r>
              <a:rPr lang="pl-PL" altLang="pl-PL" dirty="0" smtClean="0"/>
              <a:t> </a:t>
            </a:r>
            <a:r>
              <a:rPr lang="pl-PL" altLang="pl-PL" dirty="0" err="1" smtClean="0"/>
              <a:t>limited</a:t>
            </a:r>
            <a:r>
              <a:rPr lang="pl-PL" altLang="pl-PL" dirty="0" smtClean="0"/>
              <a:t> and set by the </a:t>
            </a:r>
            <a:r>
              <a:rPr lang="pl-PL" altLang="pl-PL" dirty="0" err="1" smtClean="0"/>
              <a:t>lecturer</a:t>
            </a:r>
            <a:r>
              <a:rPr lang="pl-PL" altLang="pl-PL" dirty="0" smtClean="0"/>
              <a:t> (</a:t>
            </a:r>
            <a:r>
              <a:rPr lang="pl-PL" altLang="pl-PL" dirty="0" err="1" smtClean="0"/>
              <a:t>usually</a:t>
            </a:r>
            <a:r>
              <a:rPr lang="pl-PL" altLang="pl-PL" dirty="0" smtClean="0"/>
              <a:t> 3-5 min. (</a:t>
            </a:r>
            <a:r>
              <a:rPr lang="pl-PL" altLang="pl-PL" dirty="0" err="1" smtClean="0"/>
              <a:t>toolbook</a:t>
            </a:r>
            <a:r>
              <a:rPr lang="pl-PL" altLang="pl-PL" dirty="0" smtClean="0"/>
              <a:t>, </a:t>
            </a:r>
            <a:r>
              <a:rPr lang="pl-PL" altLang="pl-PL" dirty="0" err="1" smtClean="0"/>
              <a:t>page</a:t>
            </a:r>
            <a:r>
              <a:rPr lang="pl-PL" altLang="pl-PL" dirty="0" smtClean="0"/>
              <a:t> 3).</a:t>
            </a:r>
          </a:p>
          <a:p>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3</a:t>
            </a:fld>
            <a:endParaRPr lang="pl-PL"/>
          </a:p>
        </p:txBody>
      </p:sp>
    </p:spTree>
    <p:extLst>
      <p:ext uri="{BB962C8B-B14F-4D97-AF65-F5344CB8AC3E}">
        <p14:creationId xmlns:p14="http://schemas.microsoft.com/office/powerpoint/2010/main" val="3514884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err="1" smtClean="0"/>
              <a:t>Brief</a:t>
            </a:r>
            <a:r>
              <a:rPr lang="pl-PL" altLang="pl-PL" dirty="0" smtClean="0"/>
              <a:t> </a:t>
            </a:r>
            <a:r>
              <a:rPr lang="pl-PL" altLang="pl-PL" dirty="0" err="1" smtClean="0"/>
              <a:t>explanation</a:t>
            </a:r>
            <a:r>
              <a:rPr lang="pl-PL" altLang="pl-PL" dirty="0" smtClean="0"/>
              <a:t> </a:t>
            </a:r>
            <a:r>
              <a:rPr lang="pl-PL" altLang="pl-PL" dirty="0" err="1" smtClean="0"/>
              <a:t>what</a:t>
            </a:r>
            <a:r>
              <a:rPr lang="pl-PL" altLang="pl-PL" dirty="0" smtClean="0"/>
              <a:t> the </a:t>
            </a:r>
            <a:r>
              <a:rPr lang="pl-PL" altLang="pl-PL" dirty="0" err="1" smtClean="0"/>
              <a:t>process</a:t>
            </a:r>
            <a:r>
              <a:rPr lang="pl-PL" altLang="pl-PL" dirty="0" smtClean="0"/>
              <a:t> of design </a:t>
            </a:r>
            <a:r>
              <a:rPr lang="pl-PL" altLang="pl-PL" dirty="0" err="1" smtClean="0"/>
              <a:t>thinking</a:t>
            </a:r>
            <a:r>
              <a:rPr lang="pl-PL" altLang="pl-PL" dirty="0" smtClean="0"/>
              <a:t> </a:t>
            </a:r>
            <a:r>
              <a:rPr lang="pl-PL" altLang="pl-PL" dirty="0" err="1" smtClean="0"/>
              <a:t>is</a:t>
            </a:r>
            <a:r>
              <a:rPr lang="pl-PL" altLang="pl-PL" dirty="0" smtClean="0"/>
              <a:t> </a:t>
            </a:r>
            <a:r>
              <a:rPr lang="pl-PL" altLang="pl-PL" dirty="0" err="1" smtClean="0"/>
              <a:t>about</a:t>
            </a:r>
            <a:r>
              <a:rPr lang="pl-PL" altLang="pl-PL" dirty="0" smtClean="0"/>
              <a:t> </a:t>
            </a:r>
            <a:r>
              <a:rPr lang="pl-PL" altLang="pl-PL" dirty="0" err="1" smtClean="0"/>
              <a:t>referring</a:t>
            </a:r>
            <a:r>
              <a:rPr lang="pl-PL" altLang="pl-PL" dirty="0" smtClean="0"/>
              <a:t> to the diagram </a:t>
            </a:r>
            <a:r>
              <a:rPr lang="pl-PL" altLang="pl-PL" dirty="0" err="1" smtClean="0"/>
              <a:t>presented</a:t>
            </a:r>
            <a:r>
              <a:rPr lang="pl-PL" altLang="pl-PL" dirty="0" smtClean="0"/>
              <a:t> in the </a:t>
            </a:r>
            <a:r>
              <a:rPr lang="pl-PL" altLang="pl-PL" dirty="0" err="1" smtClean="0"/>
              <a:t>slide</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It </a:t>
            </a:r>
            <a:r>
              <a:rPr lang="pl-PL" altLang="pl-PL" dirty="0" err="1" smtClean="0"/>
              <a:t>is</a:t>
            </a:r>
            <a:r>
              <a:rPr lang="pl-PL" altLang="pl-PL" dirty="0" smtClean="0"/>
              <a:t> </a:t>
            </a:r>
            <a:r>
              <a:rPr lang="pl-PL" altLang="pl-PL" dirty="0" err="1" smtClean="0"/>
              <a:t>recommended</a:t>
            </a:r>
            <a:r>
              <a:rPr lang="pl-PL" altLang="pl-PL" dirty="0" smtClean="0"/>
              <a:t> to </a:t>
            </a:r>
            <a:r>
              <a:rPr lang="pl-PL" altLang="pl-PL" dirty="0" err="1" smtClean="0"/>
              <a:t>use</a:t>
            </a:r>
            <a:r>
              <a:rPr lang="pl-PL" altLang="pl-PL" dirty="0" smtClean="0"/>
              <a:t> the </a:t>
            </a:r>
            <a:r>
              <a:rPr lang="pl-PL" altLang="pl-PL" dirty="0" err="1" smtClean="0"/>
              <a:t>material</a:t>
            </a:r>
            <a:r>
              <a:rPr lang="pl-PL" altLang="pl-PL" dirty="0" smtClean="0"/>
              <a:t> from the </a:t>
            </a:r>
            <a:r>
              <a:rPr lang="pl-PL" altLang="pl-PL" dirty="0" err="1" smtClean="0"/>
              <a:t>texbook</a:t>
            </a:r>
            <a:r>
              <a:rPr lang="pl-PL" altLang="pl-PL" dirty="0" smtClean="0"/>
              <a:t> (</a:t>
            </a:r>
            <a:r>
              <a:rPr lang="pl-PL" altLang="pl-PL" dirty="0" err="1" smtClean="0"/>
              <a:t>page</a:t>
            </a:r>
            <a:r>
              <a:rPr lang="pl-PL" altLang="pl-PL" dirty="0" smtClean="0"/>
              <a:t> 12). </a:t>
            </a:r>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err="1" smtClean="0"/>
              <a:t>All</a:t>
            </a:r>
            <a:r>
              <a:rPr lang="pl-PL" altLang="pl-PL" dirty="0" smtClean="0"/>
              <a:t> the </a:t>
            </a:r>
            <a:r>
              <a:rPr lang="pl-PL" altLang="pl-PL" dirty="0" err="1" smtClean="0"/>
              <a:t>stages</a:t>
            </a:r>
            <a:r>
              <a:rPr lang="pl-PL" altLang="pl-PL" dirty="0" smtClean="0"/>
              <a:t> </a:t>
            </a:r>
            <a:r>
              <a:rPr lang="pl-PL" altLang="pl-PL" dirty="0" err="1" smtClean="0"/>
              <a:t>will</a:t>
            </a:r>
            <a:r>
              <a:rPr lang="pl-PL" altLang="pl-PL" dirty="0" smtClean="0"/>
              <a:t> be </a:t>
            </a:r>
            <a:r>
              <a:rPr lang="pl-PL" altLang="pl-PL" dirty="0" err="1" smtClean="0"/>
              <a:t>presented</a:t>
            </a:r>
            <a:r>
              <a:rPr lang="pl-PL" altLang="pl-PL" dirty="0" smtClean="0"/>
              <a:t> in </a:t>
            </a:r>
            <a:r>
              <a:rPr lang="pl-PL" altLang="pl-PL" dirty="0" err="1" smtClean="0"/>
              <a:t>detail</a:t>
            </a:r>
            <a:r>
              <a:rPr lang="pl-PL" altLang="pl-PL" dirty="0" smtClean="0"/>
              <a:t> </a:t>
            </a:r>
            <a:r>
              <a:rPr lang="pl-PL" altLang="pl-PL" dirty="0" err="1" smtClean="0"/>
              <a:t>during</a:t>
            </a:r>
            <a:r>
              <a:rPr lang="pl-PL" altLang="pl-PL" dirty="0" smtClean="0"/>
              <a:t> </a:t>
            </a:r>
            <a:r>
              <a:rPr lang="pl-PL" altLang="pl-PL" dirty="0" err="1" smtClean="0"/>
              <a:t>subsequent</a:t>
            </a:r>
            <a:r>
              <a:rPr lang="pl-PL" altLang="pl-PL" dirty="0" smtClean="0"/>
              <a:t> </a:t>
            </a:r>
            <a:r>
              <a:rPr lang="pl-PL" altLang="pl-PL" dirty="0" err="1" smtClean="0"/>
              <a:t>classes</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altLang="pl-P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sz="1200" dirty="0" smtClean="0">
                <a:latin typeface="Cambria" panose="02040503050406030204" pitchFamily="18" charset="0"/>
              </a:rPr>
              <a:t>(max 3 min speech)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altLang="pl-PL" dirty="0" smtClean="0"/>
          </a:p>
          <a:p>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4</a:t>
            </a:fld>
            <a:endParaRPr lang="pl-PL"/>
          </a:p>
        </p:txBody>
      </p:sp>
    </p:spTree>
    <p:extLst>
      <p:ext uri="{BB962C8B-B14F-4D97-AF65-F5344CB8AC3E}">
        <p14:creationId xmlns:p14="http://schemas.microsoft.com/office/powerpoint/2010/main" val="828502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eaLnBrk="1" hangingPunct="1">
              <a:lnSpc>
                <a:spcPct val="115000"/>
              </a:lnSpc>
              <a:spcBef>
                <a:spcPct val="0"/>
              </a:spcBef>
              <a:spcAft>
                <a:spcPts val="1600"/>
              </a:spcAft>
              <a:buClr>
                <a:srgbClr val="000000"/>
              </a:buClr>
              <a:buSzPct val="92000"/>
            </a:pPr>
            <a:r>
              <a:rPr lang="pl-PL" altLang="pl-PL" dirty="0" smtClean="0">
                <a:solidFill>
                  <a:srgbClr val="1F497D"/>
                </a:solidFill>
              </a:rPr>
              <a:t>It </a:t>
            </a:r>
            <a:r>
              <a:rPr lang="pl-PL" altLang="pl-PL" dirty="0" err="1" smtClean="0">
                <a:solidFill>
                  <a:srgbClr val="1F497D"/>
                </a:solidFill>
              </a:rPr>
              <a:t>is</a:t>
            </a:r>
            <a:r>
              <a:rPr lang="pl-PL" altLang="pl-PL" dirty="0" smtClean="0">
                <a:solidFill>
                  <a:srgbClr val="1F497D"/>
                </a:solidFill>
              </a:rPr>
              <a:t> </a:t>
            </a:r>
            <a:r>
              <a:rPr lang="pl-PL" altLang="pl-PL" dirty="0" err="1" smtClean="0">
                <a:solidFill>
                  <a:srgbClr val="1F497D"/>
                </a:solidFill>
              </a:rPr>
              <a:t>important</a:t>
            </a:r>
            <a:r>
              <a:rPr lang="pl-PL" altLang="pl-PL" dirty="0" smtClean="0">
                <a:solidFill>
                  <a:srgbClr val="1F497D"/>
                </a:solidFill>
              </a:rPr>
              <a:t> to </a:t>
            </a:r>
            <a:r>
              <a:rPr lang="pl-PL" altLang="pl-PL" dirty="0" err="1" smtClean="0">
                <a:solidFill>
                  <a:srgbClr val="1F497D"/>
                </a:solidFill>
              </a:rPr>
              <a:t>present</a:t>
            </a:r>
            <a:r>
              <a:rPr lang="pl-PL" altLang="pl-PL" dirty="0" smtClean="0">
                <a:solidFill>
                  <a:srgbClr val="1F497D"/>
                </a:solidFill>
              </a:rPr>
              <a:t> the </a:t>
            </a:r>
            <a:r>
              <a:rPr lang="pl-PL" altLang="pl-PL" dirty="0" err="1" smtClean="0">
                <a:solidFill>
                  <a:srgbClr val="1F497D"/>
                </a:solidFill>
              </a:rPr>
              <a:t>course</a:t>
            </a:r>
            <a:r>
              <a:rPr lang="pl-PL" altLang="pl-PL" dirty="0" smtClean="0">
                <a:solidFill>
                  <a:srgbClr val="1F497D"/>
                </a:solidFill>
              </a:rPr>
              <a:t> </a:t>
            </a:r>
            <a:r>
              <a:rPr lang="pl-PL" altLang="pl-PL" dirty="0" err="1" smtClean="0">
                <a:solidFill>
                  <a:srgbClr val="1F497D"/>
                </a:solidFill>
              </a:rPr>
              <a:t>recquirements</a:t>
            </a:r>
            <a:r>
              <a:rPr lang="pl-PL" altLang="pl-PL" dirty="0" smtClean="0">
                <a:solidFill>
                  <a:srgbClr val="1F497D"/>
                </a:solidFill>
              </a:rPr>
              <a:t>.</a:t>
            </a:r>
          </a:p>
          <a:p>
            <a:pPr eaLnBrk="1" hangingPunct="1">
              <a:lnSpc>
                <a:spcPct val="115000"/>
              </a:lnSpc>
              <a:spcBef>
                <a:spcPct val="0"/>
              </a:spcBef>
              <a:spcAft>
                <a:spcPts val="1600"/>
              </a:spcAft>
              <a:buClr>
                <a:srgbClr val="000000"/>
              </a:buClr>
              <a:buSzPct val="92000"/>
            </a:pPr>
            <a:r>
              <a:rPr lang="pl-PL" altLang="pl-PL" dirty="0" err="1" smtClean="0">
                <a:solidFill>
                  <a:srgbClr val="1F497D"/>
                </a:solidFill>
              </a:rPr>
              <a:t>Assessment</a:t>
            </a:r>
            <a:r>
              <a:rPr lang="pl-PL" altLang="pl-PL" dirty="0" smtClean="0">
                <a:solidFill>
                  <a:srgbClr val="1F497D"/>
                </a:solidFill>
              </a:rPr>
              <a:t> - </a:t>
            </a:r>
            <a:r>
              <a:rPr lang="pl-PL" altLang="pl-PL" dirty="0" err="1" smtClean="0">
                <a:solidFill>
                  <a:srgbClr val="1F497D"/>
                </a:solidFill>
              </a:rPr>
              <a:t>There</a:t>
            </a:r>
            <a:r>
              <a:rPr lang="pl-PL" altLang="pl-PL" dirty="0" smtClean="0">
                <a:solidFill>
                  <a:srgbClr val="1F497D"/>
                </a:solidFill>
              </a:rPr>
              <a:t> </a:t>
            </a:r>
            <a:r>
              <a:rPr lang="pl-PL" altLang="pl-PL" dirty="0" err="1" smtClean="0">
                <a:solidFill>
                  <a:srgbClr val="1F497D"/>
                </a:solidFill>
              </a:rPr>
              <a:t>are</a:t>
            </a:r>
            <a:r>
              <a:rPr lang="pl-PL" altLang="pl-PL" dirty="0" smtClean="0">
                <a:solidFill>
                  <a:srgbClr val="1F497D"/>
                </a:solidFill>
              </a:rPr>
              <a:t> </a:t>
            </a:r>
            <a:r>
              <a:rPr lang="pl-PL" altLang="pl-PL" dirty="0" err="1" smtClean="0">
                <a:solidFill>
                  <a:srgbClr val="1F497D"/>
                </a:solidFill>
              </a:rPr>
              <a:t>several</a:t>
            </a:r>
            <a:r>
              <a:rPr lang="pl-PL" altLang="pl-PL" dirty="0" smtClean="0">
                <a:solidFill>
                  <a:srgbClr val="1F497D"/>
                </a:solidFill>
              </a:rPr>
              <a:t> </a:t>
            </a:r>
            <a:r>
              <a:rPr lang="pl-PL" altLang="pl-PL" dirty="0" err="1" smtClean="0">
                <a:solidFill>
                  <a:srgbClr val="1F497D"/>
                </a:solidFill>
              </a:rPr>
              <a:t>aspects</a:t>
            </a:r>
            <a:r>
              <a:rPr lang="pl-PL" altLang="pl-PL" dirty="0" smtClean="0">
                <a:solidFill>
                  <a:srgbClr val="1F497D"/>
                </a:solidFill>
              </a:rPr>
              <a:t> to be </a:t>
            </a:r>
            <a:r>
              <a:rPr lang="pl-PL" altLang="pl-PL" dirty="0" err="1" smtClean="0">
                <a:solidFill>
                  <a:srgbClr val="1F497D"/>
                </a:solidFill>
              </a:rPr>
              <a:t>considered</a:t>
            </a:r>
            <a:r>
              <a:rPr lang="pl-PL" altLang="pl-PL" dirty="0" smtClean="0">
                <a:solidFill>
                  <a:srgbClr val="1F497D"/>
                </a:solidFill>
              </a:rPr>
              <a:t> for </a:t>
            </a:r>
            <a:r>
              <a:rPr lang="pl-PL" altLang="pl-PL" dirty="0" err="1" smtClean="0">
                <a:solidFill>
                  <a:srgbClr val="1F497D"/>
                </a:solidFill>
              </a:rPr>
              <a:t>evaluation</a:t>
            </a:r>
            <a:r>
              <a:rPr lang="pl-PL" altLang="pl-PL" dirty="0" smtClean="0">
                <a:solidFill>
                  <a:srgbClr val="1F497D"/>
                </a:solidFill>
              </a:rPr>
              <a:t>:</a:t>
            </a:r>
          </a:p>
          <a:p>
            <a:pPr eaLnBrk="1" hangingPunct="1">
              <a:lnSpc>
                <a:spcPct val="115000"/>
              </a:lnSpc>
              <a:spcBef>
                <a:spcPct val="0"/>
              </a:spcBef>
              <a:spcAft>
                <a:spcPts val="1600"/>
              </a:spcAft>
              <a:buClr>
                <a:srgbClr val="000000"/>
              </a:buClr>
              <a:buSzPct val="92000"/>
            </a:pPr>
            <a:endParaRPr lang="pl-PL" altLang="pl-PL" dirty="0" smtClean="0">
              <a:solidFill>
                <a:srgbClr val="1F497D"/>
              </a:solidFill>
            </a:endParaRPr>
          </a:p>
          <a:p>
            <a:pPr marL="228600" indent="-228600" eaLnBrk="1" hangingPunct="1">
              <a:lnSpc>
                <a:spcPct val="115000"/>
              </a:lnSpc>
              <a:spcBef>
                <a:spcPct val="0"/>
              </a:spcBef>
              <a:spcAft>
                <a:spcPts val="1600"/>
              </a:spcAft>
              <a:buClr>
                <a:srgbClr val="000000"/>
              </a:buClr>
              <a:buSzPct val="92000"/>
              <a:buFont typeface="+mj-lt"/>
              <a:buAutoNum type="arabicPeriod"/>
            </a:pPr>
            <a:r>
              <a:rPr lang="pl-PL" altLang="pl-PL" dirty="0" err="1" smtClean="0">
                <a:solidFill>
                  <a:srgbClr val="1F497D"/>
                </a:solidFill>
              </a:rPr>
              <a:t>Selection</a:t>
            </a:r>
            <a:r>
              <a:rPr lang="pl-PL" altLang="pl-PL" dirty="0" smtClean="0">
                <a:solidFill>
                  <a:srgbClr val="1F497D"/>
                </a:solidFill>
              </a:rPr>
              <a:t> of </a:t>
            </a:r>
            <a:r>
              <a:rPr lang="pl-PL" altLang="pl-PL" dirty="0" err="1" smtClean="0">
                <a:solidFill>
                  <a:srgbClr val="1F497D"/>
                </a:solidFill>
              </a:rPr>
              <a:t>adequate</a:t>
            </a:r>
            <a:r>
              <a:rPr lang="pl-PL" altLang="pl-PL" dirty="0" smtClean="0">
                <a:solidFill>
                  <a:srgbClr val="1F497D"/>
                </a:solidFill>
              </a:rPr>
              <a:t> </a:t>
            </a:r>
            <a:r>
              <a:rPr lang="pl-PL" altLang="pl-PL" dirty="0" err="1" smtClean="0">
                <a:solidFill>
                  <a:srgbClr val="1F497D"/>
                </a:solidFill>
              </a:rPr>
              <a:t>tools</a:t>
            </a:r>
            <a:r>
              <a:rPr lang="pl-PL" altLang="pl-PL" dirty="0" smtClean="0">
                <a:solidFill>
                  <a:srgbClr val="1F497D"/>
                </a:solidFill>
              </a:rPr>
              <a:t> for </a:t>
            </a:r>
            <a:r>
              <a:rPr lang="pl-PL" altLang="pl-PL" dirty="0" err="1" smtClean="0">
                <a:solidFill>
                  <a:srgbClr val="1F497D"/>
                </a:solidFill>
              </a:rPr>
              <a:t>each</a:t>
            </a:r>
            <a:r>
              <a:rPr lang="pl-PL" altLang="pl-PL" dirty="0" smtClean="0">
                <a:solidFill>
                  <a:srgbClr val="1F497D"/>
                </a:solidFill>
              </a:rPr>
              <a:t> </a:t>
            </a:r>
            <a:r>
              <a:rPr lang="pl-PL" altLang="pl-PL" dirty="0" err="1" smtClean="0">
                <a:solidFill>
                  <a:srgbClr val="1F497D"/>
                </a:solidFill>
              </a:rPr>
              <a:t>specific</a:t>
            </a:r>
            <a:r>
              <a:rPr lang="pl-PL" altLang="pl-PL" dirty="0" smtClean="0">
                <a:solidFill>
                  <a:srgbClr val="1F497D"/>
                </a:solidFill>
              </a:rPr>
              <a:t> </a:t>
            </a:r>
            <a:r>
              <a:rPr lang="pl-PL" altLang="pl-PL" dirty="0" err="1" smtClean="0">
                <a:solidFill>
                  <a:srgbClr val="1F497D"/>
                </a:solidFill>
              </a:rPr>
              <a:t>stage</a:t>
            </a:r>
            <a:r>
              <a:rPr lang="pl-PL" altLang="pl-PL" dirty="0" smtClean="0">
                <a:solidFill>
                  <a:srgbClr val="1F497D"/>
                </a:solidFill>
              </a:rPr>
              <a:t> of Design Thinking: 20%.The </a:t>
            </a:r>
            <a:r>
              <a:rPr lang="pl-PL" altLang="pl-PL" dirty="0" err="1" smtClean="0">
                <a:solidFill>
                  <a:srgbClr val="1F497D"/>
                </a:solidFill>
              </a:rPr>
              <a:t>lecturers</a:t>
            </a:r>
            <a:r>
              <a:rPr lang="pl-PL" altLang="pl-PL" dirty="0" smtClean="0">
                <a:solidFill>
                  <a:srgbClr val="1F497D"/>
                </a:solidFill>
              </a:rPr>
              <a:t> </a:t>
            </a:r>
            <a:r>
              <a:rPr lang="pl-PL" altLang="pl-PL" dirty="0" err="1" smtClean="0">
                <a:solidFill>
                  <a:srgbClr val="1F497D"/>
                </a:solidFill>
              </a:rPr>
              <a:t>will</a:t>
            </a:r>
            <a:r>
              <a:rPr lang="pl-PL" altLang="pl-PL" dirty="0" smtClean="0">
                <a:solidFill>
                  <a:srgbClr val="1F497D"/>
                </a:solidFill>
              </a:rPr>
              <a:t> </a:t>
            </a:r>
            <a:r>
              <a:rPr lang="pl-PL" altLang="pl-PL" dirty="0" err="1" smtClean="0">
                <a:solidFill>
                  <a:srgbClr val="1F497D"/>
                </a:solidFill>
              </a:rPr>
              <a:t>consider</a:t>
            </a:r>
            <a:r>
              <a:rPr lang="pl-PL" altLang="pl-PL" dirty="0" smtClean="0">
                <a:solidFill>
                  <a:srgbClr val="1F497D"/>
                </a:solidFill>
              </a:rPr>
              <a:t> the </a:t>
            </a:r>
            <a:r>
              <a:rPr lang="pl-PL" altLang="pl-PL" dirty="0" err="1" smtClean="0">
                <a:solidFill>
                  <a:srgbClr val="1F497D"/>
                </a:solidFill>
              </a:rPr>
              <a:t>tools</a:t>
            </a:r>
            <a:r>
              <a:rPr lang="pl-PL" altLang="pl-PL" dirty="0" smtClean="0">
                <a:solidFill>
                  <a:srgbClr val="1F497D"/>
                </a:solidFill>
              </a:rPr>
              <a:t> the team applied </a:t>
            </a:r>
            <a:r>
              <a:rPr lang="pl-PL" altLang="pl-PL" dirty="0" err="1" smtClean="0">
                <a:solidFill>
                  <a:srgbClr val="1F497D"/>
                </a:solidFill>
              </a:rPr>
              <a:t>during</a:t>
            </a:r>
            <a:r>
              <a:rPr lang="pl-PL" altLang="pl-PL" dirty="0" smtClean="0">
                <a:solidFill>
                  <a:srgbClr val="1F497D"/>
                </a:solidFill>
              </a:rPr>
              <a:t> the </a:t>
            </a:r>
            <a:r>
              <a:rPr lang="pl-PL" altLang="pl-PL" dirty="0" err="1" smtClean="0">
                <a:solidFill>
                  <a:srgbClr val="1F497D"/>
                </a:solidFill>
              </a:rPr>
              <a:t>different</a:t>
            </a:r>
            <a:r>
              <a:rPr lang="pl-PL" altLang="pl-PL" dirty="0" smtClean="0">
                <a:solidFill>
                  <a:srgbClr val="1F497D"/>
                </a:solidFill>
              </a:rPr>
              <a:t> </a:t>
            </a:r>
            <a:r>
              <a:rPr lang="pl-PL" altLang="pl-PL" dirty="0" err="1" smtClean="0">
                <a:solidFill>
                  <a:srgbClr val="1F497D"/>
                </a:solidFill>
              </a:rPr>
              <a:t>phases</a:t>
            </a:r>
            <a:r>
              <a:rPr lang="pl-PL" altLang="pl-PL" dirty="0" smtClean="0">
                <a:solidFill>
                  <a:srgbClr val="1F497D"/>
                </a:solidFill>
              </a:rPr>
              <a:t> of </a:t>
            </a:r>
            <a:r>
              <a:rPr lang="pl-PL" altLang="pl-PL" dirty="0" err="1" smtClean="0">
                <a:solidFill>
                  <a:srgbClr val="1F497D"/>
                </a:solidFill>
              </a:rPr>
              <a:t>project</a:t>
            </a:r>
            <a:r>
              <a:rPr lang="pl-PL" altLang="pl-PL" dirty="0" smtClean="0">
                <a:solidFill>
                  <a:srgbClr val="1F497D"/>
                </a:solidFill>
              </a:rPr>
              <a:t> </a:t>
            </a:r>
            <a:r>
              <a:rPr lang="pl-PL" altLang="pl-PL" dirty="0" err="1" smtClean="0">
                <a:solidFill>
                  <a:srgbClr val="1F497D"/>
                </a:solidFill>
              </a:rPr>
              <a:t>elaboration</a:t>
            </a:r>
            <a:r>
              <a:rPr lang="pl-PL" altLang="pl-PL" dirty="0" smtClean="0">
                <a:solidFill>
                  <a:srgbClr val="1F497D"/>
                </a:solidFill>
              </a:rPr>
              <a:t>, in order to </a:t>
            </a:r>
            <a:r>
              <a:rPr lang="pl-PL" altLang="pl-PL" dirty="0" err="1" smtClean="0">
                <a:solidFill>
                  <a:srgbClr val="1F497D"/>
                </a:solidFill>
              </a:rPr>
              <a:t>assess</a:t>
            </a:r>
            <a:r>
              <a:rPr lang="pl-PL" altLang="pl-PL" dirty="0" smtClean="0">
                <a:solidFill>
                  <a:srgbClr val="1F497D"/>
                </a:solidFill>
              </a:rPr>
              <a:t> the </a:t>
            </a:r>
            <a:r>
              <a:rPr lang="pl-PL" altLang="pl-PL" dirty="0" err="1" smtClean="0">
                <a:solidFill>
                  <a:srgbClr val="1F497D"/>
                </a:solidFill>
              </a:rPr>
              <a:t>comprehension</a:t>
            </a:r>
            <a:r>
              <a:rPr lang="pl-PL" altLang="pl-PL" dirty="0" smtClean="0">
                <a:solidFill>
                  <a:srgbClr val="1F497D"/>
                </a:solidFill>
              </a:rPr>
              <a:t> and </a:t>
            </a:r>
            <a:r>
              <a:rPr lang="pl-PL" altLang="pl-PL" dirty="0" err="1" smtClean="0">
                <a:solidFill>
                  <a:srgbClr val="1F497D"/>
                </a:solidFill>
              </a:rPr>
              <a:t>application</a:t>
            </a:r>
            <a:r>
              <a:rPr lang="pl-PL" altLang="pl-PL" dirty="0" smtClean="0">
                <a:solidFill>
                  <a:srgbClr val="1F497D"/>
                </a:solidFill>
              </a:rPr>
              <a:t> of the </a:t>
            </a:r>
            <a:r>
              <a:rPr lang="pl-PL" altLang="pl-PL" dirty="0" err="1" smtClean="0">
                <a:solidFill>
                  <a:srgbClr val="1F497D"/>
                </a:solidFill>
              </a:rPr>
              <a:t>previous</a:t>
            </a:r>
            <a:r>
              <a:rPr lang="pl-PL" altLang="pl-PL" dirty="0" smtClean="0">
                <a:solidFill>
                  <a:srgbClr val="1F497D"/>
                </a:solidFill>
              </a:rPr>
              <a:t> DT </a:t>
            </a:r>
            <a:r>
              <a:rPr lang="pl-PL" altLang="pl-PL" dirty="0" err="1" smtClean="0">
                <a:solidFill>
                  <a:srgbClr val="1F497D"/>
                </a:solidFill>
              </a:rPr>
              <a:t>training</a:t>
            </a:r>
            <a:r>
              <a:rPr lang="pl-PL" altLang="pl-PL" dirty="0" smtClean="0">
                <a:solidFill>
                  <a:srgbClr val="1F497D"/>
                </a:solidFill>
              </a:rPr>
              <a:t>.</a:t>
            </a:r>
          </a:p>
          <a:p>
            <a:pPr marL="228600" indent="-228600" eaLnBrk="1" hangingPunct="1">
              <a:lnSpc>
                <a:spcPct val="115000"/>
              </a:lnSpc>
              <a:spcBef>
                <a:spcPct val="0"/>
              </a:spcBef>
              <a:spcAft>
                <a:spcPts val="1600"/>
              </a:spcAft>
              <a:buClr>
                <a:srgbClr val="000000"/>
              </a:buClr>
              <a:buSzPct val="92000"/>
              <a:buFont typeface="+mj-lt"/>
              <a:buAutoNum type="arabicPeriod"/>
            </a:pPr>
            <a:r>
              <a:rPr lang="pl-PL" altLang="pl-PL" dirty="0" err="1" smtClean="0">
                <a:solidFill>
                  <a:srgbClr val="1F497D"/>
                </a:solidFill>
              </a:rPr>
              <a:t>Contribution</a:t>
            </a:r>
            <a:r>
              <a:rPr lang="pl-PL" altLang="pl-PL" dirty="0" smtClean="0">
                <a:solidFill>
                  <a:srgbClr val="1F497D"/>
                </a:solidFill>
              </a:rPr>
              <a:t>/s </a:t>
            </a:r>
            <a:r>
              <a:rPr lang="pl-PL" altLang="pl-PL" dirty="0" err="1" smtClean="0">
                <a:solidFill>
                  <a:srgbClr val="1F497D"/>
                </a:solidFill>
              </a:rPr>
              <a:t>delivered</a:t>
            </a:r>
            <a:r>
              <a:rPr lang="pl-PL" altLang="pl-PL" dirty="0" smtClean="0">
                <a:solidFill>
                  <a:srgbClr val="1F497D"/>
                </a:solidFill>
              </a:rPr>
              <a:t> </a:t>
            </a:r>
            <a:r>
              <a:rPr lang="pl-PL" altLang="pl-PL" dirty="0" err="1" smtClean="0">
                <a:solidFill>
                  <a:srgbClr val="1F497D"/>
                </a:solidFill>
              </a:rPr>
              <a:t>during</a:t>
            </a:r>
            <a:r>
              <a:rPr lang="pl-PL" altLang="pl-PL" dirty="0" smtClean="0">
                <a:solidFill>
                  <a:srgbClr val="1F497D"/>
                </a:solidFill>
              </a:rPr>
              <a:t> the </a:t>
            </a:r>
            <a:r>
              <a:rPr lang="pl-PL" altLang="pl-PL" dirty="0" err="1" smtClean="0">
                <a:solidFill>
                  <a:srgbClr val="1F497D"/>
                </a:solidFill>
              </a:rPr>
              <a:t>meetings</a:t>
            </a:r>
            <a:r>
              <a:rPr lang="pl-PL" altLang="pl-PL" dirty="0" smtClean="0">
                <a:solidFill>
                  <a:srgbClr val="1F497D"/>
                </a:solidFill>
              </a:rPr>
              <a:t>, </a:t>
            </a:r>
            <a:r>
              <a:rPr lang="pl-PL" altLang="pl-PL" dirty="0" err="1" smtClean="0">
                <a:solidFill>
                  <a:srgbClr val="1F497D"/>
                </a:solidFill>
              </a:rPr>
              <a:t>exercises</a:t>
            </a:r>
            <a:r>
              <a:rPr lang="pl-PL" altLang="pl-PL" dirty="0" smtClean="0">
                <a:solidFill>
                  <a:srgbClr val="1F497D"/>
                </a:solidFill>
              </a:rPr>
              <a:t>, </a:t>
            </a:r>
            <a:r>
              <a:rPr lang="pl-PL" altLang="pl-PL" dirty="0" err="1" smtClean="0">
                <a:solidFill>
                  <a:srgbClr val="1F497D"/>
                </a:solidFill>
              </a:rPr>
              <a:t>workshops</a:t>
            </a:r>
            <a:r>
              <a:rPr lang="pl-PL" altLang="pl-PL" dirty="0" smtClean="0">
                <a:solidFill>
                  <a:srgbClr val="1F497D"/>
                </a:solidFill>
              </a:rPr>
              <a:t> and </a:t>
            </a:r>
            <a:r>
              <a:rPr lang="pl-PL" altLang="pl-PL" dirty="0" err="1" smtClean="0">
                <a:solidFill>
                  <a:srgbClr val="1F497D"/>
                </a:solidFill>
              </a:rPr>
              <a:t>other</a:t>
            </a:r>
            <a:r>
              <a:rPr lang="pl-PL" altLang="pl-PL" dirty="0" smtClean="0">
                <a:solidFill>
                  <a:srgbClr val="1F497D"/>
                </a:solidFill>
              </a:rPr>
              <a:t> </a:t>
            </a:r>
            <a:r>
              <a:rPr lang="pl-PL" altLang="pl-PL" dirty="0" err="1" smtClean="0">
                <a:solidFill>
                  <a:srgbClr val="1F497D"/>
                </a:solidFill>
              </a:rPr>
              <a:t>activities</a:t>
            </a:r>
            <a:r>
              <a:rPr lang="pl-PL" altLang="pl-PL" dirty="0" smtClean="0">
                <a:solidFill>
                  <a:srgbClr val="1F497D"/>
                </a:solidFill>
              </a:rPr>
              <a:t> </a:t>
            </a:r>
            <a:r>
              <a:rPr lang="pl-PL" altLang="pl-PL" dirty="0" err="1" smtClean="0">
                <a:solidFill>
                  <a:srgbClr val="1F497D"/>
                </a:solidFill>
              </a:rPr>
              <a:t>during</a:t>
            </a:r>
            <a:r>
              <a:rPr lang="pl-PL" altLang="pl-PL" dirty="0" smtClean="0">
                <a:solidFill>
                  <a:srgbClr val="1F497D"/>
                </a:solidFill>
              </a:rPr>
              <a:t> the </a:t>
            </a:r>
            <a:r>
              <a:rPr lang="pl-PL" altLang="pl-PL" dirty="0" err="1" smtClean="0">
                <a:solidFill>
                  <a:srgbClr val="1F497D"/>
                </a:solidFill>
              </a:rPr>
              <a:t>classes</a:t>
            </a:r>
            <a:r>
              <a:rPr lang="pl-PL" altLang="pl-PL" dirty="0" smtClean="0">
                <a:solidFill>
                  <a:srgbClr val="1F497D"/>
                </a:solidFill>
              </a:rPr>
              <a:t>: 20%.</a:t>
            </a:r>
          </a:p>
          <a:p>
            <a:pPr eaLnBrk="1" hangingPunct="1">
              <a:lnSpc>
                <a:spcPct val="115000"/>
              </a:lnSpc>
              <a:spcBef>
                <a:spcPct val="0"/>
              </a:spcBef>
              <a:spcAft>
                <a:spcPts val="1600"/>
              </a:spcAft>
              <a:buClr>
                <a:srgbClr val="000000"/>
              </a:buClr>
              <a:buSzPct val="92000"/>
            </a:pPr>
            <a:r>
              <a:rPr lang="pl-PL" altLang="pl-PL" dirty="0" smtClean="0">
                <a:solidFill>
                  <a:srgbClr val="1F497D"/>
                </a:solidFill>
              </a:rPr>
              <a:t/>
            </a:r>
            <a:br>
              <a:rPr lang="pl-PL" altLang="pl-PL" dirty="0" smtClean="0">
                <a:solidFill>
                  <a:srgbClr val="1F497D"/>
                </a:solidFill>
              </a:rPr>
            </a:br>
            <a:r>
              <a:rPr lang="pl-PL" altLang="pl-PL" dirty="0" smtClean="0">
                <a:solidFill>
                  <a:srgbClr val="1F497D"/>
                </a:solidFill>
              </a:rPr>
              <a:t>The </a:t>
            </a:r>
            <a:r>
              <a:rPr lang="pl-PL" altLang="pl-PL" dirty="0" err="1" smtClean="0">
                <a:solidFill>
                  <a:srgbClr val="1F497D"/>
                </a:solidFill>
              </a:rPr>
              <a:t>flow</a:t>
            </a:r>
            <a:r>
              <a:rPr lang="pl-PL" altLang="pl-PL" dirty="0" smtClean="0">
                <a:solidFill>
                  <a:srgbClr val="1F497D"/>
                </a:solidFill>
              </a:rPr>
              <a:t> of the </a:t>
            </a:r>
            <a:r>
              <a:rPr lang="pl-PL" altLang="pl-PL" dirty="0" err="1" smtClean="0">
                <a:solidFill>
                  <a:srgbClr val="1F497D"/>
                </a:solidFill>
              </a:rPr>
              <a:t>work</a:t>
            </a:r>
            <a:r>
              <a:rPr lang="pl-PL" altLang="pl-PL" dirty="0" smtClean="0">
                <a:solidFill>
                  <a:srgbClr val="1F497D"/>
                </a:solidFill>
              </a:rPr>
              <a:t> </a:t>
            </a:r>
            <a:r>
              <a:rPr lang="pl-PL" altLang="pl-PL" dirty="0" err="1" smtClean="0">
                <a:solidFill>
                  <a:srgbClr val="1F497D"/>
                </a:solidFill>
              </a:rPr>
              <a:t>done</a:t>
            </a:r>
            <a:r>
              <a:rPr lang="pl-PL" altLang="pl-PL" dirty="0" smtClean="0">
                <a:solidFill>
                  <a:srgbClr val="1F497D"/>
                </a:solidFill>
              </a:rPr>
              <a:t> </a:t>
            </a:r>
            <a:r>
              <a:rPr lang="pl-PL" altLang="pl-PL" dirty="0" err="1" smtClean="0">
                <a:solidFill>
                  <a:srgbClr val="1F497D"/>
                </a:solidFill>
              </a:rPr>
              <a:t>during</a:t>
            </a:r>
            <a:r>
              <a:rPr lang="pl-PL" altLang="pl-PL" dirty="0" smtClean="0">
                <a:solidFill>
                  <a:srgbClr val="1F497D"/>
                </a:solidFill>
              </a:rPr>
              <a:t> the development of the team </a:t>
            </a:r>
            <a:r>
              <a:rPr lang="pl-PL" altLang="pl-PL" dirty="0" err="1" smtClean="0">
                <a:solidFill>
                  <a:srgbClr val="1F497D"/>
                </a:solidFill>
              </a:rPr>
              <a:t>project</a:t>
            </a:r>
            <a:r>
              <a:rPr lang="pl-PL" altLang="pl-PL" dirty="0" smtClean="0">
                <a:solidFill>
                  <a:srgbClr val="1F497D"/>
                </a:solidFill>
              </a:rPr>
              <a:t> </a:t>
            </a:r>
            <a:r>
              <a:rPr lang="pl-PL" altLang="pl-PL" dirty="0" err="1" smtClean="0">
                <a:solidFill>
                  <a:srgbClr val="1F497D"/>
                </a:solidFill>
              </a:rPr>
              <a:t>will</a:t>
            </a:r>
            <a:r>
              <a:rPr lang="pl-PL" altLang="pl-PL" dirty="0" smtClean="0">
                <a:solidFill>
                  <a:srgbClr val="1F497D"/>
                </a:solidFill>
              </a:rPr>
              <a:t> be </a:t>
            </a:r>
            <a:r>
              <a:rPr lang="pl-PL" altLang="pl-PL" dirty="0" err="1" smtClean="0">
                <a:solidFill>
                  <a:srgbClr val="1F497D"/>
                </a:solidFill>
              </a:rPr>
              <a:t>marked</a:t>
            </a:r>
            <a:r>
              <a:rPr lang="pl-PL" altLang="pl-PL" dirty="0" smtClean="0">
                <a:solidFill>
                  <a:srgbClr val="1F497D"/>
                </a:solidFill>
              </a:rPr>
              <a:t> by </a:t>
            </a:r>
            <a:r>
              <a:rPr lang="pl-PL" altLang="pl-PL" dirty="0" err="1" smtClean="0">
                <a:solidFill>
                  <a:srgbClr val="1F497D"/>
                </a:solidFill>
              </a:rPr>
              <a:t>taking</a:t>
            </a:r>
            <a:r>
              <a:rPr lang="pl-PL" altLang="pl-PL" dirty="0" smtClean="0">
                <a:solidFill>
                  <a:srgbClr val="1F497D"/>
                </a:solidFill>
              </a:rPr>
              <a:t> </a:t>
            </a:r>
            <a:r>
              <a:rPr lang="pl-PL" altLang="pl-PL" dirty="0" err="1" smtClean="0">
                <a:solidFill>
                  <a:srgbClr val="1F497D"/>
                </a:solidFill>
              </a:rPr>
              <a:t>into</a:t>
            </a:r>
            <a:r>
              <a:rPr lang="pl-PL" altLang="pl-PL" dirty="0" smtClean="0">
                <a:solidFill>
                  <a:srgbClr val="1F497D"/>
                </a:solidFill>
              </a:rPr>
              <a:t> </a:t>
            </a:r>
            <a:r>
              <a:rPr lang="pl-PL" altLang="pl-PL" dirty="0" err="1" smtClean="0">
                <a:solidFill>
                  <a:srgbClr val="1F497D"/>
                </a:solidFill>
              </a:rPr>
              <a:t>account</a:t>
            </a:r>
            <a:r>
              <a:rPr lang="pl-PL" altLang="pl-PL" dirty="0" smtClean="0">
                <a:solidFill>
                  <a:srgbClr val="1F497D"/>
                </a:solidFill>
              </a:rPr>
              <a:t> the </a:t>
            </a:r>
            <a:r>
              <a:rPr lang="pl-PL" altLang="pl-PL" dirty="0" err="1" smtClean="0">
                <a:solidFill>
                  <a:srgbClr val="1F497D"/>
                </a:solidFill>
              </a:rPr>
              <a:t>deliverables</a:t>
            </a:r>
            <a:r>
              <a:rPr lang="pl-PL" altLang="pl-PL" dirty="0" smtClean="0">
                <a:solidFill>
                  <a:srgbClr val="1F497D"/>
                </a:solidFill>
              </a:rPr>
              <a:t> the </a:t>
            </a:r>
            <a:r>
              <a:rPr lang="pl-PL" altLang="pl-PL" dirty="0" err="1" smtClean="0">
                <a:solidFill>
                  <a:srgbClr val="1F497D"/>
                </a:solidFill>
              </a:rPr>
              <a:t>students</a:t>
            </a:r>
            <a:r>
              <a:rPr lang="pl-PL" altLang="pl-PL" dirty="0" smtClean="0">
                <a:solidFill>
                  <a:srgbClr val="1F497D"/>
                </a:solidFill>
              </a:rPr>
              <a:t> </a:t>
            </a:r>
            <a:r>
              <a:rPr lang="pl-PL" altLang="pl-PL" dirty="0" err="1" smtClean="0">
                <a:solidFill>
                  <a:srgbClr val="1F497D"/>
                </a:solidFill>
              </a:rPr>
              <a:t>present</a:t>
            </a:r>
            <a:r>
              <a:rPr lang="pl-PL" altLang="pl-PL" dirty="0" smtClean="0">
                <a:solidFill>
                  <a:srgbClr val="1F497D"/>
                </a:solidFill>
              </a:rPr>
              <a:t> to the </a:t>
            </a:r>
            <a:r>
              <a:rPr lang="pl-PL" altLang="pl-PL" dirty="0" err="1" smtClean="0">
                <a:solidFill>
                  <a:srgbClr val="1F497D"/>
                </a:solidFill>
              </a:rPr>
              <a:t>lecturer</a:t>
            </a:r>
            <a:r>
              <a:rPr lang="pl-PL" altLang="pl-PL" dirty="0" smtClean="0">
                <a:solidFill>
                  <a:srgbClr val="1F497D"/>
                </a:solidFill>
              </a:rPr>
              <a:t> in </a:t>
            </a:r>
            <a:r>
              <a:rPr lang="pl-PL" altLang="pl-PL" dirty="0" err="1" smtClean="0">
                <a:solidFill>
                  <a:srgbClr val="1F497D"/>
                </a:solidFill>
              </a:rPr>
              <a:t>charge</a:t>
            </a:r>
            <a:r>
              <a:rPr lang="pl-PL" altLang="pl-PL" dirty="0" smtClean="0">
                <a:solidFill>
                  <a:srgbClr val="1F497D"/>
                </a:solidFill>
              </a:rPr>
              <a:t>.</a:t>
            </a:r>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5</a:t>
            </a:fld>
            <a:endParaRPr lang="pl-PL"/>
          </a:p>
        </p:txBody>
      </p:sp>
    </p:spTree>
    <p:extLst>
      <p:ext uri="{BB962C8B-B14F-4D97-AF65-F5344CB8AC3E}">
        <p14:creationId xmlns:p14="http://schemas.microsoft.com/office/powerpoint/2010/main" val="3109020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eaLnBrk="1" hangingPunct="1">
              <a:spcBef>
                <a:spcPct val="0"/>
              </a:spcBef>
            </a:pPr>
            <a:r>
              <a:rPr lang="pl-PL" altLang="pl-PL" dirty="0" smtClean="0"/>
              <a:t>It </a:t>
            </a:r>
            <a:r>
              <a:rPr lang="pl-PL" altLang="pl-PL" dirty="0" err="1" smtClean="0"/>
              <a:t>is</a:t>
            </a:r>
            <a:r>
              <a:rPr lang="pl-PL" altLang="pl-PL" dirty="0" smtClean="0"/>
              <a:t> </a:t>
            </a:r>
            <a:r>
              <a:rPr lang="pl-PL" altLang="pl-PL" dirty="0" err="1" smtClean="0"/>
              <a:t>worth</a:t>
            </a:r>
            <a:r>
              <a:rPr lang="pl-PL" altLang="pl-PL" dirty="0" smtClean="0"/>
              <a:t> </a:t>
            </a:r>
            <a:r>
              <a:rPr lang="pl-PL" altLang="pl-PL" dirty="0" err="1" smtClean="0"/>
              <a:t>mentioning</a:t>
            </a:r>
            <a:r>
              <a:rPr lang="pl-PL" altLang="pl-PL" dirty="0" smtClean="0"/>
              <a:t> </a:t>
            </a:r>
            <a:r>
              <a:rPr lang="pl-PL" altLang="pl-PL" dirty="0" err="1" smtClean="0"/>
              <a:t>here</a:t>
            </a:r>
            <a:r>
              <a:rPr lang="pl-PL" altLang="pl-PL" dirty="0" smtClean="0"/>
              <a:t> </a:t>
            </a:r>
            <a:r>
              <a:rPr lang="pl-PL" altLang="pl-PL" dirty="0" err="1" smtClean="0"/>
              <a:t>that</a:t>
            </a:r>
            <a:r>
              <a:rPr lang="pl-PL" altLang="pl-PL" dirty="0" smtClean="0"/>
              <a:t> the </a:t>
            </a:r>
            <a:r>
              <a:rPr lang="pl-PL" altLang="pl-PL" dirty="0" err="1" smtClean="0"/>
              <a:t>processs</a:t>
            </a:r>
            <a:r>
              <a:rPr lang="pl-PL" altLang="pl-PL" dirty="0" smtClean="0"/>
              <a:t> of design </a:t>
            </a:r>
            <a:r>
              <a:rPr lang="pl-PL" altLang="pl-PL" dirty="0" err="1" smtClean="0"/>
              <a:t>thinking</a:t>
            </a:r>
            <a:r>
              <a:rPr lang="pl-PL" altLang="pl-PL" dirty="0" smtClean="0"/>
              <a:t> </a:t>
            </a:r>
            <a:r>
              <a:rPr lang="pl-PL" altLang="pl-PL" dirty="0" err="1" smtClean="0"/>
              <a:t>is</a:t>
            </a:r>
            <a:r>
              <a:rPr lang="pl-PL" altLang="pl-PL" dirty="0" smtClean="0"/>
              <a:t> </a:t>
            </a:r>
            <a:r>
              <a:rPr lang="pl-PL" altLang="pl-PL" dirty="0" err="1" smtClean="0"/>
              <a:t>used</a:t>
            </a:r>
            <a:r>
              <a:rPr lang="pl-PL" altLang="pl-PL" dirty="0" smtClean="0"/>
              <a:t> by big </a:t>
            </a:r>
            <a:r>
              <a:rPr lang="pl-PL" altLang="pl-PL" dirty="0" err="1" smtClean="0"/>
              <a:t>companies</a:t>
            </a:r>
            <a:r>
              <a:rPr lang="pl-PL" altLang="pl-PL" dirty="0" smtClean="0"/>
              <a:t> in </a:t>
            </a:r>
            <a:r>
              <a:rPr lang="pl-PL" altLang="pl-PL" dirty="0" err="1" smtClean="0"/>
              <a:t>serious</a:t>
            </a:r>
            <a:r>
              <a:rPr lang="pl-PL" altLang="pl-PL" dirty="0" smtClean="0"/>
              <a:t> </a:t>
            </a:r>
            <a:r>
              <a:rPr lang="pl-PL" altLang="pl-PL" dirty="0" err="1" smtClean="0"/>
              <a:t>projects</a:t>
            </a:r>
            <a:r>
              <a:rPr lang="pl-PL" altLang="pl-PL" dirty="0" smtClean="0"/>
              <a:t> </a:t>
            </a:r>
            <a:r>
              <a:rPr lang="pl-PL" altLang="pl-PL" dirty="0" err="1" smtClean="0"/>
              <a:t>taking</a:t>
            </a:r>
            <a:r>
              <a:rPr lang="pl-PL" altLang="pl-PL" dirty="0" smtClean="0"/>
              <a:t> </a:t>
            </a:r>
            <a:r>
              <a:rPr lang="pl-PL" altLang="pl-PL" dirty="0" err="1" smtClean="0"/>
              <a:t>several</a:t>
            </a:r>
            <a:r>
              <a:rPr lang="pl-PL" altLang="pl-PL" dirty="0" smtClean="0"/>
              <a:t> </a:t>
            </a:r>
            <a:r>
              <a:rPr lang="pl-PL" altLang="pl-PL" dirty="0" err="1" smtClean="0"/>
              <a:t>months</a:t>
            </a:r>
            <a:r>
              <a:rPr lang="pl-PL" altLang="pl-PL" dirty="0" smtClean="0"/>
              <a:t> to </a:t>
            </a:r>
            <a:r>
              <a:rPr lang="pl-PL" altLang="pl-PL" dirty="0" err="1" smtClean="0"/>
              <a:t>complete</a:t>
            </a:r>
            <a:r>
              <a:rPr lang="pl-PL" altLang="pl-PL" dirty="0" smtClean="0"/>
              <a:t>.</a:t>
            </a:r>
          </a:p>
        </p:txBody>
      </p:sp>
      <p:sp>
        <p:nvSpPr>
          <p:cNvPr id="4" name="Symbol zastępczy numeru slajdu 3"/>
          <p:cNvSpPr>
            <a:spLocks noGrp="1"/>
          </p:cNvSpPr>
          <p:nvPr>
            <p:ph type="sldNum" sz="quarter" idx="10"/>
          </p:nvPr>
        </p:nvSpPr>
        <p:spPr/>
        <p:txBody>
          <a:bodyPr/>
          <a:lstStyle/>
          <a:p>
            <a:fld id="{0AD14FEE-1608-4C4F-B329-91F3E1E53622}" type="slidenum">
              <a:rPr lang="pl-PL" smtClean="0"/>
              <a:t>6</a:t>
            </a:fld>
            <a:endParaRPr lang="pl-PL"/>
          </a:p>
        </p:txBody>
      </p:sp>
    </p:spTree>
    <p:extLst>
      <p:ext uri="{BB962C8B-B14F-4D97-AF65-F5344CB8AC3E}">
        <p14:creationId xmlns:p14="http://schemas.microsoft.com/office/powerpoint/2010/main" val="2513411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The </a:t>
            </a:r>
            <a:r>
              <a:rPr lang="pl-PL" altLang="pl-PL" dirty="0" err="1" smtClean="0"/>
              <a:t>next</a:t>
            </a:r>
            <a:r>
              <a:rPr lang="pl-PL" altLang="pl-PL" dirty="0" smtClean="0"/>
              <a:t> </a:t>
            </a:r>
            <a:r>
              <a:rPr lang="pl-PL" altLang="pl-PL" dirty="0" err="1" smtClean="0"/>
              <a:t>workshop</a:t>
            </a:r>
            <a:r>
              <a:rPr lang="pl-PL" altLang="pl-PL" dirty="0" smtClean="0"/>
              <a:t> </a:t>
            </a:r>
            <a:r>
              <a:rPr lang="pl-PL" altLang="pl-PL" dirty="0" err="1" smtClean="0"/>
              <a:t>will</a:t>
            </a:r>
            <a:r>
              <a:rPr lang="pl-PL" altLang="pl-PL" dirty="0" smtClean="0"/>
              <a:t> be </a:t>
            </a:r>
            <a:r>
              <a:rPr lang="pl-PL" altLang="pl-PL" dirty="0" err="1" smtClean="0"/>
              <a:t>about</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a:t>
            </a:r>
            <a:r>
              <a:rPr lang="pl-PL" altLang="pl-PL" dirty="0" err="1" smtClean="0"/>
              <a:t>What</a:t>
            </a:r>
            <a:r>
              <a:rPr lang="pl-PL" altLang="pl-PL" dirty="0" smtClean="0"/>
              <a:t> </a:t>
            </a:r>
            <a:r>
              <a:rPr lang="pl-PL" altLang="pl-PL" dirty="0" err="1" smtClean="0"/>
              <a:t>is</a:t>
            </a:r>
            <a:r>
              <a:rPr lang="pl-PL" altLang="pl-PL" dirty="0" smtClean="0"/>
              <a:t> design </a:t>
            </a:r>
            <a:r>
              <a:rPr lang="pl-PL" altLang="pl-PL" dirty="0" err="1" smtClean="0"/>
              <a:t>thinking</a:t>
            </a:r>
            <a:r>
              <a:rPr lang="pl-PL" altLang="pl-PL" dirty="0" smtClean="0"/>
              <a:t>?”</a:t>
            </a:r>
          </a:p>
          <a:p>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7</a:t>
            </a:fld>
            <a:endParaRPr lang="pl-PL"/>
          </a:p>
        </p:txBody>
      </p:sp>
    </p:spTree>
    <p:extLst>
      <p:ext uri="{BB962C8B-B14F-4D97-AF65-F5344CB8AC3E}">
        <p14:creationId xmlns:p14="http://schemas.microsoft.com/office/powerpoint/2010/main" val="443024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The </a:t>
            </a:r>
            <a:r>
              <a:rPr lang="pl-PL" altLang="pl-PL" dirty="0" err="1" smtClean="0"/>
              <a:t>next</a:t>
            </a:r>
            <a:r>
              <a:rPr lang="pl-PL" altLang="pl-PL" dirty="0" smtClean="0"/>
              <a:t> </a:t>
            </a:r>
            <a:r>
              <a:rPr lang="pl-PL" altLang="pl-PL" dirty="0" err="1" smtClean="0"/>
              <a:t>workshop</a:t>
            </a:r>
            <a:r>
              <a:rPr lang="pl-PL" altLang="pl-PL" dirty="0" smtClean="0"/>
              <a:t> </a:t>
            </a:r>
            <a:r>
              <a:rPr lang="pl-PL" altLang="pl-PL" dirty="0" err="1" smtClean="0"/>
              <a:t>will</a:t>
            </a:r>
            <a:r>
              <a:rPr lang="pl-PL" altLang="pl-PL" dirty="0" smtClean="0"/>
              <a:t> be </a:t>
            </a:r>
            <a:r>
              <a:rPr lang="pl-PL" altLang="pl-PL" dirty="0" err="1" smtClean="0"/>
              <a:t>about</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a:t>
            </a:r>
            <a:r>
              <a:rPr lang="pl-PL" altLang="pl-PL" dirty="0" err="1" smtClean="0"/>
              <a:t>What</a:t>
            </a:r>
            <a:r>
              <a:rPr lang="pl-PL" altLang="pl-PL" dirty="0" smtClean="0"/>
              <a:t> </a:t>
            </a:r>
            <a:r>
              <a:rPr lang="pl-PL" altLang="pl-PL" dirty="0" err="1" smtClean="0"/>
              <a:t>is</a:t>
            </a:r>
            <a:r>
              <a:rPr lang="pl-PL" altLang="pl-PL" dirty="0" smtClean="0"/>
              <a:t> design </a:t>
            </a:r>
            <a:r>
              <a:rPr lang="pl-PL" altLang="pl-PL" dirty="0" err="1" smtClean="0"/>
              <a:t>thinking</a:t>
            </a:r>
            <a:r>
              <a:rPr lang="pl-PL" altLang="pl-PL" dirty="0" smtClean="0"/>
              <a:t>?”</a:t>
            </a:r>
          </a:p>
          <a:p>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8</a:t>
            </a:fld>
            <a:endParaRPr lang="pl-PL"/>
          </a:p>
        </p:txBody>
      </p:sp>
    </p:spTree>
    <p:extLst>
      <p:ext uri="{BB962C8B-B14F-4D97-AF65-F5344CB8AC3E}">
        <p14:creationId xmlns:p14="http://schemas.microsoft.com/office/powerpoint/2010/main" val="33399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
        <p:nvSpPr>
          <p:cNvPr id="10" name="Symbol zastępczy obrazu 9"/>
          <p:cNvSpPr>
            <a:spLocks noGrp="1"/>
          </p:cNvSpPr>
          <p:nvPr>
            <p:ph type="pic" sz="quarter" idx="13"/>
          </p:nvPr>
        </p:nvSpPr>
        <p:spPr>
          <a:xfrm>
            <a:off x="4859338" y="4076700"/>
            <a:ext cx="914400" cy="914400"/>
          </a:xfrm>
        </p:spPr>
        <p:txBody>
          <a:bodyPr/>
          <a:lstStyle/>
          <a:p>
            <a:endParaRPr lang="pl-PL"/>
          </a:p>
        </p:txBody>
      </p:sp>
    </p:spTree>
    <p:extLst>
      <p:ext uri="{BB962C8B-B14F-4D97-AF65-F5344CB8AC3E}">
        <p14:creationId xmlns:p14="http://schemas.microsoft.com/office/powerpoint/2010/main" val="24452230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jpeg"/><Relationship Id="rId4" Type="http://schemas.openxmlformats.org/officeDocument/2006/relationships/image" Target="../media/image1.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upa 16"/>
          <p:cNvGrpSpPr/>
          <p:nvPr/>
        </p:nvGrpSpPr>
        <p:grpSpPr>
          <a:xfrm>
            <a:off x="-2124744" y="0"/>
            <a:ext cx="9864000" cy="7056215"/>
            <a:chOff x="-2124744" y="0"/>
            <a:chExt cx="9864000" cy="7056215"/>
          </a:xfrm>
        </p:grpSpPr>
        <p:pic>
          <p:nvPicPr>
            <p:cNvPr id="8195" name="Picture 3" descr="E:\CloudStation\[PROJEKTY]\[ACTIVE][2015-10-15][PROJEKT][SHOPA][UTP][DiamonDT]\2016_06_18_Grafika\Gotowe\PowerPoint_templates\introduc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E:\CloudStation\[PROJEKTY]\[ACTIVE][2015-10-15][PROJEKT][SHOPA][UTP][DiamonDT]\2016_06_18_Grafika\Gotowe\sektory\introduction_whit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Obraz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3" name="Obraz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984678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a 16"/>
          <p:cNvGrpSpPr/>
          <p:nvPr/>
        </p:nvGrpSpPr>
        <p:grpSpPr>
          <a:xfrm>
            <a:off x="-2124744" y="0"/>
            <a:ext cx="11101064" cy="7056215"/>
            <a:chOff x="-2124744" y="0"/>
            <a:chExt cx="11101064" cy="7056215"/>
          </a:xfrm>
        </p:grpSpPr>
        <p:pic>
          <p:nvPicPr>
            <p:cNvPr id="8195" name="Picture 3" descr="E:\CloudStation\[PROJEKTY]\[ACTIVE][2015-10-15][PROJEKT][SHOPA][UTP][DiamonDT]\2016_06_18_Grafika\Gotowe\PowerPoint_templates\introduc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E:\CloudStation\[PROJEKTY]\[ACTIVE][2015-10-15][PROJEKT][SHOPA][UTP][DiamonDT]\2016_06_18_Grafika\Gotowe\sektory\introduction_whit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pole tekstowe 6"/>
          <p:cNvSpPr txBox="1"/>
          <p:nvPr/>
        </p:nvSpPr>
        <p:spPr>
          <a:xfrm>
            <a:off x="204017" y="610142"/>
            <a:ext cx="6070701"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Introduction</a:t>
            </a:r>
            <a:r>
              <a:rPr lang="pl-PL" sz="3600" dirty="0" smtClean="0">
                <a:solidFill>
                  <a:srgbClr val="B2B2B3"/>
                </a:solidFill>
                <a:effectLst>
                  <a:outerShdw blurRad="38100" dist="38100" dir="2700000" algn="tl">
                    <a:srgbClr val="000000">
                      <a:alpha val="43137"/>
                    </a:srgbClr>
                  </a:outerShdw>
                </a:effectLst>
              </a:rPr>
              <a:t> to Design Thinking</a:t>
            </a:r>
            <a:endParaRPr lang="pl-PL" sz="3600" dirty="0">
              <a:solidFill>
                <a:srgbClr val="B2B2B3"/>
              </a:solidFill>
              <a:effectLst>
                <a:outerShdw blurRad="38100" dist="38100" dir="2700000" algn="tl">
                  <a:srgbClr val="000000">
                    <a:alpha val="43137"/>
                  </a:srgbClr>
                </a:outerShdw>
              </a:effectLst>
            </a:endParaRPr>
          </a:p>
        </p:txBody>
      </p:sp>
      <p:sp>
        <p:nvSpPr>
          <p:cNvPr id="15" name="Symbol zastępczy obrazu 14"/>
          <p:cNvSpPr>
            <a:spLocks noGrp="1"/>
          </p:cNvSpPr>
          <p:nvPr>
            <p:ph type="pic" idx="1"/>
          </p:nvPr>
        </p:nvSpPr>
        <p:spPr>
          <a:xfrm>
            <a:off x="3599890" y="1743722"/>
            <a:ext cx="1944216" cy="2520280"/>
          </a:xfrm>
        </p:spPr>
      </p:sp>
      <p:sp>
        <p:nvSpPr>
          <p:cNvPr id="19" name="Shape 54"/>
          <p:cNvSpPr txBox="1">
            <a:spLocks noGrp="1"/>
          </p:cNvSpPr>
          <p:nvPr/>
        </p:nvSpPr>
        <p:spPr bwMode="auto">
          <a:xfrm>
            <a:off x="3119436" y="4751252"/>
            <a:ext cx="2905125" cy="83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b"/>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Clr>
                <a:srgbClr val="000000"/>
              </a:buClr>
              <a:buFontTx/>
              <a:buNone/>
            </a:pPr>
            <a:r>
              <a:rPr lang="pl-PL" altLang="pl-PL" sz="2000" dirty="0" err="1">
                <a:solidFill>
                  <a:srgbClr val="000000"/>
                </a:solidFill>
                <a:latin typeface="Cambria" panose="02040503050406030204" pitchFamily="18" charset="0"/>
                <a:cs typeface="Arial" panose="020B0604020202020204" pitchFamily="34" charset="0"/>
                <a:sym typeface="Arial" panose="020B0604020202020204" pitchFamily="34" charset="0"/>
              </a:rPr>
              <a:t>Consultation</a:t>
            </a:r>
            <a:r>
              <a:rPr lang="pl-PL" altLang="pl-PL" sz="2000" dirty="0">
                <a:solidFill>
                  <a:srgbClr val="000000"/>
                </a:solidFill>
                <a:latin typeface="Cambria" panose="02040503050406030204" pitchFamily="18" charset="0"/>
                <a:cs typeface="Arial" panose="020B0604020202020204" pitchFamily="34" charset="0"/>
                <a:sym typeface="Arial" panose="020B0604020202020204" pitchFamily="34" charset="0"/>
              </a:rPr>
              <a:t> </a:t>
            </a:r>
            <a:r>
              <a:rPr lang="pl-PL" altLang="pl-PL" sz="2000" dirty="0" err="1">
                <a:solidFill>
                  <a:srgbClr val="000000"/>
                </a:solidFill>
                <a:latin typeface="Cambria" panose="02040503050406030204" pitchFamily="18" charset="0"/>
                <a:cs typeface="Arial" panose="020B0604020202020204" pitchFamily="34" charset="0"/>
                <a:sym typeface="Arial" panose="020B0604020202020204" pitchFamily="34" charset="0"/>
              </a:rPr>
              <a:t>schedule</a:t>
            </a:r>
            <a:r>
              <a:rPr lang="pl-PL" altLang="pl-PL" sz="2000" dirty="0">
                <a:solidFill>
                  <a:srgbClr val="000000"/>
                </a:solidFill>
                <a:latin typeface="Cambria" panose="02040503050406030204" pitchFamily="18" charset="0"/>
                <a:cs typeface="Arial" panose="020B0604020202020204" pitchFamily="34" charset="0"/>
                <a:sym typeface="Arial" panose="020B0604020202020204" pitchFamily="34" charset="0"/>
              </a:rPr>
              <a:t> for </a:t>
            </a:r>
            <a:r>
              <a:rPr lang="pl-PL" altLang="pl-PL" sz="2000" dirty="0" err="1">
                <a:solidFill>
                  <a:srgbClr val="000000"/>
                </a:solidFill>
                <a:latin typeface="Cambria" panose="02040503050406030204" pitchFamily="18" charset="0"/>
                <a:cs typeface="Arial" panose="020B0604020202020204" pitchFamily="34" charset="0"/>
                <a:sym typeface="Arial" panose="020B0604020202020204" pitchFamily="34" charset="0"/>
              </a:rPr>
              <a:t>students</a:t>
            </a:r>
            <a:endParaRPr lang="pl-PL" altLang="pl-PL" sz="2000" dirty="0">
              <a:solidFill>
                <a:srgbClr val="000000"/>
              </a:solidFill>
              <a:latin typeface="Cambria" panose="02040503050406030204" pitchFamily="18"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745013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9" name="Shape 60"/>
          <p:cNvSpPr>
            <a:spLocks noGrp="1"/>
          </p:cNvSpPr>
          <p:nvPr>
            <p:ph type="title"/>
          </p:nvPr>
        </p:nvSpPr>
        <p:spPr>
          <a:xfrm>
            <a:off x="317500" y="2205038"/>
            <a:ext cx="8520113" cy="763587"/>
          </a:xfrm>
        </p:spPr>
        <p:txBody>
          <a:bodyPr lIns="91425" tIns="91425" rIns="91425" bIns="91425" anchor="t">
            <a:noAutofit/>
          </a:bodyPr>
          <a:lstStyle/>
          <a:p>
            <a:pPr eaLnBrk="1" hangingPunct="1">
              <a:lnSpc>
                <a:spcPct val="115000"/>
              </a:lnSpc>
              <a:spcAft>
                <a:spcPts val="1600"/>
              </a:spcAft>
              <a:buClr>
                <a:srgbClr val="000000"/>
              </a:buClr>
              <a:buSzPct val="61000"/>
            </a:pPr>
            <a:r>
              <a:rPr lang="pl-PL" altLang="pl-PL" sz="1800" dirty="0" smtClean="0">
                <a:latin typeface="Cambria" panose="02040503050406030204" pitchFamily="18" charset="0"/>
              </a:rPr>
              <a:t>We </a:t>
            </a:r>
            <a:r>
              <a:rPr lang="pl-PL" altLang="pl-PL" sz="1800" dirty="0" err="1" smtClean="0">
                <a:latin typeface="Cambria" panose="02040503050406030204" pitchFamily="18" charset="0"/>
              </a:rPr>
              <a:t>present</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workspace</a:t>
            </a:r>
            <a:r>
              <a:rPr lang="pl-PL" altLang="pl-PL" sz="1800" dirty="0" smtClean="0">
                <a:latin typeface="Cambria" panose="02040503050406030204" pitchFamily="18" charset="0"/>
              </a:rPr>
              <a:t> for </a:t>
            </a:r>
            <a:r>
              <a:rPr lang="pl-PL" altLang="pl-PL" sz="1800" dirty="0" err="1" smtClean="0">
                <a:latin typeface="Cambria" panose="02040503050406030204" pitchFamily="18" charset="0"/>
              </a:rPr>
              <a:t>our</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projects</a:t>
            </a:r>
            <a:r>
              <a:rPr lang="pl-PL" altLang="pl-PL" sz="1800" dirty="0" smtClean="0">
                <a:latin typeface="Cambria" panose="02040503050406030204" pitchFamily="18" charset="0"/>
              </a:rPr>
              <a:t> - </a:t>
            </a:r>
            <a:r>
              <a:rPr lang="pl-PL" altLang="pl-PL" sz="1800" dirty="0" err="1" smtClean="0">
                <a:latin typeface="Cambria" panose="02040503050406030204" pitchFamily="18" charset="0"/>
              </a:rPr>
              <a:t>photos</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address</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details</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visiting</a:t>
            </a:r>
            <a:r>
              <a:rPr lang="pl-PL" altLang="pl-PL" sz="1800" dirty="0" smtClean="0">
                <a:latin typeface="Cambria" panose="02040503050406030204" pitchFamily="18" charset="0"/>
              </a:rPr>
              <a:t> with </a:t>
            </a:r>
            <a:r>
              <a:rPr lang="pl-PL" altLang="pl-PL" sz="1800" dirty="0" err="1" smtClean="0">
                <a:latin typeface="Cambria" panose="02040503050406030204" pitchFamily="18" charset="0"/>
              </a:rPr>
              <a:t>students</a:t>
            </a:r>
            <a:r>
              <a:rPr lang="pl-PL" altLang="pl-PL" sz="1800" dirty="0" smtClean="0">
                <a:latin typeface="Cambria" panose="02040503050406030204" pitchFamily="18" charset="0"/>
              </a:rPr>
              <a:t>, we </a:t>
            </a:r>
            <a:r>
              <a:rPr lang="pl-PL" altLang="pl-PL" sz="1800" dirty="0" err="1" smtClean="0">
                <a:latin typeface="Cambria" panose="02040503050406030204" pitchFamily="18" charset="0"/>
              </a:rPr>
              <a:t>should</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provide</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availibility</a:t>
            </a:r>
            <a:r>
              <a:rPr lang="pl-PL" altLang="pl-PL" sz="1800" dirty="0" smtClean="0">
                <a:latin typeface="Cambria" panose="02040503050406030204" pitchFamily="18" charset="0"/>
              </a:rPr>
              <a:t> </a:t>
            </a:r>
            <a:r>
              <a:rPr lang="pl-PL" altLang="pl-PL" sz="1800" dirty="0" err="1" smtClean="0">
                <a:latin typeface="Cambria" panose="02040503050406030204" pitchFamily="18" charset="0"/>
              </a:rPr>
              <a:t>hours</a:t>
            </a:r>
            <a:r>
              <a:rPr lang="pl-PL" altLang="pl-PL" sz="1800" dirty="0" smtClean="0">
                <a:latin typeface="Cambria" panose="02040503050406030204" pitchFamily="18" charset="0"/>
              </a:rPr>
              <a:t> of </a:t>
            </a:r>
            <a:r>
              <a:rPr lang="pl-PL" altLang="pl-PL" sz="1800" dirty="0" err="1" smtClean="0">
                <a:latin typeface="Cambria" panose="02040503050406030204" pitchFamily="18" charset="0"/>
              </a:rPr>
              <a:t>workspace</a:t>
            </a:r>
            <a:r>
              <a:rPr lang="pl-PL" altLang="pl-PL" sz="1800" dirty="0" smtClean="0">
                <a:latin typeface="Cambria" panose="02040503050406030204" pitchFamily="18" charset="0"/>
              </a:rPr>
              <a:t>.</a:t>
            </a:r>
          </a:p>
        </p:txBody>
      </p:sp>
      <p:sp>
        <p:nvSpPr>
          <p:cNvPr id="10" name="Shape 61"/>
          <p:cNvSpPr txBox="1">
            <a:spLocks/>
          </p:cNvSpPr>
          <p:nvPr/>
        </p:nvSpPr>
        <p:spPr bwMode="auto">
          <a:xfrm>
            <a:off x="311150" y="3511550"/>
            <a:ext cx="8521700"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 typeface="Arial" panose="020B0604020202020204" pitchFamily="34" charset="0"/>
              <a:buNone/>
            </a:pPr>
            <a:endParaRPr lang="en-US" altLang="pl-PL" sz="1800" b="1" dirty="0">
              <a:latin typeface="Cambria" panose="02040503050406030204" pitchFamily="18" charset="0"/>
            </a:endParaRPr>
          </a:p>
          <a:p>
            <a:pPr algn="ctr" eaLnBrk="1" hangingPunct="1">
              <a:spcBef>
                <a:spcPct val="0"/>
              </a:spcBef>
              <a:buFont typeface="Arial" panose="020B0604020202020204" pitchFamily="34" charset="0"/>
              <a:buNone/>
            </a:pPr>
            <a:r>
              <a:rPr lang="en-US" altLang="pl-PL" sz="1800" b="1" dirty="0">
                <a:latin typeface="Cambria" panose="02040503050406030204" pitchFamily="18" charset="0"/>
              </a:rPr>
              <a:t>You need </a:t>
            </a:r>
            <a:r>
              <a:rPr lang="pl-PL" altLang="pl-PL" sz="1800" b="1" dirty="0">
                <a:latin typeface="Cambria" panose="02040503050406030204" pitchFamily="18" charset="0"/>
              </a:rPr>
              <a:t>to </a:t>
            </a:r>
            <a:r>
              <a:rPr lang="en-US" altLang="pl-PL" sz="1800" b="1" dirty="0">
                <a:latin typeface="Cambria" panose="02040503050406030204" pitchFamily="18" charset="0"/>
              </a:rPr>
              <a:t>prototype your name - prototype your personal ID, ID need</a:t>
            </a:r>
            <a:r>
              <a:rPr lang="pl-PL" altLang="pl-PL" sz="1800" b="1" dirty="0" smtClean="0">
                <a:latin typeface="Cambria" panose="02040503050406030204" pitchFamily="18" charset="0"/>
              </a:rPr>
              <a:t>s</a:t>
            </a:r>
          </a:p>
          <a:p>
            <a:pPr algn="ctr" eaLnBrk="1" hangingPunct="1">
              <a:spcBef>
                <a:spcPct val="0"/>
              </a:spcBef>
              <a:buFont typeface="Arial" panose="020B0604020202020204" pitchFamily="34" charset="0"/>
              <a:buNone/>
            </a:pPr>
            <a:r>
              <a:rPr lang="en-US" altLang="pl-PL" sz="1800" b="1" dirty="0" smtClean="0">
                <a:latin typeface="Cambria" panose="02040503050406030204" pitchFamily="18" charset="0"/>
              </a:rPr>
              <a:t>to </a:t>
            </a:r>
            <a:r>
              <a:rPr lang="en-US" altLang="pl-PL" sz="1800" b="1" dirty="0">
                <a:latin typeface="Cambria" panose="02040503050406030204" pitchFamily="18" charset="0"/>
              </a:rPr>
              <a:t>show your personality + case if it is.</a:t>
            </a:r>
          </a:p>
          <a:p>
            <a:pPr algn="ctr" eaLnBrk="1" hangingPunct="1">
              <a:spcBef>
                <a:spcPct val="0"/>
              </a:spcBef>
              <a:buFont typeface="Arial" panose="020B0604020202020204" pitchFamily="34" charset="0"/>
              <a:buNone/>
            </a:pPr>
            <a:endParaRPr lang="en-US" altLang="pl-PL" sz="1800" b="1" dirty="0">
              <a:latin typeface="Cambria" panose="02040503050406030204" pitchFamily="18" charset="0"/>
            </a:endParaRPr>
          </a:p>
        </p:txBody>
      </p:sp>
      <p:sp>
        <p:nvSpPr>
          <p:cNvPr id="11" name="Prostokąt 6"/>
          <p:cNvSpPr>
            <a:spLocks noChangeArrowheads="1"/>
          </p:cNvSpPr>
          <p:nvPr/>
        </p:nvSpPr>
        <p:spPr bwMode="auto">
          <a:xfrm>
            <a:off x="6858000" y="5072063"/>
            <a:ext cx="14112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pl-PL" altLang="pl-PL" sz="1200">
                <a:latin typeface="Cambria" panose="02040503050406030204" pitchFamily="18" charset="0"/>
              </a:rPr>
              <a:t>(Toolbook, page 3)</a:t>
            </a:r>
          </a:p>
        </p:txBody>
      </p:sp>
      <p:sp>
        <p:nvSpPr>
          <p:cNvPr id="12" name="pole tekstowe 11"/>
          <p:cNvSpPr txBox="1"/>
          <p:nvPr/>
        </p:nvSpPr>
        <p:spPr>
          <a:xfrm>
            <a:off x="204017" y="610142"/>
            <a:ext cx="6070701"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Introduction</a:t>
            </a:r>
            <a:r>
              <a:rPr lang="pl-PL" sz="3600" dirty="0" smtClean="0">
                <a:solidFill>
                  <a:srgbClr val="B2B2B3"/>
                </a:solidFill>
                <a:effectLst>
                  <a:outerShdw blurRad="38100" dist="38100" dir="2700000" algn="tl">
                    <a:srgbClr val="000000">
                      <a:alpha val="43137"/>
                    </a:srgbClr>
                  </a:outerShdw>
                </a:effectLst>
              </a:rPr>
              <a:t> to Design Thinking</a:t>
            </a:r>
            <a:endParaRPr lang="pl-PL" sz="3600" dirty="0">
              <a:solidFill>
                <a:srgbClr val="B2B2B3"/>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60672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6070701"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Introduction</a:t>
            </a:r>
            <a:r>
              <a:rPr lang="pl-PL" sz="3600" dirty="0" smtClean="0">
                <a:solidFill>
                  <a:srgbClr val="B2B2B3"/>
                </a:solidFill>
                <a:effectLst>
                  <a:outerShdw blurRad="38100" dist="38100" dir="2700000" algn="tl">
                    <a:srgbClr val="000000">
                      <a:alpha val="43137"/>
                    </a:srgbClr>
                  </a:outerShdw>
                </a:effectLst>
              </a:rPr>
              <a:t> to Design Thinking</a:t>
            </a:r>
            <a:endParaRPr lang="pl-PL" sz="3600" dirty="0">
              <a:solidFill>
                <a:srgbClr val="B2B2B3"/>
              </a:solidFill>
              <a:effectLst>
                <a:outerShdw blurRad="38100" dist="38100" dir="2700000" algn="tl">
                  <a:srgbClr val="000000">
                    <a:alpha val="43137"/>
                  </a:srgbClr>
                </a:outerShdw>
              </a:effectLst>
            </a:endParaRPr>
          </a:p>
        </p:txBody>
      </p:sp>
      <p:pic>
        <p:nvPicPr>
          <p:cNvPr id="6" name="Shape 67" descr="etapy_metodyki.png"/>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6915" y="1908760"/>
            <a:ext cx="6890171" cy="41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p:cNvSpPr txBox="1">
            <a:spLocks noChangeArrowheads="1"/>
          </p:cNvSpPr>
          <p:nvPr/>
        </p:nvSpPr>
        <p:spPr bwMode="auto">
          <a:xfrm>
            <a:off x="6429375" y="5715000"/>
            <a:ext cx="1489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pl-PL" altLang="pl-PL" sz="1200" dirty="0">
                <a:latin typeface="Cambria" panose="02040503050406030204" pitchFamily="18" charset="0"/>
              </a:rPr>
              <a:t>(</a:t>
            </a:r>
            <a:r>
              <a:rPr lang="pl-PL" altLang="pl-PL" sz="1200" dirty="0" err="1">
                <a:latin typeface="Cambria" panose="02040503050406030204" pitchFamily="18" charset="0"/>
              </a:rPr>
              <a:t>Textbook</a:t>
            </a:r>
            <a:r>
              <a:rPr lang="pl-PL" altLang="pl-PL" sz="1200" dirty="0">
                <a:latin typeface="Cambria" panose="02040503050406030204" pitchFamily="18" charset="0"/>
              </a:rPr>
              <a:t>, </a:t>
            </a:r>
            <a:r>
              <a:rPr lang="pl-PL" altLang="pl-PL" sz="1200" dirty="0" err="1">
                <a:latin typeface="Cambria" panose="02040503050406030204" pitchFamily="18" charset="0"/>
              </a:rPr>
              <a:t>page</a:t>
            </a:r>
            <a:r>
              <a:rPr lang="pl-PL" altLang="pl-PL" sz="1200" dirty="0">
                <a:latin typeface="Cambria" panose="02040503050406030204" pitchFamily="18" charset="0"/>
              </a:rPr>
              <a:t> 12)</a:t>
            </a:r>
          </a:p>
        </p:txBody>
      </p:sp>
    </p:spTree>
    <p:extLst>
      <p:ext uri="{BB962C8B-B14F-4D97-AF65-F5344CB8AC3E}">
        <p14:creationId xmlns:p14="http://schemas.microsoft.com/office/powerpoint/2010/main" val="749581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3237296" cy="646331"/>
          </a:xfrm>
          <a:prstGeom prst="rect">
            <a:avLst/>
          </a:prstGeom>
          <a:noFill/>
        </p:spPr>
        <p:txBody>
          <a:bodyPr wrap="none" rtlCol="0">
            <a:spAutoFit/>
          </a:bodyPr>
          <a:lstStyle/>
          <a:p>
            <a:pPr>
              <a:defRPr/>
            </a:pPr>
            <a:r>
              <a:rPr lang="pl-PL" sz="3600" dirty="0" err="1">
                <a:solidFill>
                  <a:srgbClr val="B2B2B3"/>
                </a:solidFill>
                <a:effectLst>
                  <a:outerShdw blurRad="38100" dist="38100" dir="2700000" algn="tl">
                    <a:srgbClr val="000000">
                      <a:alpha val="43137"/>
                    </a:srgbClr>
                  </a:outerShdw>
                </a:effectLst>
              </a:rPr>
              <a:t>Assesment</a:t>
            </a:r>
            <a:r>
              <a:rPr lang="pl-PL" sz="3600" dirty="0">
                <a:solidFill>
                  <a:srgbClr val="B2B2B3"/>
                </a:solidFill>
                <a:effectLst>
                  <a:outerShdw blurRad="38100" dist="38100" dir="2700000" algn="tl">
                    <a:srgbClr val="000000">
                      <a:alpha val="43137"/>
                    </a:srgbClr>
                  </a:outerShdw>
                </a:effectLst>
              </a:rPr>
              <a:t> </a:t>
            </a:r>
            <a:r>
              <a:rPr lang="pl-PL" sz="3600" dirty="0" err="1">
                <a:solidFill>
                  <a:srgbClr val="B2B2B3"/>
                </a:solidFill>
                <a:effectLst>
                  <a:outerShdw blurRad="38100" dist="38100" dir="2700000" algn="tl">
                    <a:srgbClr val="000000">
                      <a:alpha val="43137"/>
                    </a:srgbClr>
                  </a:outerShdw>
                </a:effectLst>
              </a:rPr>
              <a:t>rules</a:t>
            </a:r>
            <a:endParaRPr lang="pl-PL" sz="3600" dirty="0">
              <a:solidFill>
                <a:srgbClr val="B2B2B3"/>
              </a:solidFill>
              <a:effectLst>
                <a:outerShdw blurRad="38100" dist="38100" dir="2700000" algn="tl">
                  <a:srgbClr val="000000">
                    <a:alpha val="43137"/>
                  </a:srgbClr>
                </a:outerShdw>
              </a:effectLst>
            </a:endParaRPr>
          </a:p>
        </p:txBody>
      </p:sp>
      <p:sp>
        <p:nvSpPr>
          <p:cNvPr id="8" name="Shape 73"/>
          <p:cNvSpPr txBox="1">
            <a:spLocks/>
          </p:cNvSpPr>
          <p:nvPr/>
        </p:nvSpPr>
        <p:spPr>
          <a:xfrm>
            <a:off x="755650" y="2393950"/>
            <a:ext cx="7993063" cy="2233613"/>
          </a:xfrm>
          <a:prstGeom prst="rect">
            <a:avLst/>
          </a:prstGeom>
          <a:extLst/>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304800">
              <a:buSzPct val="100000"/>
              <a:buFont typeface="Arial" panose="020B0604020202020204" pitchFamily="34" charset="0"/>
              <a:buChar char="-"/>
              <a:defRPr/>
            </a:pPr>
            <a:r>
              <a:rPr lang="en-US" sz="2000" dirty="0" smtClean="0">
                <a:latin typeface="Cambria" panose="02040503050406030204" pitchFamily="18" charset="0"/>
              </a:rPr>
              <a:t>presentation</a:t>
            </a:r>
          </a:p>
          <a:p>
            <a:pPr marL="457200" indent="-304800">
              <a:buSzPct val="100000"/>
              <a:buFont typeface="Arial" panose="020B0604020202020204" pitchFamily="34" charset="0"/>
              <a:buChar char="-"/>
              <a:defRPr/>
            </a:pPr>
            <a:r>
              <a:rPr lang="en-US" sz="2000" dirty="0" smtClean="0">
                <a:latin typeface="Cambria" panose="02040503050406030204" pitchFamily="18" charset="0"/>
              </a:rPr>
              <a:t>r</a:t>
            </a:r>
            <a:r>
              <a:rPr lang="pl-PL" sz="2000" dirty="0" smtClean="0">
                <a:latin typeface="Cambria" panose="02040503050406030204" pitchFamily="18" charset="0"/>
              </a:rPr>
              <a:t>e</a:t>
            </a:r>
            <a:r>
              <a:rPr lang="en-US" sz="2000" dirty="0" smtClean="0">
                <a:latin typeface="Cambria" panose="02040503050406030204" pitchFamily="18" charset="0"/>
              </a:rPr>
              <a:t>port</a:t>
            </a:r>
          </a:p>
          <a:p>
            <a:pPr marL="457200" indent="-304800">
              <a:buSzPct val="100000"/>
              <a:buFont typeface="Arial" panose="020B0604020202020204" pitchFamily="34" charset="0"/>
              <a:buChar char="-"/>
              <a:defRPr/>
            </a:pPr>
            <a:r>
              <a:rPr lang="en-US" sz="2000" dirty="0" smtClean="0">
                <a:latin typeface="Cambria" panose="02040503050406030204" pitchFamily="18" charset="0"/>
              </a:rPr>
              <a:t>subject opinion of student and teacher</a:t>
            </a:r>
          </a:p>
          <a:p>
            <a:pPr marL="457200" indent="-304800">
              <a:buSzPct val="100000"/>
              <a:buFont typeface="Arial" panose="020B0604020202020204" pitchFamily="34" charset="0"/>
              <a:buChar char="-"/>
              <a:defRPr/>
            </a:pPr>
            <a:r>
              <a:rPr lang="en-US" sz="2000" dirty="0" smtClean="0">
                <a:latin typeface="Cambria" panose="02040503050406030204" pitchFamily="18" charset="0"/>
              </a:rPr>
              <a:t>involvement</a:t>
            </a:r>
          </a:p>
          <a:p>
            <a:pPr marL="457200" indent="-304800">
              <a:buSzPct val="100000"/>
              <a:buFont typeface="Arial" panose="020B0604020202020204" pitchFamily="34" charset="0"/>
              <a:buChar char="-"/>
              <a:defRPr/>
            </a:pPr>
            <a:r>
              <a:rPr lang="en-US" sz="2000" dirty="0" smtClean="0">
                <a:latin typeface="Cambria" panose="02040503050406030204" pitchFamily="18" charset="0"/>
              </a:rPr>
              <a:t>presence</a:t>
            </a:r>
          </a:p>
          <a:p>
            <a:pPr marL="457200" indent="-304800">
              <a:buSzPct val="100000"/>
              <a:buFont typeface="Arial" panose="020B0604020202020204" pitchFamily="34" charset="0"/>
              <a:buChar char="-"/>
              <a:defRPr/>
            </a:pPr>
            <a:r>
              <a:rPr lang="en-US" sz="2000" dirty="0" smtClean="0">
                <a:latin typeface="Cambria" panose="02040503050406030204" pitchFamily="18" charset="0"/>
              </a:rPr>
              <a:t>the weakest link (everybody should know what happens in project)</a:t>
            </a:r>
          </a:p>
          <a:p>
            <a:pPr>
              <a:buFont typeface="Arial" panose="020B0604020202020204" pitchFamily="34" charset="0"/>
              <a:buNone/>
              <a:defRPr/>
            </a:pPr>
            <a:endParaRPr lang="en-US" sz="2000" dirty="0">
              <a:latin typeface="Cambria" panose="02040503050406030204" pitchFamily="18" charset="0"/>
            </a:endParaRPr>
          </a:p>
        </p:txBody>
      </p:sp>
    </p:spTree>
    <p:extLst>
      <p:ext uri="{BB962C8B-B14F-4D97-AF65-F5344CB8AC3E}">
        <p14:creationId xmlns:p14="http://schemas.microsoft.com/office/powerpoint/2010/main" val="638358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6070701"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Introduction</a:t>
            </a:r>
            <a:r>
              <a:rPr lang="pl-PL" sz="3600" dirty="0" smtClean="0">
                <a:solidFill>
                  <a:srgbClr val="B2B2B3"/>
                </a:solidFill>
                <a:effectLst>
                  <a:outerShdw blurRad="38100" dist="38100" dir="2700000" algn="tl">
                    <a:srgbClr val="000000">
                      <a:alpha val="43137"/>
                    </a:srgbClr>
                  </a:outerShdw>
                </a:effectLst>
              </a:rPr>
              <a:t> to Design Thinking</a:t>
            </a:r>
            <a:endParaRPr lang="pl-PL" sz="3600" dirty="0">
              <a:solidFill>
                <a:srgbClr val="B2B2B3"/>
              </a:solidFill>
              <a:effectLst>
                <a:outerShdw blurRad="38100" dist="38100" dir="2700000" algn="tl">
                  <a:srgbClr val="000000">
                    <a:alpha val="43137"/>
                  </a:srgbClr>
                </a:outerShdw>
              </a:effectLst>
            </a:endParaRPr>
          </a:p>
        </p:txBody>
      </p:sp>
      <p:sp>
        <p:nvSpPr>
          <p:cNvPr id="6" name="Shape 78"/>
          <p:cNvSpPr txBox="1">
            <a:spLocks/>
          </p:cNvSpPr>
          <p:nvPr/>
        </p:nvSpPr>
        <p:spPr bwMode="auto">
          <a:xfrm>
            <a:off x="311150" y="2420938"/>
            <a:ext cx="8521700" cy="1974850"/>
          </a:xfrm>
          <a:prstGeom prst="rect">
            <a:avLst/>
          </a:prstGeom>
          <a:noFill/>
          <a:ln>
            <a:noFill/>
          </a:ln>
          <a:extLst/>
        </p:spPr>
        <p:txBody>
          <a:bodyPr lIns="91425" tIns="91425" rIns="91425" bIns="91425"/>
          <a:lstStyle>
            <a:lvl1pPr marL="342900" indent="-342900" eaLnBrk="0" hangingPunct="0">
              <a:defRPr>
                <a:solidFill>
                  <a:schemeClr val="tx1"/>
                </a:solidFill>
                <a:latin typeface="Calibri" panose="020F0502020204030204" pitchFamily="34" charset="0"/>
              </a:defRPr>
            </a:lvl1pPr>
            <a:lvl2pPr marL="742950" indent="-285750" eaLnBrk="0" hangingPunct="0">
              <a:defRPr>
                <a:solidFill>
                  <a:schemeClr val="tx1"/>
                </a:solidFill>
                <a:latin typeface="Calibri" panose="020F0502020204030204" pitchFamily="34" charset="0"/>
              </a:defRPr>
            </a:lvl2pPr>
            <a:lvl3pPr marL="1143000" indent="-228600" eaLnBrk="0" hangingPunct="0">
              <a:defRPr>
                <a:solidFill>
                  <a:schemeClr val="tx1"/>
                </a:solidFill>
                <a:latin typeface="Calibri" panose="020F0502020204030204" pitchFamily="34" charset="0"/>
              </a:defRPr>
            </a:lvl3pPr>
            <a:lvl4pPr marL="1600200" indent="-228600" eaLnBrk="0" hangingPunct="0">
              <a:defRPr>
                <a:solidFill>
                  <a:schemeClr val="tx1"/>
                </a:solidFill>
                <a:latin typeface="Calibri" panose="020F0502020204030204" pitchFamily="34" charset="0"/>
              </a:defRPr>
            </a:lvl4pPr>
            <a:lvl5pPr marL="2057400" indent="-228600" eaLnBrk="0" hangingPunct="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algn="ctr" eaLnBrk="1" hangingPunct="1">
              <a:defRPr/>
            </a:pPr>
            <a:r>
              <a:rPr lang="en-US" altLang="pl-PL" sz="3200" dirty="0" smtClean="0">
                <a:latin typeface="Cambria" panose="02040503050406030204" pitchFamily="18" charset="0"/>
              </a:rPr>
              <a:t>It’s just basic course, in</a:t>
            </a:r>
            <a:r>
              <a:rPr lang="pl-PL" altLang="pl-PL" sz="3200" dirty="0" smtClean="0">
                <a:latin typeface="Cambria" panose="02040503050406030204" pitchFamily="18" charset="0"/>
              </a:rPr>
              <a:t> </a:t>
            </a:r>
            <a:r>
              <a:rPr lang="en-US" altLang="pl-PL" sz="3200" dirty="0" smtClean="0">
                <a:latin typeface="Cambria" panose="02040503050406030204" pitchFamily="18" charset="0"/>
              </a:rPr>
              <a:t>real case </a:t>
            </a:r>
            <a:r>
              <a:rPr lang="pl-PL" altLang="pl-PL" sz="3200" dirty="0" smtClean="0">
                <a:latin typeface="Cambria" panose="02040503050406030204" pitchFamily="18" charset="0"/>
              </a:rPr>
              <a:t>the </a:t>
            </a:r>
            <a:r>
              <a:rPr lang="en-US" altLang="pl-PL" sz="3200" dirty="0" smtClean="0">
                <a:latin typeface="Cambria" panose="02040503050406030204" pitchFamily="18" charset="0"/>
              </a:rPr>
              <a:t>design thinking process</a:t>
            </a:r>
            <a:r>
              <a:rPr lang="pl-PL" altLang="pl-PL" sz="3200" dirty="0" smtClean="0">
                <a:latin typeface="Cambria" panose="02040503050406030204" pitchFamily="18" charset="0"/>
              </a:rPr>
              <a:t> </a:t>
            </a:r>
            <a:r>
              <a:rPr lang="en-US" altLang="pl-PL" sz="3200" dirty="0" smtClean="0">
                <a:latin typeface="Cambria" panose="02040503050406030204" pitchFamily="18" charset="0"/>
              </a:rPr>
              <a:t>last</a:t>
            </a:r>
            <a:r>
              <a:rPr lang="pl-PL" altLang="pl-PL" sz="3200" dirty="0" smtClean="0">
                <a:latin typeface="Cambria" panose="02040503050406030204" pitchFamily="18" charset="0"/>
              </a:rPr>
              <a:t>s </a:t>
            </a:r>
            <a:r>
              <a:rPr lang="pl-PL" altLang="pl-PL" sz="3200" dirty="0" err="1" smtClean="0">
                <a:latin typeface="Cambria" panose="02040503050406030204" pitchFamily="18" charset="0"/>
              </a:rPr>
              <a:t>longer</a:t>
            </a:r>
            <a:r>
              <a:rPr lang="en-US" altLang="pl-PL" sz="3200" dirty="0" smtClean="0">
                <a:latin typeface="Cambria" panose="02040503050406030204" pitchFamily="18" charset="0"/>
              </a:rPr>
              <a:t>,</a:t>
            </a:r>
            <a:endParaRPr lang="pl-PL" altLang="pl-PL" sz="3200" dirty="0" smtClean="0">
              <a:latin typeface="Cambria" panose="02040503050406030204" pitchFamily="18" charset="0"/>
            </a:endParaRPr>
          </a:p>
          <a:p>
            <a:pPr marL="0" indent="0" algn="ctr" eaLnBrk="1" hangingPunct="1">
              <a:defRPr/>
            </a:pPr>
            <a:r>
              <a:rPr lang="en-US" altLang="pl-PL" sz="3200" dirty="0" smtClean="0">
                <a:latin typeface="Cambria" panose="02040503050406030204" pitchFamily="18" charset="0"/>
              </a:rPr>
              <a:t>it is</a:t>
            </a:r>
            <a:r>
              <a:rPr lang="pl-PL" altLang="pl-PL" sz="3200" dirty="0" smtClean="0">
                <a:latin typeface="Cambria" panose="02040503050406030204" pitchFamily="18" charset="0"/>
              </a:rPr>
              <a:t> </a:t>
            </a:r>
            <a:r>
              <a:rPr lang="en-US" altLang="pl-PL" sz="3200" dirty="0" smtClean="0">
                <a:latin typeface="Cambria" panose="02040503050406030204" pitchFamily="18" charset="0"/>
              </a:rPr>
              <a:t>just introduction</a:t>
            </a:r>
            <a:r>
              <a:rPr lang="pl-PL" altLang="pl-PL" sz="3200" dirty="0" smtClean="0">
                <a:latin typeface="Cambria" panose="02040503050406030204" pitchFamily="18" charset="0"/>
              </a:rPr>
              <a:t>.</a:t>
            </a:r>
            <a:endParaRPr lang="en-US" altLang="pl-PL" sz="3200" dirty="0" smtClean="0">
              <a:latin typeface="Cambria" panose="02040503050406030204" pitchFamily="18" charset="0"/>
            </a:endParaRPr>
          </a:p>
        </p:txBody>
      </p:sp>
    </p:spTree>
    <p:extLst>
      <p:ext uri="{BB962C8B-B14F-4D97-AF65-F5344CB8AC3E}">
        <p14:creationId xmlns:p14="http://schemas.microsoft.com/office/powerpoint/2010/main" val="1317229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6070701"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Introduction</a:t>
            </a:r>
            <a:r>
              <a:rPr lang="pl-PL" sz="3600" dirty="0" smtClean="0">
                <a:solidFill>
                  <a:srgbClr val="B2B2B3"/>
                </a:solidFill>
                <a:effectLst>
                  <a:outerShdw blurRad="38100" dist="38100" dir="2700000" algn="tl">
                    <a:srgbClr val="000000">
                      <a:alpha val="43137"/>
                    </a:srgbClr>
                  </a:outerShdw>
                </a:effectLst>
              </a:rPr>
              <a:t> to Design Thinking</a:t>
            </a:r>
            <a:endParaRPr lang="pl-PL" sz="3600" dirty="0">
              <a:solidFill>
                <a:srgbClr val="B2B2B3"/>
              </a:solidFill>
              <a:effectLst>
                <a:outerShdw blurRad="38100" dist="38100" dir="2700000" algn="tl">
                  <a:srgbClr val="000000">
                    <a:alpha val="43137"/>
                  </a:srgbClr>
                </a:outerShdw>
              </a:effectLst>
            </a:endParaRPr>
          </a:p>
        </p:txBody>
      </p:sp>
      <p:sp>
        <p:nvSpPr>
          <p:cNvPr id="6" name="Shape 83"/>
          <p:cNvSpPr txBox="1">
            <a:spLocks/>
          </p:cNvSpPr>
          <p:nvPr/>
        </p:nvSpPr>
        <p:spPr bwMode="auto">
          <a:xfrm>
            <a:off x="1492176" y="3118406"/>
            <a:ext cx="6159649"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n-US" altLang="pl-PL" sz="3600" dirty="0">
                <a:latin typeface="Cambria" panose="02040503050406030204" pitchFamily="18" charset="0"/>
              </a:rPr>
              <a:t>Thank you for your </a:t>
            </a:r>
            <a:r>
              <a:rPr lang="en-US" altLang="pl-PL" sz="3600" dirty="0" smtClean="0">
                <a:latin typeface="Cambria" panose="02040503050406030204" pitchFamily="18" charset="0"/>
              </a:rPr>
              <a:t>attention</a:t>
            </a:r>
            <a:r>
              <a:rPr lang="pl-PL" altLang="pl-PL" sz="3600" dirty="0" smtClean="0">
                <a:latin typeface="Cambria" panose="02040503050406030204" pitchFamily="18" charset="0"/>
              </a:rPr>
              <a:t>!</a:t>
            </a:r>
            <a:endParaRPr lang="en-US" altLang="pl-PL" sz="3600" dirty="0">
              <a:latin typeface="Cambria" panose="02040503050406030204" pitchFamily="18" charset="0"/>
            </a:endParaRPr>
          </a:p>
          <a:p>
            <a:pPr eaLnBrk="1" hangingPunct="1">
              <a:spcBef>
                <a:spcPct val="0"/>
              </a:spcBef>
              <a:buFont typeface="Arial" panose="020B0604020202020204" pitchFamily="34" charset="0"/>
              <a:buNone/>
            </a:pPr>
            <a:endParaRPr lang="en-US" altLang="pl-PL" sz="3600" dirty="0">
              <a:latin typeface="Cambria" panose="02040503050406030204" pitchFamily="18" charset="0"/>
            </a:endParaRPr>
          </a:p>
          <a:p>
            <a:pPr eaLnBrk="1" hangingPunct="1">
              <a:spcBef>
                <a:spcPct val="0"/>
              </a:spcBef>
              <a:buFont typeface="Arial" panose="020B0604020202020204" pitchFamily="34" charset="0"/>
              <a:buNone/>
            </a:pPr>
            <a:endParaRPr lang="en-US" altLang="pl-PL" sz="3600" dirty="0">
              <a:latin typeface="Cambria" panose="02040503050406030204" pitchFamily="18" charset="0"/>
            </a:endParaRPr>
          </a:p>
        </p:txBody>
      </p:sp>
    </p:spTree>
    <p:extLst>
      <p:ext uri="{BB962C8B-B14F-4D97-AF65-F5344CB8AC3E}">
        <p14:creationId xmlns:p14="http://schemas.microsoft.com/office/powerpoint/2010/main" val="502345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loudStation\[PROJEKTY]\[ACTIVE][2015-10-15][PROJEKT][SHOPA][UTP][DiamonDT]\2016_06_18_Grafika\Gotowe\sektory\introduction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40486"/>
            <a:ext cx="1649413" cy="3619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E:\CloudStation\[PROJEKTY]\[ACTIVE][2015-10-15][PROJEKT][SHOPA][UTP][DiamonDT]\2016_06_18_Grafika\Gotowe\PowerPoint_templates\introdu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1667572" cy="646331"/>
          </a:xfrm>
          <a:prstGeom prst="rect">
            <a:avLst/>
          </a:prstGeom>
          <a:noFill/>
        </p:spPr>
        <p:txBody>
          <a:bodyPr wrap="none" rtlCol="0">
            <a:spAutoFit/>
          </a:bodyPr>
          <a:lstStyle/>
          <a:p>
            <a:r>
              <a:rPr lang="pl-PL" sz="3600" dirty="0" err="1" smtClean="0">
                <a:solidFill>
                  <a:srgbClr val="B2B2B3"/>
                </a:solidFill>
                <a:effectLst>
                  <a:outerShdw blurRad="38100" dist="38100" dir="2700000" algn="tl">
                    <a:srgbClr val="000000">
                      <a:alpha val="43137"/>
                    </a:srgbClr>
                  </a:outerShdw>
                </a:effectLst>
              </a:rPr>
              <a:t>Authors</a:t>
            </a:r>
            <a:endParaRPr lang="pl-PL" sz="3600" dirty="0">
              <a:solidFill>
                <a:srgbClr val="B2B2B3"/>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8" name="Obraz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9" name="Obraz 8"/>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0" name="Obraz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1"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2"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3"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4"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5"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4018495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604</Words>
  <Application>Microsoft Office PowerPoint</Application>
  <PresentationFormat>Pokaz na ekranie (4:3)</PresentationFormat>
  <Paragraphs>67</Paragraphs>
  <Slides>8</Slides>
  <Notes>8</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8</vt:i4>
      </vt:variant>
    </vt:vector>
  </HeadingPairs>
  <TitlesOfParts>
    <vt:vector size="12" baseType="lpstr">
      <vt:lpstr>Arial</vt:lpstr>
      <vt:lpstr>Calibri</vt:lpstr>
      <vt:lpstr>Cambria</vt:lpstr>
      <vt:lpstr>Motyw pakietu Office</vt:lpstr>
      <vt:lpstr>Prezentacja programu PowerPoint</vt:lpstr>
      <vt:lpstr>Prezentacja programu PowerPoint</vt:lpstr>
      <vt:lpstr>We present workspace for our projects - photos, address details, visiting with students, we should provide availibility hours of workspace.</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25</cp:revision>
  <dcterms:created xsi:type="dcterms:W3CDTF">2016-07-24T21:04:28Z</dcterms:created>
  <dcterms:modified xsi:type="dcterms:W3CDTF">2018-01-04T21:57:17Z</dcterms:modified>
</cp:coreProperties>
</file>