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7" r:id="rId2"/>
    <p:sldId id="264" r:id="rId3"/>
    <p:sldId id="265" r:id="rId4"/>
    <p:sldId id="266" r:id="rId5"/>
    <p:sldId id="268" r:id="rId6"/>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D40494-E5B5-4BA0-B615-B842D30053E4}" type="datetimeFigureOut">
              <a:rPr lang="pl-PL" smtClean="0"/>
              <a:pPr/>
              <a:t>2018-01-04</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582BCA-DDE1-4CD4-A88A-0A5D0A781675}" type="slidenum">
              <a:rPr lang="pl-PL" smtClean="0"/>
              <a:pPr/>
              <a:t>‹#›</a:t>
            </a:fld>
            <a:endParaRPr lang="pl-PL"/>
          </a:p>
        </p:txBody>
      </p:sp>
    </p:spTree>
    <p:extLst>
      <p:ext uri="{BB962C8B-B14F-4D97-AF65-F5344CB8AC3E}">
        <p14:creationId xmlns:p14="http://schemas.microsoft.com/office/powerpoint/2010/main" val="3366314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dirty="0" err="1" smtClean="0"/>
              <a:t>Students</a:t>
            </a:r>
            <a:r>
              <a:rPr lang="pl-PL" dirty="0" smtClean="0"/>
              <a:t> </a:t>
            </a:r>
            <a:r>
              <a:rPr lang="pl-PL" baseline="0" dirty="0" err="1" smtClean="0"/>
              <a:t>finished</a:t>
            </a:r>
            <a:r>
              <a:rPr lang="pl-PL" baseline="0" dirty="0" smtClean="0"/>
              <a:t> </a:t>
            </a:r>
            <a:r>
              <a:rPr lang="pl-PL" baseline="0" dirty="0" err="1" smtClean="0"/>
              <a:t>their</a:t>
            </a:r>
            <a:r>
              <a:rPr lang="pl-PL" baseline="0" dirty="0" smtClean="0"/>
              <a:t> </a:t>
            </a:r>
            <a:r>
              <a:rPr lang="pl-PL" baseline="0" dirty="0" err="1" smtClean="0"/>
              <a:t>prototypes</a:t>
            </a:r>
            <a:r>
              <a:rPr lang="pl-PL"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pl-PL" baseline="0" dirty="0" err="1" smtClean="0"/>
              <a:t>Now</a:t>
            </a:r>
            <a:r>
              <a:rPr lang="pl-PL" baseline="0" dirty="0" smtClean="0"/>
              <a:t> </a:t>
            </a:r>
            <a:r>
              <a:rPr lang="pl-PL" baseline="0" dirty="0" err="1" smtClean="0"/>
              <a:t>it’s</a:t>
            </a:r>
            <a:r>
              <a:rPr lang="pl-PL" baseline="0" dirty="0" smtClean="0"/>
              <a:t> </a:t>
            </a:r>
            <a:r>
              <a:rPr lang="pl-PL" baseline="0" dirty="0" err="1" smtClean="0"/>
              <a:t>time</a:t>
            </a:r>
            <a:r>
              <a:rPr lang="pl-PL" baseline="0" dirty="0" smtClean="0"/>
              <a:t> for </a:t>
            </a:r>
            <a:r>
              <a:rPr lang="pl-PL" baseline="0" dirty="0" err="1" smtClean="0"/>
              <a:t>testing</a:t>
            </a:r>
            <a:r>
              <a:rPr lang="pl-PL"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pl-PL" baseline="0" dirty="0" smtClean="0"/>
              <a:t>Read </a:t>
            </a:r>
            <a:r>
              <a:rPr lang="pl-PL" baseline="0" dirty="0" err="1" smtClean="0"/>
              <a:t>more</a:t>
            </a:r>
            <a:r>
              <a:rPr lang="pl-PL" baseline="0" dirty="0" smtClean="0"/>
              <a:t> on </a:t>
            </a:r>
            <a:r>
              <a:rPr lang="pl-PL" baseline="0" dirty="0" err="1" smtClean="0"/>
              <a:t>page</a:t>
            </a:r>
            <a:r>
              <a:rPr lang="pl-PL" baseline="0" dirty="0" smtClean="0"/>
              <a:t> 32 in </a:t>
            </a:r>
            <a:r>
              <a:rPr lang="pl-PL" baseline="0" dirty="0" err="1" smtClean="0"/>
              <a:t>Textbook</a:t>
            </a:r>
            <a:r>
              <a:rPr lang="pl-PL" baseline="0" dirty="0" smtClean="0"/>
              <a:t>.</a:t>
            </a:r>
            <a:endParaRPr lang="pl-PL" dirty="0" smtClean="0"/>
          </a:p>
          <a:p>
            <a:endParaRPr lang="pl-PL" dirty="0"/>
          </a:p>
        </p:txBody>
      </p:sp>
      <p:sp>
        <p:nvSpPr>
          <p:cNvPr id="4" name="Symbol zastępczy numeru slajdu 3"/>
          <p:cNvSpPr>
            <a:spLocks noGrp="1"/>
          </p:cNvSpPr>
          <p:nvPr>
            <p:ph type="sldNum" sz="quarter" idx="10"/>
          </p:nvPr>
        </p:nvSpPr>
        <p:spPr/>
        <p:txBody>
          <a:bodyPr/>
          <a:lstStyle/>
          <a:p>
            <a:fld id="{B2C6927A-9201-4881-B6DA-532DA83921F0}" type="slidenum">
              <a:rPr lang="pl-PL" smtClean="0"/>
              <a:t>1</a:t>
            </a:fld>
            <a:endParaRPr lang="pl-PL"/>
          </a:p>
        </p:txBody>
      </p:sp>
    </p:spTree>
    <p:extLst>
      <p:ext uri="{BB962C8B-B14F-4D97-AF65-F5344CB8AC3E}">
        <p14:creationId xmlns:p14="http://schemas.microsoft.com/office/powerpoint/2010/main" val="499064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67446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316240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650437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pPr lvl="0">
              <a:spcBef>
                <a:spcPts val="0"/>
              </a:spcBef>
              <a:buNone/>
            </a:pPr>
            <a:fld id="{00000000-1234-1234-1234-123412341234}" type="slidenum">
              <a:rPr lang="pl"/>
              <a:pPr lvl="0">
                <a:spcBef>
                  <a:spcPts val="0"/>
                </a:spcBef>
                <a:buNone/>
              </a:pPr>
              <a:t>‹#›</a:t>
            </a:fld>
            <a:endParaRPr lang="pl"/>
          </a:p>
        </p:txBody>
      </p:sp>
    </p:spTree>
    <p:extLst>
      <p:ext uri="{BB962C8B-B14F-4D97-AF65-F5344CB8AC3E}">
        <p14:creationId xmlns:p14="http://schemas.microsoft.com/office/powerpoint/2010/main" val="745708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pPr/>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E:\CloudStation\[PROJEKTY]\[ACTIVE][2015-10-15][PROJEKT][SHOPA][UTP][DiamonDT]\2016_06_18_Grafika\Gotowe\PowerPoint_templates\tes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CloudStation\[PROJEKTY]\[ACTIVE][2015-10-15][PROJEKT][SHOPA][UTP][DiamonDT]\2016_06_18_Grafika\Gotowe\etapy_metodyki_elementy_en\test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8" name="Obraz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0" name="pole tekstowe 9"/>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7" name="Obraz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1029393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3" name="Picture 3" descr="E:\CloudStation\[PROJEKTY]\[ACTIVE][2015-10-15][PROJEKT][SHOPA][UTP][DiamonDT]\2016_06_18_Grafika\Gotowe\PowerPoint_templates\tes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test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439531" cy="646331"/>
          </a:xfrm>
          <a:prstGeom prst="rect">
            <a:avLst/>
          </a:prstGeom>
          <a:noFill/>
        </p:spPr>
        <p:txBody>
          <a:bodyPr wrap="none" rtlCol="0">
            <a:spAutoFit/>
          </a:bodyPr>
          <a:lstStyle/>
          <a:p>
            <a:r>
              <a:rPr lang="pl-PL" sz="3600" dirty="0" err="1" smtClean="0">
                <a:solidFill>
                  <a:srgbClr val="C60000"/>
                </a:solidFill>
                <a:effectLst>
                  <a:outerShdw blurRad="38100" dist="38100" dir="2700000" algn="tl">
                    <a:srgbClr val="000000">
                      <a:alpha val="43137"/>
                    </a:srgbClr>
                  </a:outerShdw>
                </a:effectLst>
              </a:rPr>
              <a:t>Testing</a:t>
            </a:r>
            <a:r>
              <a:rPr lang="pl-PL" sz="3600" dirty="0" smtClean="0">
                <a:solidFill>
                  <a:srgbClr val="C60000"/>
                </a:solidFill>
                <a:effectLst>
                  <a:outerShdw blurRad="38100" dist="38100" dir="2700000" algn="tl">
                    <a:srgbClr val="000000">
                      <a:alpha val="43137"/>
                    </a:srgbClr>
                  </a:outerShdw>
                </a:effectLst>
              </a:rPr>
              <a:t> - </a:t>
            </a:r>
            <a:r>
              <a:rPr lang="pl-PL" sz="3600" dirty="0" err="1" smtClean="0">
                <a:solidFill>
                  <a:srgbClr val="C60000"/>
                </a:solidFill>
                <a:effectLst>
                  <a:outerShdw blurRad="38100" dist="38100" dir="2700000" algn="tl">
                    <a:srgbClr val="000000">
                      <a:alpha val="43137"/>
                    </a:srgbClr>
                  </a:outerShdw>
                </a:effectLst>
              </a:rPr>
              <a:t>iteration</a:t>
            </a:r>
            <a:endParaRPr lang="pl-PL" sz="3600" dirty="0">
              <a:solidFill>
                <a:srgbClr val="C60000"/>
              </a:solidFill>
              <a:effectLst>
                <a:outerShdw blurRad="38100" dist="38100" dir="2700000" algn="tl">
                  <a:srgbClr val="000000">
                    <a:alpha val="43137"/>
                  </a:srgbClr>
                </a:outerShdw>
              </a:effectLst>
            </a:endParaRPr>
          </a:p>
        </p:txBody>
      </p:sp>
      <p:pic>
        <p:nvPicPr>
          <p:cNvPr id="7" name="Obraz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85157" y="2436874"/>
            <a:ext cx="2773686" cy="1984252"/>
          </a:xfrm>
          <a:prstGeom prst="rect">
            <a:avLst/>
          </a:prstGeom>
        </p:spPr>
      </p:pic>
    </p:spTree>
    <p:extLst>
      <p:ext uri="{BB962C8B-B14F-4D97-AF65-F5344CB8AC3E}">
        <p14:creationId xmlns:p14="http://schemas.microsoft.com/office/powerpoint/2010/main" val="716948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3" name="Picture 3" descr="E:\CloudStation\[PROJEKTY]\[ACTIVE][2015-10-15][PROJEKT][SHOPA][UTP][DiamonDT]\2016_06_18_Grafika\Gotowe\PowerPoint_templates\tes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test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439531" cy="646331"/>
          </a:xfrm>
          <a:prstGeom prst="rect">
            <a:avLst/>
          </a:prstGeom>
          <a:noFill/>
        </p:spPr>
        <p:txBody>
          <a:bodyPr wrap="none" rtlCol="0">
            <a:spAutoFit/>
          </a:bodyPr>
          <a:lstStyle/>
          <a:p>
            <a:r>
              <a:rPr lang="pl-PL" sz="3600" dirty="0" err="1" smtClean="0">
                <a:solidFill>
                  <a:srgbClr val="C60000"/>
                </a:solidFill>
                <a:effectLst>
                  <a:outerShdw blurRad="38100" dist="38100" dir="2700000" algn="tl">
                    <a:srgbClr val="000000">
                      <a:alpha val="43137"/>
                    </a:srgbClr>
                  </a:outerShdw>
                </a:effectLst>
              </a:rPr>
              <a:t>Testing</a:t>
            </a:r>
            <a:r>
              <a:rPr lang="pl-PL" sz="3600" dirty="0" smtClean="0">
                <a:solidFill>
                  <a:srgbClr val="C60000"/>
                </a:solidFill>
                <a:effectLst>
                  <a:outerShdw blurRad="38100" dist="38100" dir="2700000" algn="tl">
                    <a:srgbClr val="000000">
                      <a:alpha val="43137"/>
                    </a:srgbClr>
                  </a:outerShdw>
                </a:effectLst>
              </a:rPr>
              <a:t> - </a:t>
            </a:r>
            <a:r>
              <a:rPr lang="pl-PL" sz="3600" dirty="0" err="1" smtClean="0">
                <a:solidFill>
                  <a:srgbClr val="C60000"/>
                </a:solidFill>
                <a:effectLst>
                  <a:outerShdw blurRad="38100" dist="38100" dir="2700000" algn="tl">
                    <a:srgbClr val="000000">
                      <a:alpha val="43137"/>
                    </a:srgbClr>
                  </a:outerShdw>
                </a:effectLst>
              </a:rPr>
              <a:t>iteration</a:t>
            </a:r>
            <a:endParaRPr lang="pl-PL" sz="3600" dirty="0">
              <a:solidFill>
                <a:srgbClr val="C60000"/>
              </a:solidFill>
              <a:effectLst>
                <a:outerShdw blurRad="38100" dist="38100" dir="2700000" algn="tl">
                  <a:srgbClr val="000000">
                    <a:alpha val="43137"/>
                  </a:srgbClr>
                </a:outerShdw>
              </a:effectLst>
            </a:endParaRPr>
          </a:p>
        </p:txBody>
      </p:sp>
      <p:sp>
        <p:nvSpPr>
          <p:cNvPr id="59" name="Shape 59"/>
          <p:cNvSpPr txBox="1">
            <a:spLocks noGrp="1"/>
          </p:cNvSpPr>
          <p:nvPr>
            <p:ph type="body" idx="1"/>
          </p:nvPr>
        </p:nvSpPr>
        <p:spPr>
          <a:xfrm>
            <a:off x="323528" y="1857107"/>
            <a:ext cx="8520600" cy="3600400"/>
          </a:xfrm>
          <a:prstGeom prst="rect">
            <a:avLst/>
          </a:prstGeom>
        </p:spPr>
        <p:txBody>
          <a:bodyPr lIns="91425" tIns="91425" rIns="91425" bIns="91425" anchor="t" anchorCtr="0">
            <a:noAutofit/>
          </a:bodyPr>
          <a:lstStyle/>
          <a:p>
            <a:pPr marL="0" lvl="0" indent="0" algn="just" rtl="0">
              <a:lnSpc>
                <a:spcPct val="200000"/>
              </a:lnSpc>
              <a:spcBef>
                <a:spcPts val="0"/>
              </a:spcBef>
              <a:spcAft>
                <a:spcPts val="1000"/>
              </a:spcAft>
              <a:buNone/>
            </a:pPr>
            <a:r>
              <a:rPr lang="pl" sz="1800" dirty="0" smtClean="0">
                <a:solidFill>
                  <a:srgbClr val="000000"/>
                </a:solidFill>
                <a:latin typeface="Cambria" panose="02040503050406030204" pitchFamily="18" charset="0"/>
              </a:rPr>
              <a:t>Rules after iteration on the testing stage:</a:t>
            </a:r>
          </a:p>
          <a:p>
            <a:pPr lvl="0" algn="just" rtl="0">
              <a:spcBef>
                <a:spcPts val="0"/>
              </a:spcBef>
              <a:spcAft>
                <a:spcPts val="1000"/>
              </a:spcAft>
              <a:buFont typeface="+mj-lt"/>
              <a:buAutoNum type="arabicPeriod"/>
            </a:pPr>
            <a:r>
              <a:rPr lang="pl" sz="1800" dirty="0" smtClean="0">
                <a:solidFill>
                  <a:srgbClr val="000000"/>
                </a:solidFill>
                <a:latin typeface="Cambria" panose="02040503050406030204" pitchFamily="18" charset="0"/>
              </a:rPr>
              <a:t>Testing </a:t>
            </a:r>
            <a:r>
              <a:rPr lang="pl" sz="1800" dirty="0">
                <a:solidFill>
                  <a:srgbClr val="000000"/>
                </a:solidFill>
                <a:latin typeface="Cambria" panose="02040503050406030204" pitchFamily="18" charset="0"/>
              </a:rPr>
              <a:t>should be carried with final user participation (a solution is created for him!).</a:t>
            </a:r>
          </a:p>
          <a:p>
            <a:pPr lvl="0" algn="just" rtl="0">
              <a:spcBef>
                <a:spcPts val="0"/>
              </a:spcBef>
              <a:spcAft>
                <a:spcPts val="0"/>
              </a:spcAft>
              <a:buFont typeface="+mj-lt"/>
              <a:buAutoNum type="arabicPeriod"/>
            </a:pPr>
            <a:r>
              <a:rPr lang="pl" sz="1800" dirty="0" smtClean="0">
                <a:solidFill>
                  <a:srgbClr val="000000"/>
                </a:solidFill>
                <a:latin typeface="Cambria" panose="02040503050406030204" pitchFamily="18" charset="0"/>
              </a:rPr>
              <a:t>We </a:t>
            </a:r>
            <a:r>
              <a:rPr lang="pl" sz="1800" dirty="0">
                <a:solidFill>
                  <a:srgbClr val="000000"/>
                </a:solidFill>
                <a:latin typeface="Cambria" panose="02040503050406030204" pitchFamily="18" charset="0"/>
              </a:rPr>
              <a:t>should avoid explanation when we give the prototype for testing. The best for user is to learn how to use it based on his own experience</a:t>
            </a:r>
            <a:r>
              <a:rPr lang="pl" sz="1800" dirty="0" smtClean="0">
                <a:solidFill>
                  <a:srgbClr val="000000"/>
                </a:solidFill>
                <a:latin typeface="Cambria" panose="02040503050406030204" pitchFamily="18" charset="0"/>
              </a:rPr>
              <a:t>.</a:t>
            </a:r>
          </a:p>
          <a:p>
            <a:pPr lvl="0" algn="just" rtl="0">
              <a:lnSpc>
                <a:spcPct val="150000"/>
              </a:lnSpc>
              <a:spcBef>
                <a:spcPts val="0"/>
              </a:spcBef>
              <a:spcAft>
                <a:spcPts val="0"/>
              </a:spcAft>
              <a:buFont typeface="+mj-lt"/>
              <a:buAutoNum type="arabicPeriod" startAt="3"/>
            </a:pPr>
            <a:r>
              <a:rPr lang="pl" sz="1800" dirty="0" smtClean="0">
                <a:solidFill>
                  <a:srgbClr val="000000"/>
                </a:solidFill>
                <a:latin typeface="Cambria" panose="02040503050406030204" pitchFamily="18" charset="0"/>
              </a:rPr>
              <a:t>We </a:t>
            </a:r>
            <a:r>
              <a:rPr lang="pl" sz="1800" dirty="0">
                <a:solidFill>
                  <a:srgbClr val="000000"/>
                </a:solidFill>
                <a:latin typeface="Cambria" panose="02040503050406030204" pitchFamily="18" charset="0"/>
              </a:rPr>
              <a:t>go to places where we meet many potential users</a:t>
            </a:r>
            <a:r>
              <a:rPr lang="pl" sz="1800" dirty="0" smtClean="0">
                <a:solidFill>
                  <a:srgbClr val="000000"/>
                </a:solidFill>
                <a:latin typeface="Cambria" panose="02040503050406030204" pitchFamily="18" charset="0"/>
              </a:rPr>
              <a:t>.</a:t>
            </a:r>
            <a:endParaRPr lang="pl" sz="1800" dirty="0">
              <a:solidFill>
                <a:srgbClr val="000000"/>
              </a:solidFill>
              <a:latin typeface="Cambria" panose="02040503050406030204" pitchFamily="18" charset="0"/>
            </a:endParaRPr>
          </a:p>
          <a:p>
            <a:pPr lvl="0" algn="just" rtl="0">
              <a:lnSpc>
                <a:spcPct val="150000"/>
              </a:lnSpc>
              <a:spcBef>
                <a:spcPts val="0"/>
              </a:spcBef>
              <a:spcAft>
                <a:spcPts val="0"/>
              </a:spcAft>
              <a:buFont typeface="+mj-lt"/>
              <a:buAutoNum type="arabicPeriod" startAt="4"/>
            </a:pPr>
            <a:r>
              <a:rPr lang="pl" sz="1800" dirty="0" smtClean="0">
                <a:solidFill>
                  <a:srgbClr val="000000"/>
                </a:solidFill>
                <a:latin typeface="Cambria" panose="02040503050406030204" pitchFamily="18" charset="0"/>
              </a:rPr>
              <a:t>During </a:t>
            </a:r>
            <a:r>
              <a:rPr lang="pl" sz="1800" dirty="0">
                <a:solidFill>
                  <a:srgbClr val="000000"/>
                </a:solidFill>
                <a:latin typeface="Cambria" panose="02040503050406030204" pitchFamily="18" charset="0"/>
              </a:rPr>
              <a:t>testing we can get back to the place where empathy was done</a:t>
            </a:r>
            <a:r>
              <a:rPr lang="pl" sz="1800" dirty="0" smtClean="0">
                <a:solidFill>
                  <a:srgbClr val="000000"/>
                </a:solidFill>
                <a:latin typeface="Cambria" panose="02040503050406030204" pitchFamily="18" charset="0"/>
              </a:rPr>
              <a:t>.</a:t>
            </a:r>
            <a:endParaRPr lang="pl" sz="1800" dirty="0">
              <a:solidFill>
                <a:srgbClr val="000000"/>
              </a:solidFill>
              <a:latin typeface="Cambria" panose="02040503050406030204" pitchFamily="18" charset="0"/>
            </a:endParaRPr>
          </a:p>
          <a:p>
            <a:pPr lvl="0" algn="just" rtl="0">
              <a:lnSpc>
                <a:spcPct val="150000"/>
              </a:lnSpc>
              <a:spcBef>
                <a:spcPts val="500"/>
              </a:spcBef>
              <a:spcAft>
                <a:spcPts val="600"/>
              </a:spcAft>
              <a:buFont typeface="+mj-lt"/>
              <a:buAutoNum type="arabicPeriod" startAt="5"/>
            </a:pPr>
            <a:r>
              <a:rPr lang="pl" sz="1800" dirty="0" smtClean="0">
                <a:solidFill>
                  <a:srgbClr val="000000"/>
                </a:solidFill>
                <a:latin typeface="Cambria" panose="02040503050406030204" pitchFamily="18" charset="0"/>
              </a:rPr>
              <a:t>The </a:t>
            </a:r>
            <a:r>
              <a:rPr lang="pl" sz="1800" dirty="0">
                <a:solidFill>
                  <a:srgbClr val="000000"/>
                </a:solidFill>
                <a:latin typeface="Cambria" panose="02040503050406030204" pitchFamily="18" charset="0"/>
              </a:rPr>
              <a:t>best approach is to present prototype in pairs or threes, not to scare the user.</a:t>
            </a:r>
          </a:p>
          <a:p>
            <a:pPr lvl="0" rtl="0">
              <a:spcBef>
                <a:spcPts val="0"/>
              </a:spcBef>
              <a:buNone/>
            </a:pPr>
            <a:endParaRPr dirty="0">
              <a:latin typeface="Cambria" panose="02040503050406030204" pitchFamily="18" charset="0"/>
            </a:endParaRPr>
          </a:p>
        </p:txBody>
      </p:sp>
    </p:spTree>
    <p:extLst>
      <p:ext uri="{BB962C8B-B14F-4D97-AF65-F5344CB8AC3E}">
        <p14:creationId xmlns:p14="http://schemas.microsoft.com/office/powerpoint/2010/main" val="2085468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pic>
        <p:nvPicPr>
          <p:cNvPr id="3" name="Picture 3" descr="E:\CloudStation\[PROJEKTY]\[ACTIVE][2015-10-15][PROJEKT][SHOPA][UTP][DiamonDT]\2016_06_18_Grafika\Gotowe\PowerPoint_templates\tes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test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439531" cy="646331"/>
          </a:xfrm>
          <a:prstGeom prst="rect">
            <a:avLst/>
          </a:prstGeom>
          <a:noFill/>
        </p:spPr>
        <p:txBody>
          <a:bodyPr wrap="none" rtlCol="0">
            <a:spAutoFit/>
          </a:bodyPr>
          <a:lstStyle/>
          <a:p>
            <a:r>
              <a:rPr lang="pl-PL" sz="3600" dirty="0" err="1" smtClean="0">
                <a:solidFill>
                  <a:srgbClr val="C60000"/>
                </a:solidFill>
                <a:effectLst>
                  <a:outerShdw blurRad="38100" dist="38100" dir="2700000" algn="tl">
                    <a:srgbClr val="000000">
                      <a:alpha val="43137"/>
                    </a:srgbClr>
                  </a:outerShdw>
                </a:effectLst>
              </a:rPr>
              <a:t>Testing</a:t>
            </a:r>
            <a:r>
              <a:rPr lang="pl-PL" sz="3600" dirty="0" smtClean="0">
                <a:solidFill>
                  <a:srgbClr val="C60000"/>
                </a:solidFill>
                <a:effectLst>
                  <a:outerShdw blurRad="38100" dist="38100" dir="2700000" algn="tl">
                    <a:srgbClr val="000000">
                      <a:alpha val="43137"/>
                    </a:srgbClr>
                  </a:outerShdw>
                </a:effectLst>
              </a:rPr>
              <a:t> - </a:t>
            </a:r>
            <a:r>
              <a:rPr lang="pl-PL" sz="3600" dirty="0" err="1" smtClean="0">
                <a:solidFill>
                  <a:srgbClr val="C60000"/>
                </a:solidFill>
                <a:effectLst>
                  <a:outerShdw blurRad="38100" dist="38100" dir="2700000" algn="tl">
                    <a:srgbClr val="000000">
                      <a:alpha val="43137"/>
                    </a:srgbClr>
                  </a:outerShdw>
                </a:effectLst>
              </a:rPr>
              <a:t>iteration</a:t>
            </a:r>
            <a:endParaRPr lang="pl-PL" sz="3600" dirty="0">
              <a:solidFill>
                <a:srgbClr val="C60000"/>
              </a:solidFill>
              <a:effectLst>
                <a:outerShdw blurRad="38100" dist="38100" dir="2700000" algn="tl">
                  <a:srgbClr val="000000">
                    <a:alpha val="43137"/>
                  </a:srgbClr>
                </a:outerShdw>
              </a:effectLst>
            </a:endParaRPr>
          </a:p>
        </p:txBody>
      </p:sp>
      <p:sp>
        <p:nvSpPr>
          <p:cNvPr id="64" name="Shape 64"/>
          <p:cNvSpPr txBox="1">
            <a:spLocks noGrp="1"/>
          </p:cNvSpPr>
          <p:nvPr>
            <p:ph type="body" idx="1"/>
          </p:nvPr>
        </p:nvSpPr>
        <p:spPr>
          <a:xfrm>
            <a:off x="683568" y="2420888"/>
            <a:ext cx="6408712" cy="1244295"/>
          </a:xfrm>
          <a:prstGeom prst="rect">
            <a:avLst/>
          </a:prstGeom>
        </p:spPr>
        <p:txBody>
          <a:bodyPr lIns="91425" tIns="91425" rIns="91425" bIns="91425" anchor="t" anchorCtr="0">
            <a:noAutofit/>
          </a:bodyPr>
          <a:lstStyle/>
          <a:p>
            <a:pPr marL="0" lvl="0" indent="0">
              <a:spcBef>
                <a:spcPts val="0"/>
              </a:spcBef>
              <a:buNone/>
            </a:pPr>
            <a:r>
              <a:rPr lang="pl" sz="2400" dirty="0">
                <a:latin typeface="Cambria" panose="02040503050406030204" pitchFamily="18" charset="0"/>
              </a:rPr>
              <a:t>Teams present their </a:t>
            </a:r>
            <a:r>
              <a:rPr lang="pl" sz="2400" dirty="0" smtClean="0">
                <a:latin typeface="Cambria" panose="02040503050406030204" pitchFamily="18" charset="0"/>
              </a:rPr>
              <a:t>solutions.</a:t>
            </a:r>
          </a:p>
          <a:p>
            <a:pPr marL="0" lvl="0" indent="0">
              <a:spcBef>
                <a:spcPts val="0"/>
              </a:spcBef>
              <a:buNone/>
            </a:pPr>
            <a:endParaRPr lang="pl" sz="2400" dirty="0">
              <a:latin typeface="Cambria" panose="02040503050406030204" pitchFamily="18" charset="0"/>
            </a:endParaRPr>
          </a:p>
          <a:p>
            <a:pPr marL="0" lvl="0" indent="0">
              <a:spcBef>
                <a:spcPts val="0"/>
              </a:spcBef>
              <a:buNone/>
            </a:pPr>
            <a:r>
              <a:rPr lang="pl" sz="2400" dirty="0" smtClean="0">
                <a:latin typeface="Cambria" panose="02040503050406030204" pitchFamily="18" charset="0"/>
              </a:rPr>
              <a:t>If </a:t>
            </a:r>
            <a:r>
              <a:rPr lang="pl" sz="2400" dirty="0">
                <a:latin typeface="Cambria" panose="02040503050406030204" pitchFamily="18" charset="0"/>
              </a:rPr>
              <a:t>it is possible we go back to previous stage to improve our solution or make corrections.</a:t>
            </a:r>
          </a:p>
          <a:p>
            <a:pPr lvl="0">
              <a:spcBef>
                <a:spcPts val="0"/>
              </a:spcBef>
              <a:buNone/>
            </a:pPr>
            <a:endParaRPr sz="2400" dirty="0">
              <a:latin typeface="Cambria" panose="02040503050406030204" pitchFamily="18" charset="0"/>
            </a:endParaRPr>
          </a:p>
          <a:p>
            <a:pPr lvl="0">
              <a:spcBef>
                <a:spcPts val="0"/>
              </a:spcBef>
              <a:buNone/>
            </a:pPr>
            <a:endParaRPr sz="2400" dirty="0">
              <a:latin typeface="Cambria" panose="02040503050406030204" pitchFamily="18" charset="0"/>
            </a:endParaRPr>
          </a:p>
        </p:txBody>
      </p:sp>
    </p:spTree>
    <p:extLst>
      <p:ext uri="{BB962C8B-B14F-4D97-AF65-F5344CB8AC3E}">
        <p14:creationId xmlns:p14="http://schemas.microsoft.com/office/powerpoint/2010/main" val="1804533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E:\CloudStation\[PROJEKTY]\[ACTIVE][2015-10-15][PROJEKT][SHOPA][UTP][DiamonDT]\2016_06_18_Grafika\Gotowe\PowerPoint_templates\tes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CloudStation\[PROJEKTY]\[ACTIVE][2015-10-15][PROJEKT][SHOPA][UTP][DiamonDT]\2016_06_18_Grafika\Gotowe\etapy_metodyki_elementy_en\test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1667572" cy="646331"/>
          </a:xfrm>
          <a:prstGeom prst="rect">
            <a:avLst/>
          </a:prstGeom>
          <a:noFill/>
        </p:spPr>
        <p:txBody>
          <a:bodyPr wrap="none" rtlCol="0">
            <a:spAutoFit/>
          </a:bodyPr>
          <a:lstStyle/>
          <a:p>
            <a:r>
              <a:rPr lang="pl-PL" sz="3600" dirty="0" err="1" smtClean="0">
                <a:solidFill>
                  <a:srgbClr val="C60000"/>
                </a:solidFill>
                <a:effectLst>
                  <a:outerShdw blurRad="38100" dist="38100" dir="2700000" algn="tl">
                    <a:srgbClr val="000000">
                      <a:alpha val="43137"/>
                    </a:srgbClr>
                  </a:outerShdw>
                </a:effectLst>
              </a:rPr>
              <a:t>Authors</a:t>
            </a:r>
            <a:endParaRPr lang="pl-PL" sz="3600" dirty="0">
              <a:solidFill>
                <a:srgbClr val="C60000"/>
              </a:solidFill>
              <a:effectLst>
                <a:outerShdw blurRad="38100" dist="38100" dir="2700000" algn="tl">
                  <a:srgbClr val="000000">
                    <a:alpha val="43137"/>
                  </a:srgbClr>
                </a:outerShdw>
              </a:effectLst>
            </a:endParaRPr>
          </a:p>
        </p:txBody>
      </p:sp>
      <p:pic>
        <p:nvPicPr>
          <p:cNvPr id="9" name="Obraz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10" name="Obraz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11" name="Obraz 10"/>
          <p:cNvPicPr>
            <a:picLocks noChangeAspect="1"/>
          </p:cNvPicPr>
          <p:nvPr/>
        </p:nvPicPr>
        <p:blipFill rotWithShape="1">
          <a:blip r:embed="rId7"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2" name="Obraz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3"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4"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5"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6"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7"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4024893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221</Words>
  <Application>Microsoft Office PowerPoint</Application>
  <PresentationFormat>Pokaz na ekranie (4:3)</PresentationFormat>
  <Paragraphs>31</Paragraphs>
  <Slides>5</Slides>
  <Notes>4</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5</vt:i4>
      </vt:variant>
    </vt:vector>
  </HeadingPairs>
  <TitlesOfParts>
    <vt:vector size="9" baseType="lpstr">
      <vt:lpstr>Arial</vt:lpstr>
      <vt:lpstr>Calibri</vt:lpstr>
      <vt:lpstr>Cambria</vt:lpstr>
      <vt:lpstr>Motyw pakietu Office</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cp:lastModifiedBy>Cezary Graul</cp:lastModifiedBy>
  <cp:revision>21</cp:revision>
  <dcterms:created xsi:type="dcterms:W3CDTF">2016-07-24T21:04:28Z</dcterms:created>
  <dcterms:modified xsi:type="dcterms:W3CDTF">2018-01-04T22:06:19Z</dcterms:modified>
</cp:coreProperties>
</file>