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2" r:id="rId2"/>
    <p:sldId id="256" r:id="rId3"/>
    <p:sldId id="257" r:id="rId4"/>
    <p:sldId id="258" r:id="rId5"/>
    <p:sldId id="259" r:id="rId6"/>
    <p:sldId id="260" r:id="rId7"/>
    <p:sldId id="261" r:id="rId8"/>
    <p:sldId id="263" r:id="rId9"/>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00AF"/>
    <a:srgbClr val="0400FD"/>
    <a:srgbClr val="B2B2B3"/>
    <a:srgbClr val="400E00"/>
    <a:srgbClr val="400EFF"/>
    <a:srgbClr val="083400"/>
    <a:srgbClr val="C60000"/>
    <a:srgbClr val="F78439"/>
    <a:srgbClr val="FFC600"/>
    <a:srgbClr val="00B5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451" autoAdjust="0"/>
  </p:normalViewPr>
  <p:slideViewPr>
    <p:cSldViewPr>
      <p:cViewPr varScale="1">
        <p:scale>
          <a:sx n="90" d="100"/>
          <a:sy n="90" d="100"/>
        </p:scale>
        <p:origin x="2214"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72C686-55B1-4635-905F-423086E7464D}" type="datetimeFigureOut">
              <a:rPr lang="pl-PL" smtClean="0"/>
              <a:t>2018-01-04</a:t>
            </a:fld>
            <a:endParaRPr lang="pl-PL"/>
          </a:p>
        </p:txBody>
      </p:sp>
      <p:sp>
        <p:nvSpPr>
          <p:cNvPr id="4" name="Symbol zastępczy obrazu slajd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2B6681-C530-4964-998F-40B2677D2012}" type="slidenum">
              <a:rPr lang="pl-PL" smtClean="0"/>
              <a:t>‹#›</a:t>
            </a:fld>
            <a:endParaRPr lang="pl-PL"/>
          </a:p>
        </p:txBody>
      </p:sp>
    </p:spTree>
    <p:extLst>
      <p:ext uri="{BB962C8B-B14F-4D97-AF65-F5344CB8AC3E}">
        <p14:creationId xmlns:p14="http://schemas.microsoft.com/office/powerpoint/2010/main" val="1070022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1</a:t>
            </a:fld>
            <a:endParaRPr lang="pl-PL"/>
          </a:p>
        </p:txBody>
      </p:sp>
    </p:spTree>
    <p:extLst>
      <p:ext uri="{BB962C8B-B14F-4D97-AF65-F5344CB8AC3E}">
        <p14:creationId xmlns:p14="http://schemas.microsoft.com/office/powerpoint/2010/main" val="2262657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2</a:t>
            </a:fld>
            <a:endParaRPr lang="pl-PL"/>
          </a:p>
        </p:txBody>
      </p:sp>
    </p:spTree>
    <p:extLst>
      <p:ext uri="{BB962C8B-B14F-4D97-AF65-F5344CB8AC3E}">
        <p14:creationId xmlns:p14="http://schemas.microsoft.com/office/powerpoint/2010/main" val="1997616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3</a:t>
            </a:fld>
            <a:endParaRPr lang="pl-PL"/>
          </a:p>
        </p:txBody>
      </p:sp>
    </p:spTree>
    <p:extLst>
      <p:ext uri="{BB962C8B-B14F-4D97-AF65-F5344CB8AC3E}">
        <p14:creationId xmlns:p14="http://schemas.microsoft.com/office/powerpoint/2010/main" val="4150842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4</a:t>
            </a:fld>
            <a:endParaRPr lang="pl-PL"/>
          </a:p>
        </p:txBody>
      </p:sp>
    </p:spTree>
    <p:extLst>
      <p:ext uri="{BB962C8B-B14F-4D97-AF65-F5344CB8AC3E}">
        <p14:creationId xmlns:p14="http://schemas.microsoft.com/office/powerpoint/2010/main" val="39656147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i="0" kern="1200" dirty="0" smtClean="0">
                <a:solidFill>
                  <a:schemeClr val="tx1"/>
                </a:solidFill>
                <a:effectLst/>
                <a:latin typeface="+mn-lt"/>
                <a:ea typeface="+mn-ea"/>
                <a:cs typeface="+mn-cs"/>
              </a:rPr>
              <a:t>By thinking holistically about how children experienced and interacted with the technology, Doug</a:t>
            </a:r>
            <a:r>
              <a:rPr lang="pl-PL" sz="1200" b="0" i="0" kern="1200" dirty="0" smtClean="0">
                <a:solidFill>
                  <a:schemeClr val="tx1"/>
                </a:solidFill>
                <a:effectLst/>
                <a:latin typeface="+mn-lt"/>
                <a:ea typeface="+mn-ea"/>
                <a:cs typeface="+mn-cs"/>
              </a:rPr>
              <a:t> </a:t>
            </a:r>
            <a:r>
              <a:rPr lang="pl-PL" sz="1200" b="0" i="0" kern="1200" dirty="0" err="1" smtClean="0">
                <a:solidFill>
                  <a:schemeClr val="tx1"/>
                </a:solidFill>
                <a:effectLst/>
                <a:latin typeface="+mn-lt"/>
                <a:ea typeface="+mn-ea"/>
                <a:cs typeface="+mn-cs"/>
              </a:rPr>
              <a:t>Dietz</a:t>
            </a:r>
            <a:r>
              <a:rPr lang="en-US" sz="1200" b="0" i="0" kern="1200" dirty="0" smtClean="0">
                <a:solidFill>
                  <a:schemeClr val="tx1"/>
                </a:solidFill>
                <a:effectLst/>
                <a:latin typeface="+mn-lt"/>
                <a:ea typeface="+mn-ea"/>
                <a:cs typeface="+mn-cs"/>
              </a:rPr>
              <a:t> helped transform the MRI suite into a kid’s adventure story, with the patient in a starring role. Making no changes to the complex technology inside the scanner, Doug and his ad hoc team applied colorful decals to the outside of the machine and to every surface in the room, covering the floor, ceilings, walls, and all of the equipment. They also created a script for machine operators so they could lead their young patients through the adventure.</a:t>
            </a:r>
          </a:p>
        </p:txBody>
      </p:sp>
      <p:sp>
        <p:nvSpPr>
          <p:cNvPr id="4" name="Symbol zastępczy numeru slajdu 3"/>
          <p:cNvSpPr>
            <a:spLocks noGrp="1"/>
          </p:cNvSpPr>
          <p:nvPr>
            <p:ph type="sldNum" sz="quarter" idx="10"/>
          </p:nvPr>
        </p:nvSpPr>
        <p:spPr/>
        <p:txBody>
          <a:bodyPr/>
          <a:lstStyle/>
          <a:p>
            <a:fld id="{7C2B6681-C530-4964-998F-40B2677D2012}" type="slidenum">
              <a:rPr lang="pl-PL" smtClean="0"/>
              <a:t>5</a:t>
            </a:fld>
            <a:endParaRPr lang="pl-PL"/>
          </a:p>
        </p:txBody>
      </p:sp>
    </p:spTree>
    <p:extLst>
      <p:ext uri="{BB962C8B-B14F-4D97-AF65-F5344CB8AC3E}">
        <p14:creationId xmlns:p14="http://schemas.microsoft.com/office/powerpoint/2010/main" val="2482881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i="0" kern="1200" dirty="0" smtClean="0">
                <a:solidFill>
                  <a:schemeClr val="tx1"/>
                </a:solidFill>
                <a:effectLst/>
                <a:latin typeface="+mn-lt"/>
                <a:ea typeface="+mn-ea"/>
                <a:cs typeface="+mn-cs"/>
              </a:rPr>
              <a:t>One of the prototypes is a pirate ship worthy of an amusement park ride. The ship comes complete with a big wooden captain’s wheel that surrounds the round opening of the chamber—a sea-faring detail that also makes the small circumference seem less claustrophobic. The operator tells kids that they will be sailing inside the pirate ship and they have to stay completely still while on the boat. After their “voyage,” they get to pick a small treasure from the pirate’s chest on the other side of the room. In another story, the MRI is a cylindrical spaceship transporting the patient into a space adventure. Just before the whirring and banging of the machine gets louder, the operator encourages young patients to listen closely for the moment that the craft “shifts into hyper-drive.” This reframing transforms a normally terrifying “BOOM-BOOM-BOOM” sound into just another part of the adventure. Including the pirate experience and the rocket ship, there are now nine different “adventures.”</a:t>
            </a:r>
          </a:p>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6</a:t>
            </a:fld>
            <a:endParaRPr lang="pl-PL"/>
          </a:p>
        </p:txBody>
      </p:sp>
    </p:spTree>
    <p:extLst>
      <p:ext uri="{BB962C8B-B14F-4D97-AF65-F5344CB8AC3E}">
        <p14:creationId xmlns:p14="http://schemas.microsoft.com/office/powerpoint/2010/main" val="36435191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7</a:t>
            </a:fld>
            <a:endParaRPr lang="pl-PL"/>
          </a:p>
        </p:txBody>
      </p:sp>
    </p:spTree>
    <p:extLst>
      <p:ext uri="{BB962C8B-B14F-4D97-AF65-F5344CB8AC3E}">
        <p14:creationId xmlns:p14="http://schemas.microsoft.com/office/powerpoint/2010/main" val="3574578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8</a:t>
            </a:fld>
            <a:endParaRPr lang="pl-PL"/>
          </a:p>
        </p:txBody>
      </p:sp>
    </p:spTree>
    <p:extLst>
      <p:ext uri="{BB962C8B-B14F-4D97-AF65-F5344CB8AC3E}">
        <p14:creationId xmlns:p14="http://schemas.microsoft.com/office/powerpoint/2010/main" val="18869651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50878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988762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62003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445223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71975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426806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84991AF9-CC93-4C70-8B42-DEAC6B01394C}" type="datetimeFigureOut">
              <a:rPr lang="pl-PL" smtClean="0"/>
              <a:t>2018-01-04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89472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84991AF9-CC93-4C70-8B42-DEAC6B01394C}" type="datetimeFigureOut">
              <a:rPr lang="pl-PL" smtClean="0"/>
              <a:t>2018-01-04</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035441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84991AF9-CC93-4C70-8B42-DEAC6B01394C}" type="datetimeFigureOut">
              <a:rPr lang="pl-PL" smtClean="0"/>
              <a:t>2018-01-04</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4282868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3827803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510153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91AF9-CC93-4C70-8B42-DEAC6B01394C}" type="datetimeFigureOut">
              <a:rPr lang="pl-PL" smtClean="0"/>
              <a:t>2018-01-04</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DF3A6C-CBB5-4C30-A54D-F1FE5894EBE8}" type="slidenum">
              <a:rPr lang="pl-PL" smtClean="0"/>
              <a:t>‹#›</a:t>
            </a:fld>
            <a:endParaRPr lang="pl-PL"/>
          </a:p>
        </p:txBody>
      </p:sp>
    </p:spTree>
    <p:extLst>
      <p:ext uri="{BB962C8B-B14F-4D97-AF65-F5344CB8AC3E}">
        <p14:creationId xmlns:p14="http://schemas.microsoft.com/office/powerpoint/2010/main" val="927565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2.png"/><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7.jpeg"/><Relationship Id="rId10" Type="http://schemas.openxmlformats.org/officeDocument/2006/relationships/image" Target="../media/image18.png"/><Relationship Id="rId4" Type="http://schemas.openxmlformats.org/officeDocument/2006/relationships/image" Target="../media/image2.png"/><Relationship Id="rId9"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5" name="Obraz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pic>
        <p:nvPicPr>
          <p:cNvPr id="13" name="Obraz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92080" y="1844824"/>
            <a:ext cx="3395676" cy="1080000"/>
          </a:xfrm>
          <a:prstGeom prst="rect">
            <a:avLst/>
          </a:prstGeom>
        </p:spPr>
      </p:pic>
      <p:pic>
        <p:nvPicPr>
          <p:cNvPr id="14" name="Obraz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5980" y="1844824"/>
            <a:ext cx="3786024" cy="1080000"/>
          </a:xfrm>
          <a:prstGeom prst="rect">
            <a:avLst/>
          </a:prstGeom>
        </p:spPr>
      </p:pic>
      <p:sp>
        <p:nvSpPr>
          <p:cNvPr id="15" name="pole tekstowe 14"/>
          <p:cNvSpPr txBox="1"/>
          <p:nvPr/>
        </p:nvSpPr>
        <p:spPr>
          <a:xfrm>
            <a:off x="791580" y="3923685"/>
            <a:ext cx="7560840" cy="1384995"/>
          </a:xfrm>
          <a:prstGeom prst="rect">
            <a:avLst/>
          </a:prstGeom>
          <a:noFill/>
        </p:spPr>
        <p:txBody>
          <a:bodyPr wrap="square" rtlCol="0">
            <a:spAutoFit/>
          </a:bodyPr>
          <a:lstStyle/>
          <a:p>
            <a:pPr algn="ctr"/>
            <a:r>
              <a:rPr lang="en-GB" sz="1200" dirty="0">
                <a:latin typeface="Cambria" panose="02040503050406030204" pitchFamily="18" charset="0"/>
              </a:rPr>
              <a:t>This project has been co-funded by the Erasmus+ Programme of the European Union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This publication reflects the views only of the author, the National Agency and European Commission cannot be held responsible for any use which may be made of the information contained therein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PUBLICATION FREE OF CHARGE</a:t>
            </a:r>
            <a:endParaRPr lang="pl-PL" sz="1200" dirty="0">
              <a:latin typeface="Cambria" panose="02040503050406030204" pitchFamily="18" charset="0"/>
            </a:endParaRPr>
          </a:p>
          <a:p>
            <a:pPr algn="ctr"/>
            <a:endParaRPr lang="pl-PL" sz="1200" dirty="0">
              <a:latin typeface="Cambria" panose="02040503050406030204" pitchFamily="18" charset="0"/>
            </a:endParaRPr>
          </a:p>
        </p:txBody>
      </p:sp>
      <p:pic>
        <p:nvPicPr>
          <p:cNvPr id="8" name="Obraz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9556" y="6307161"/>
            <a:ext cx="838200" cy="295275"/>
          </a:xfrm>
          <a:prstGeom prst="rect">
            <a:avLst/>
          </a:prstGeom>
        </p:spPr>
      </p:pic>
    </p:spTree>
    <p:extLst>
      <p:ext uri="{BB962C8B-B14F-4D97-AF65-F5344CB8AC3E}">
        <p14:creationId xmlns:p14="http://schemas.microsoft.com/office/powerpoint/2010/main" val="19904238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10" name="Shape 61"/>
          <p:cNvPicPr preferRelativeResize="0"/>
          <p:nvPr/>
        </p:nvPicPr>
        <p:blipFill>
          <a:blip r:embed="rId6" cstate="print">
            <a:alphaModFix/>
          </a:blip>
          <a:stretch>
            <a:fillRect/>
          </a:stretch>
        </p:blipFill>
        <p:spPr>
          <a:xfrm>
            <a:off x="5796136" y="2282437"/>
            <a:ext cx="3071554" cy="4320000"/>
          </a:xfrm>
          <a:prstGeom prst="rect">
            <a:avLst/>
          </a:prstGeom>
          <a:noFill/>
          <a:ln>
            <a:noFill/>
          </a:ln>
        </p:spPr>
      </p:pic>
      <p:sp>
        <p:nvSpPr>
          <p:cNvPr id="11" name="pole tekstowe 10"/>
          <p:cNvSpPr txBox="1"/>
          <p:nvPr/>
        </p:nvSpPr>
        <p:spPr>
          <a:xfrm>
            <a:off x="204017" y="610142"/>
            <a:ext cx="4035144" cy="646331"/>
          </a:xfrm>
          <a:prstGeom prst="rect">
            <a:avLst/>
          </a:prstGeom>
          <a:noFill/>
        </p:spPr>
        <p:txBody>
          <a:bodyPr wrap="none" rtlCol="0">
            <a:spAutoFit/>
          </a:bodyPr>
          <a:lstStyle/>
          <a:p>
            <a:r>
              <a:rPr lang="pl-PL" sz="3600" dirty="0" err="1" smtClean="0">
                <a:solidFill>
                  <a:srgbClr val="0073C6"/>
                </a:solidFill>
                <a:effectLst>
                  <a:outerShdw blurRad="38100" dist="38100" dir="2700000" algn="tl">
                    <a:srgbClr val="000000">
                      <a:alpha val="43137"/>
                    </a:srgbClr>
                  </a:outerShdw>
                </a:effectLst>
              </a:rPr>
              <a:t>Empathy</a:t>
            </a:r>
            <a:r>
              <a:rPr lang="pl-PL" sz="3600" dirty="0" smtClean="0">
                <a:solidFill>
                  <a:srgbClr val="0073C6"/>
                </a:solidFill>
                <a:effectLst>
                  <a:outerShdw blurRad="38100" dist="38100" dir="2700000" algn="tl">
                    <a:srgbClr val="000000">
                      <a:alpha val="43137"/>
                    </a:srgbClr>
                  </a:outerShdw>
                </a:effectLst>
              </a:rPr>
              <a:t> in </a:t>
            </a:r>
            <a:r>
              <a:rPr lang="pl-PL" sz="3600" dirty="0" err="1" smtClean="0">
                <a:solidFill>
                  <a:srgbClr val="0073C6"/>
                </a:solidFill>
                <a:effectLst>
                  <a:outerShdw blurRad="38100" dist="38100" dir="2700000" algn="tl">
                    <a:srgbClr val="000000">
                      <a:alpha val="43137"/>
                    </a:srgbClr>
                  </a:outerShdw>
                </a:effectLst>
              </a:rPr>
              <a:t>practice</a:t>
            </a:r>
            <a:r>
              <a:rPr lang="pl-PL" sz="3600" dirty="0" smtClean="0">
                <a:solidFill>
                  <a:srgbClr val="0073C6"/>
                </a:solidFill>
                <a:effectLst>
                  <a:outerShdw blurRad="38100" dist="38100" dir="2700000" algn="tl">
                    <a:srgbClr val="000000">
                      <a:alpha val="43137"/>
                    </a:srgbClr>
                  </a:outerShdw>
                </a:effectLst>
              </a:rPr>
              <a:t>!</a:t>
            </a:r>
            <a:endParaRPr lang="pl-PL" sz="3600" dirty="0">
              <a:solidFill>
                <a:srgbClr val="0073C6"/>
              </a:solidFill>
              <a:effectLst>
                <a:outerShdw blurRad="38100" dist="38100" dir="2700000" algn="tl">
                  <a:srgbClr val="000000">
                    <a:alpha val="43137"/>
                  </a:srgbClr>
                </a:outerShdw>
              </a:effectLst>
            </a:endParaRPr>
          </a:p>
        </p:txBody>
      </p:sp>
      <p:sp>
        <p:nvSpPr>
          <p:cNvPr id="12" name="Prostokąt 11"/>
          <p:cNvSpPr/>
          <p:nvPr/>
        </p:nvSpPr>
        <p:spPr>
          <a:xfrm rot="16200000">
            <a:off x="8131377" y="5747191"/>
            <a:ext cx="1689886" cy="221856"/>
          </a:xfrm>
          <a:prstGeom prst="rect">
            <a:avLst/>
          </a:prstGeom>
        </p:spPr>
        <p:txBody>
          <a:bodyPr wrap="none">
            <a:spAutoFit/>
          </a:bodyPr>
          <a:lstStyle/>
          <a:p>
            <a:pPr lvl="0">
              <a:lnSpc>
                <a:spcPct val="115000"/>
              </a:lnSpc>
              <a:buClr>
                <a:schemeClr val="dk1"/>
              </a:buClr>
              <a:buSzPct val="137500"/>
            </a:pPr>
            <a:r>
              <a:rPr lang="pl" sz="800" dirty="0">
                <a:solidFill>
                  <a:schemeClr val="dk1"/>
                </a:solidFill>
                <a:latin typeface="Cambria" panose="02040503050406030204" pitchFamily="18" charset="0"/>
                <a:ea typeface="Calibri"/>
                <a:cs typeface="Calibri"/>
                <a:sym typeface="Calibri"/>
              </a:rPr>
              <a:t>http://preschooler.thebump.com/</a:t>
            </a:r>
          </a:p>
        </p:txBody>
      </p:sp>
      <p:pic>
        <p:nvPicPr>
          <p:cNvPr id="2" name="Obraz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6439" y="1628800"/>
            <a:ext cx="2773686" cy="1984252"/>
          </a:xfrm>
          <a:prstGeom prst="rect">
            <a:avLst/>
          </a:prstGeom>
        </p:spPr>
      </p:pic>
      <p:pic>
        <p:nvPicPr>
          <p:cNvPr id="3" name="Obraz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992840" y="3260933"/>
            <a:ext cx="2773686" cy="1984252"/>
          </a:xfrm>
          <a:prstGeom prst="rect">
            <a:avLst/>
          </a:prstGeom>
        </p:spPr>
      </p:pic>
      <p:pic>
        <p:nvPicPr>
          <p:cNvPr id="5" name="Obraz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spTree>
    <p:extLst>
      <p:ext uri="{BB962C8B-B14F-4D97-AF65-F5344CB8AC3E}">
        <p14:creationId xmlns:p14="http://schemas.microsoft.com/office/powerpoint/2010/main" val="11919444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4" name="pole tekstowe 3"/>
          <p:cNvSpPr txBox="1"/>
          <p:nvPr/>
        </p:nvSpPr>
        <p:spPr>
          <a:xfrm>
            <a:off x="204017" y="610142"/>
            <a:ext cx="3710183" cy="646331"/>
          </a:xfrm>
          <a:prstGeom prst="rect">
            <a:avLst/>
          </a:prstGeom>
          <a:noFill/>
        </p:spPr>
        <p:txBody>
          <a:bodyPr wrap="none" rtlCol="0">
            <a:spAutoFit/>
          </a:bodyPr>
          <a:lstStyle/>
          <a:p>
            <a:r>
              <a:rPr lang="pl-PL" sz="3600" dirty="0" smtClean="0">
                <a:solidFill>
                  <a:srgbClr val="0073C6"/>
                </a:solidFill>
                <a:effectLst>
                  <a:outerShdw blurRad="38100" dist="38100" dir="2700000" algn="tl">
                    <a:srgbClr val="000000">
                      <a:alpha val="43137"/>
                    </a:srgbClr>
                  </a:outerShdw>
                </a:effectLst>
              </a:rPr>
              <a:t>Play with the </a:t>
            </a:r>
            <a:r>
              <a:rPr lang="pl-PL" sz="3600" dirty="0" err="1" smtClean="0">
                <a:solidFill>
                  <a:srgbClr val="0073C6"/>
                </a:solidFill>
                <a:effectLst>
                  <a:outerShdw blurRad="38100" dist="38100" dir="2700000" algn="tl">
                    <a:srgbClr val="000000">
                      <a:alpha val="43137"/>
                    </a:srgbClr>
                  </a:outerShdw>
                </a:effectLst>
              </a:rPr>
              <a:t>cards</a:t>
            </a:r>
            <a:endParaRPr lang="pl-PL" sz="3600" dirty="0">
              <a:solidFill>
                <a:srgbClr val="0073C6"/>
              </a:solidFill>
              <a:effectLst>
                <a:outerShdw blurRad="38100" dist="38100" dir="2700000" algn="tl">
                  <a:srgbClr val="000000">
                    <a:alpha val="43137"/>
                  </a:srgbClr>
                </a:outerShdw>
              </a:effectLst>
            </a:endParaRPr>
          </a:p>
        </p:txBody>
      </p:sp>
      <p:pic>
        <p:nvPicPr>
          <p:cNvPr id="8" name="Obraz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sp>
        <p:nvSpPr>
          <p:cNvPr id="3" name="pole tekstowe 2"/>
          <p:cNvSpPr txBox="1"/>
          <p:nvPr/>
        </p:nvSpPr>
        <p:spPr>
          <a:xfrm>
            <a:off x="539552" y="1577863"/>
            <a:ext cx="8036392" cy="4524315"/>
          </a:xfrm>
          <a:prstGeom prst="rect">
            <a:avLst/>
          </a:prstGeom>
          <a:noFill/>
        </p:spPr>
        <p:txBody>
          <a:bodyPr wrap="square" rtlCol="0">
            <a:spAutoFit/>
          </a:bodyPr>
          <a:lstStyle/>
          <a:p>
            <a:pPr algn="just"/>
            <a:r>
              <a:rPr lang="pl" dirty="0">
                <a:latin typeface="Cambria" pitchFamily="18" charset="0"/>
                <a:ea typeface="Times New Roman"/>
                <a:cs typeface="Times New Roman"/>
                <a:sym typeface="Times New Roman"/>
              </a:rPr>
              <a:t>Give everyone a card and tell them not to look at it. All participants must hold or mount the card to their forehead with the number and suite facing outwards. Have everyone walk around saying only “hello” to each </a:t>
            </a:r>
            <a:r>
              <a:rPr lang="pl" dirty="0" smtClean="0">
                <a:latin typeface="Cambria" pitchFamily="18" charset="0"/>
                <a:ea typeface="Times New Roman"/>
                <a:cs typeface="Times New Roman"/>
                <a:sym typeface="Times New Roman"/>
              </a:rPr>
              <a:t>other.</a:t>
            </a:r>
          </a:p>
          <a:p>
            <a:pPr algn="just"/>
            <a:endParaRPr lang="pl" dirty="0">
              <a:latin typeface="Cambria" pitchFamily="18" charset="0"/>
              <a:ea typeface="Times New Roman"/>
              <a:cs typeface="Times New Roman"/>
              <a:sym typeface="Times New Roman"/>
            </a:endParaRPr>
          </a:p>
          <a:p>
            <a:pPr algn="just"/>
            <a:r>
              <a:rPr lang="pl" dirty="0" smtClean="0">
                <a:latin typeface="Cambria" pitchFamily="18" charset="0"/>
                <a:ea typeface="Times New Roman"/>
                <a:cs typeface="Times New Roman"/>
                <a:sym typeface="Times New Roman"/>
              </a:rPr>
              <a:t>With </a:t>
            </a:r>
            <a:r>
              <a:rPr lang="pl" dirty="0">
                <a:latin typeface="Cambria" pitchFamily="18" charset="0"/>
                <a:ea typeface="Times New Roman"/>
                <a:cs typeface="Times New Roman"/>
                <a:sym typeface="Times New Roman"/>
              </a:rPr>
              <a:t>their body language, they will let the others know if they are “high ranking” or “lower class</a:t>
            </a:r>
            <a:r>
              <a:rPr lang="pl" dirty="0" smtClean="0">
                <a:latin typeface="Cambria" pitchFamily="18" charset="0"/>
                <a:ea typeface="Times New Roman"/>
                <a:cs typeface="Times New Roman"/>
                <a:sym typeface="Times New Roman"/>
              </a:rPr>
              <a:t>”.</a:t>
            </a:r>
          </a:p>
          <a:p>
            <a:pPr algn="just"/>
            <a:endParaRPr lang="pl" dirty="0">
              <a:latin typeface="Cambria" pitchFamily="18" charset="0"/>
              <a:ea typeface="Times New Roman"/>
              <a:cs typeface="Times New Roman"/>
              <a:sym typeface="Times New Roman"/>
            </a:endParaRPr>
          </a:p>
          <a:p>
            <a:pPr algn="just"/>
            <a:r>
              <a:rPr lang="pl" dirty="0" smtClean="0">
                <a:latin typeface="Cambria" pitchFamily="18" charset="0"/>
                <a:ea typeface="Times New Roman"/>
                <a:cs typeface="Times New Roman"/>
                <a:sym typeface="Times New Roman"/>
              </a:rPr>
              <a:t>A </a:t>
            </a:r>
            <a:r>
              <a:rPr lang="pl" dirty="0">
                <a:latin typeface="Cambria" pitchFamily="18" charset="0"/>
                <a:ea typeface="Times New Roman"/>
                <a:cs typeface="Times New Roman"/>
                <a:sym typeface="Times New Roman"/>
              </a:rPr>
              <a:t>king is the highest “ranked” person in the group and a “2” is the </a:t>
            </a:r>
            <a:r>
              <a:rPr lang="pl" dirty="0" smtClean="0">
                <a:latin typeface="Cambria" pitchFamily="18" charset="0"/>
                <a:ea typeface="Times New Roman"/>
                <a:cs typeface="Times New Roman"/>
                <a:sym typeface="Times New Roman"/>
              </a:rPr>
              <a:t>lowest.</a:t>
            </a:r>
          </a:p>
          <a:p>
            <a:pPr algn="just"/>
            <a:endParaRPr lang="pl" dirty="0">
              <a:latin typeface="Cambria" pitchFamily="18" charset="0"/>
              <a:ea typeface="Times New Roman"/>
              <a:cs typeface="Times New Roman"/>
              <a:sym typeface="Times New Roman"/>
            </a:endParaRPr>
          </a:p>
          <a:p>
            <a:pPr algn="just"/>
            <a:r>
              <a:rPr lang="pl" dirty="0" smtClean="0">
                <a:latin typeface="Cambria" pitchFamily="18" charset="0"/>
                <a:ea typeface="Times New Roman"/>
                <a:cs typeface="Times New Roman"/>
                <a:sym typeface="Times New Roman"/>
              </a:rPr>
              <a:t>After </a:t>
            </a:r>
            <a:r>
              <a:rPr lang="pl" dirty="0">
                <a:latin typeface="Cambria" pitchFamily="18" charset="0"/>
                <a:ea typeface="Times New Roman"/>
                <a:cs typeface="Times New Roman"/>
                <a:sym typeface="Times New Roman"/>
              </a:rPr>
              <a:t>4-6 minutes have everyone stand up on a line and place themselves </a:t>
            </a:r>
            <a:r>
              <a:rPr lang="pl" dirty="0" smtClean="0">
                <a:latin typeface="Cambria" pitchFamily="18" charset="0"/>
                <a:ea typeface="Times New Roman"/>
                <a:cs typeface="Times New Roman"/>
                <a:sym typeface="Times New Roman"/>
              </a:rPr>
              <a:t>in a line</a:t>
            </a:r>
            <a:r>
              <a:rPr lang="pl" dirty="0">
                <a:latin typeface="Cambria" pitchFamily="18" charset="0"/>
                <a:ea typeface="Times New Roman"/>
                <a:cs typeface="Times New Roman"/>
                <a:sym typeface="Times New Roman"/>
              </a:rPr>
              <a:t>, where the lowest people are at one end and gradually you should have the king at the other </a:t>
            </a:r>
            <a:r>
              <a:rPr lang="pl" dirty="0" smtClean="0">
                <a:latin typeface="Cambria" pitchFamily="18" charset="0"/>
                <a:ea typeface="Times New Roman"/>
                <a:cs typeface="Times New Roman"/>
                <a:sym typeface="Times New Roman"/>
              </a:rPr>
              <a:t>end.</a:t>
            </a:r>
          </a:p>
          <a:p>
            <a:pPr algn="just"/>
            <a:endParaRPr lang="pl" dirty="0">
              <a:latin typeface="Cambria" pitchFamily="18" charset="0"/>
              <a:ea typeface="Times New Roman"/>
              <a:cs typeface="Times New Roman"/>
              <a:sym typeface="Times New Roman"/>
            </a:endParaRPr>
          </a:p>
          <a:p>
            <a:pPr algn="just"/>
            <a:r>
              <a:rPr lang="pl" dirty="0" smtClean="0">
                <a:latin typeface="Cambria" pitchFamily="18" charset="0"/>
                <a:ea typeface="Times New Roman"/>
                <a:cs typeface="Times New Roman"/>
                <a:sym typeface="Times New Roman"/>
              </a:rPr>
              <a:t>All </a:t>
            </a:r>
            <a:r>
              <a:rPr lang="pl" dirty="0">
                <a:latin typeface="Cambria" pitchFamily="18" charset="0"/>
                <a:ea typeface="Times New Roman"/>
                <a:cs typeface="Times New Roman"/>
                <a:sym typeface="Times New Roman"/>
              </a:rPr>
              <a:t>this should be done without anyone knowing what card they themselves have.</a:t>
            </a:r>
          </a:p>
          <a:p>
            <a:endParaRPr lang="pl-PL" dirty="0"/>
          </a:p>
        </p:txBody>
      </p:sp>
    </p:spTree>
    <p:extLst>
      <p:ext uri="{BB962C8B-B14F-4D97-AF65-F5344CB8AC3E}">
        <p14:creationId xmlns:p14="http://schemas.microsoft.com/office/powerpoint/2010/main" val="18528661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4" name="pole tekstowe 3"/>
          <p:cNvSpPr txBox="1"/>
          <p:nvPr/>
        </p:nvSpPr>
        <p:spPr>
          <a:xfrm>
            <a:off x="204017" y="610142"/>
            <a:ext cx="4955780" cy="646331"/>
          </a:xfrm>
          <a:prstGeom prst="rect">
            <a:avLst/>
          </a:prstGeom>
          <a:noFill/>
        </p:spPr>
        <p:txBody>
          <a:bodyPr wrap="none" rtlCol="0">
            <a:spAutoFit/>
          </a:bodyPr>
          <a:lstStyle/>
          <a:p>
            <a:r>
              <a:rPr lang="pl-PL" sz="3600" dirty="0" smtClean="0">
                <a:solidFill>
                  <a:srgbClr val="0073C6"/>
                </a:solidFill>
                <a:effectLst>
                  <a:outerShdw blurRad="38100" dist="38100" dir="2700000" algn="tl">
                    <a:srgbClr val="000000">
                      <a:alpha val="43137"/>
                    </a:srgbClr>
                  </a:outerShdw>
                </a:effectLst>
              </a:rPr>
              <a:t>Draw </a:t>
            </a:r>
            <a:r>
              <a:rPr lang="pl-PL" sz="3600" dirty="0" err="1" smtClean="0">
                <a:solidFill>
                  <a:srgbClr val="0073C6"/>
                </a:solidFill>
                <a:effectLst>
                  <a:outerShdw blurRad="38100" dist="38100" dir="2700000" algn="tl">
                    <a:srgbClr val="000000">
                      <a:alpha val="43137"/>
                    </a:srgbClr>
                  </a:outerShdw>
                </a:effectLst>
              </a:rPr>
              <a:t>your</a:t>
            </a:r>
            <a:r>
              <a:rPr lang="pl-PL" sz="3600" dirty="0" smtClean="0">
                <a:solidFill>
                  <a:srgbClr val="0073C6"/>
                </a:solidFill>
                <a:effectLst>
                  <a:outerShdw blurRad="38100" dist="38100" dir="2700000" algn="tl">
                    <a:srgbClr val="000000">
                      <a:alpha val="43137"/>
                    </a:srgbClr>
                  </a:outerShdw>
                </a:effectLst>
              </a:rPr>
              <a:t> </a:t>
            </a:r>
            <a:r>
              <a:rPr lang="pl-PL" sz="3600" dirty="0" err="1" smtClean="0">
                <a:solidFill>
                  <a:srgbClr val="0073C6"/>
                </a:solidFill>
                <a:effectLst>
                  <a:outerShdw blurRad="38100" dist="38100" dir="2700000" algn="tl">
                    <a:srgbClr val="000000">
                      <a:alpha val="43137"/>
                    </a:srgbClr>
                  </a:outerShdw>
                </a:effectLst>
              </a:rPr>
              <a:t>partner’s</a:t>
            </a:r>
            <a:r>
              <a:rPr lang="pl-PL" sz="3600" dirty="0" smtClean="0">
                <a:solidFill>
                  <a:srgbClr val="0073C6"/>
                </a:solidFill>
                <a:effectLst>
                  <a:outerShdw blurRad="38100" dist="38100" dir="2700000" algn="tl">
                    <a:srgbClr val="000000">
                      <a:alpha val="43137"/>
                    </a:srgbClr>
                  </a:outerShdw>
                </a:effectLst>
              </a:rPr>
              <a:t> face!</a:t>
            </a:r>
            <a:endParaRPr lang="pl-PL" sz="3600" dirty="0">
              <a:solidFill>
                <a:srgbClr val="0073C6"/>
              </a:solidFill>
              <a:effectLst>
                <a:outerShdw blurRad="38100" dist="38100" dir="2700000" algn="tl">
                  <a:srgbClr val="000000">
                    <a:alpha val="43137"/>
                  </a:srgbClr>
                </a:outerShdw>
              </a:effectLst>
            </a:endParaRPr>
          </a:p>
        </p:txBody>
      </p:sp>
      <p:pic>
        <p:nvPicPr>
          <p:cNvPr id="8" name="Obraz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pic>
        <p:nvPicPr>
          <p:cNvPr id="9" name="Shape 67" descr="face drawing.png"/>
          <p:cNvPicPr preferRelativeResize="0"/>
          <p:nvPr/>
        </p:nvPicPr>
        <p:blipFill rotWithShape="1">
          <a:blip r:embed="rId7">
            <a:alphaModFix/>
          </a:blip>
          <a:srcRect l="3362" t="1940" r="4711" b="3433"/>
          <a:stretch/>
        </p:blipFill>
        <p:spPr>
          <a:xfrm>
            <a:off x="2627784" y="1287819"/>
            <a:ext cx="3725790" cy="4536504"/>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21942059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4" name="pole tekstowe 3"/>
          <p:cNvSpPr txBox="1"/>
          <p:nvPr/>
        </p:nvSpPr>
        <p:spPr>
          <a:xfrm>
            <a:off x="204017" y="610142"/>
            <a:ext cx="3573351" cy="646331"/>
          </a:xfrm>
          <a:prstGeom prst="rect">
            <a:avLst/>
          </a:prstGeom>
          <a:noFill/>
        </p:spPr>
        <p:txBody>
          <a:bodyPr wrap="none" rtlCol="0">
            <a:spAutoFit/>
          </a:bodyPr>
          <a:lstStyle/>
          <a:p>
            <a:r>
              <a:rPr lang="pl-PL" sz="3600" dirty="0" err="1" smtClean="0">
                <a:solidFill>
                  <a:srgbClr val="0073C6"/>
                </a:solidFill>
                <a:effectLst>
                  <a:outerShdw blurRad="38100" dist="38100" dir="2700000" algn="tl">
                    <a:srgbClr val="000000">
                      <a:alpha val="43137"/>
                    </a:srgbClr>
                  </a:outerShdw>
                </a:effectLst>
              </a:rPr>
              <a:t>Tomograph</a:t>
            </a:r>
            <a:r>
              <a:rPr lang="pl-PL" sz="3600" dirty="0" smtClean="0">
                <a:solidFill>
                  <a:srgbClr val="0073C6"/>
                </a:solidFill>
                <a:effectLst>
                  <a:outerShdw blurRad="38100" dist="38100" dir="2700000" algn="tl">
                    <a:srgbClr val="000000">
                      <a:alpha val="43137"/>
                    </a:srgbClr>
                  </a:outerShdw>
                </a:effectLst>
              </a:rPr>
              <a:t> - IDEO</a:t>
            </a:r>
            <a:endParaRPr lang="pl-PL" sz="3600" dirty="0">
              <a:solidFill>
                <a:srgbClr val="0073C6"/>
              </a:solidFill>
              <a:effectLst>
                <a:outerShdw blurRad="38100" dist="38100" dir="2700000" algn="tl">
                  <a:srgbClr val="000000">
                    <a:alpha val="43137"/>
                  </a:srgbClr>
                </a:outerShdw>
              </a:effectLst>
            </a:endParaRPr>
          </a:p>
        </p:txBody>
      </p:sp>
      <p:pic>
        <p:nvPicPr>
          <p:cNvPr id="8" name="Obraz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pic>
        <p:nvPicPr>
          <p:cNvPr id="10" name="Obraz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63552" y="1772816"/>
            <a:ext cx="4416896" cy="3072623"/>
          </a:xfrm>
          <a:prstGeom prst="rect">
            <a:avLst/>
          </a:prstGeom>
        </p:spPr>
      </p:pic>
      <p:sp>
        <p:nvSpPr>
          <p:cNvPr id="11" name="Shape 73"/>
          <p:cNvSpPr txBox="1"/>
          <p:nvPr/>
        </p:nvSpPr>
        <p:spPr>
          <a:xfrm>
            <a:off x="2110541" y="4845439"/>
            <a:ext cx="4643438" cy="361564"/>
          </a:xfrm>
          <a:prstGeom prst="rect">
            <a:avLst/>
          </a:prstGeom>
          <a:noFill/>
          <a:ln>
            <a:noFill/>
          </a:ln>
        </p:spPr>
        <p:txBody>
          <a:bodyPr lIns="91425" tIns="91425" rIns="91425" bIns="91425" anchor="ctr" anchorCtr="0">
            <a:noAutofit/>
          </a:bodyPr>
          <a:lstStyle/>
          <a:p>
            <a:pPr lvl="0"/>
            <a:r>
              <a:rPr lang="pl-PL" sz="800" dirty="0" smtClean="0">
                <a:latin typeface="Cambria" pitchFamily="18" charset="0"/>
              </a:rPr>
              <a:t>           http</a:t>
            </a:r>
            <a:r>
              <a:rPr lang="pl-PL" sz="800" dirty="0">
                <a:latin typeface="Cambria" pitchFamily="18" charset="0"/>
              </a:rPr>
              <a:t>://www.siemens.co.za/healthcare/medical-supplies.html</a:t>
            </a:r>
            <a:endParaRPr lang="pl" sz="800" dirty="0">
              <a:latin typeface="Cambria" pitchFamily="18" charset="0"/>
            </a:endParaRPr>
          </a:p>
        </p:txBody>
      </p:sp>
    </p:spTree>
    <p:extLst>
      <p:ext uri="{BB962C8B-B14F-4D97-AF65-F5344CB8AC3E}">
        <p14:creationId xmlns:p14="http://schemas.microsoft.com/office/powerpoint/2010/main" val="26760454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4" name="pole tekstowe 3"/>
          <p:cNvSpPr txBox="1"/>
          <p:nvPr/>
        </p:nvSpPr>
        <p:spPr>
          <a:xfrm>
            <a:off x="204017" y="610142"/>
            <a:ext cx="3573351" cy="646331"/>
          </a:xfrm>
          <a:prstGeom prst="rect">
            <a:avLst/>
          </a:prstGeom>
          <a:noFill/>
        </p:spPr>
        <p:txBody>
          <a:bodyPr wrap="none" rtlCol="0">
            <a:spAutoFit/>
          </a:bodyPr>
          <a:lstStyle/>
          <a:p>
            <a:r>
              <a:rPr lang="pl-PL" sz="3600" dirty="0" err="1" smtClean="0">
                <a:solidFill>
                  <a:srgbClr val="0073C6"/>
                </a:solidFill>
                <a:effectLst>
                  <a:outerShdw blurRad="38100" dist="38100" dir="2700000" algn="tl">
                    <a:srgbClr val="000000">
                      <a:alpha val="43137"/>
                    </a:srgbClr>
                  </a:outerShdw>
                </a:effectLst>
              </a:rPr>
              <a:t>Tomograph</a:t>
            </a:r>
            <a:r>
              <a:rPr lang="pl-PL" sz="3600" dirty="0" smtClean="0">
                <a:solidFill>
                  <a:srgbClr val="0073C6"/>
                </a:solidFill>
                <a:effectLst>
                  <a:outerShdw blurRad="38100" dist="38100" dir="2700000" algn="tl">
                    <a:srgbClr val="000000">
                      <a:alpha val="43137"/>
                    </a:srgbClr>
                  </a:outerShdw>
                </a:effectLst>
              </a:rPr>
              <a:t> - IDEO</a:t>
            </a:r>
            <a:endParaRPr lang="pl-PL" sz="3600" dirty="0">
              <a:solidFill>
                <a:srgbClr val="0073C6"/>
              </a:solidFill>
              <a:effectLst>
                <a:outerShdw blurRad="38100" dist="38100" dir="2700000" algn="tl">
                  <a:srgbClr val="000000">
                    <a:alpha val="43137"/>
                  </a:srgbClr>
                </a:outerShdw>
              </a:effectLst>
            </a:endParaRPr>
          </a:p>
        </p:txBody>
      </p:sp>
      <p:pic>
        <p:nvPicPr>
          <p:cNvPr id="8" name="Obraz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sp>
        <p:nvSpPr>
          <p:cNvPr id="11" name="Shape 73"/>
          <p:cNvSpPr txBox="1"/>
          <p:nvPr/>
        </p:nvSpPr>
        <p:spPr>
          <a:xfrm>
            <a:off x="2194125" y="5510943"/>
            <a:ext cx="4643438" cy="361564"/>
          </a:xfrm>
          <a:prstGeom prst="rect">
            <a:avLst/>
          </a:prstGeom>
          <a:noFill/>
          <a:ln>
            <a:noFill/>
          </a:ln>
        </p:spPr>
        <p:txBody>
          <a:bodyPr lIns="91425" tIns="91425" rIns="91425" bIns="91425" anchor="ctr" anchorCtr="0">
            <a:noAutofit/>
          </a:bodyPr>
          <a:lstStyle/>
          <a:p>
            <a:pPr lvl="0"/>
            <a:r>
              <a:rPr lang="en-US" sz="800" dirty="0">
                <a:latin typeface="Cambria" panose="02040503050406030204" pitchFamily="18" charset="0"/>
              </a:rPr>
              <a:t>Photo courtesy Children's Hospital of Pittsburgh of UPMC</a:t>
            </a:r>
            <a:endParaRPr lang="pl" sz="800" dirty="0">
              <a:latin typeface="Cambria" pitchFamily="18" charset="0"/>
            </a:endParaRPr>
          </a:p>
        </p:txBody>
      </p:sp>
      <p:pic>
        <p:nvPicPr>
          <p:cNvPr id="1026" name="Picture 2" descr="131018_EYE_Pirate_02970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67744" y="1620642"/>
            <a:ext cx="4684232" cy="3905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38978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8" name="Obraz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pic>
        <p:nvPicPr>
          <p:cNvPr id="9" name="Shape 78" descr="empathy_map.png"/>
          <p:cNvPicPr preferRelativeResize="0"/>
          <p:nvPr/>
        </p:nvPicPr>
        <p:blipFill>
          <a:blip r:embed="rId7">
            <a:alphaModFix/>
          </a:blip>
          <a:stretch>
            <a:fillRect/>
          </a:stretch>
        </p:blipFill>
        <p:spPr>
          <a:xfrm>
            <a:off x="1411622" y="674436"/>
            <a:ext cx="6320756" cy="5143502"/>
          </a:xfrm>
          <a:prstGeom prst="rect">
            <a:avLst/>
          </a:prstGeom>
          <a:noFill/>
          <a:ln>
            <a:noFill/>
          </a:ln>
        </p:spPr>
      </p:pic>
    </p:spTree>
    <p:extLst>
      <p:ext uri="{BB962C8B-B14F-4D97-AF65-F5344CB8AC3E}">
        <p14:creationId xmlns:p14="http://schemas.microsoft.com/office/powerpoint/2010/main" val="16801230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9" name="Obraz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sp>
        <p:nvSpPr>
          <p:cNvPr id="12" name="pole tekstowe 11"/>
          <p:cNvSpPr txBox="1"/>
          <p:nvPr/>
        </p:nvSpPr>
        <p:spPr>
          <a:xfrm>
            <a:off x="204017" y="610142"/>
            <a:ext cx="1667572" cy="646331"/>
          </a:xfrm>
          <a:prstGeom prst="rect">
            <a:avLst/>
          </a:prstGeom>
          <a:noFill/>
        </p:spPr>
        <p:txBody>
          <a:bodyPr wrap="none" rtlCol="0">
            <a:spAutoFit/>
          </a:bodyPr>
          <a:lstStyle/>
          <a:p>
            <a:r>
              <a:rPr lang="pl-PL" sz="3600" dirty="0" err="1" smtClean="0">
                <a:solidFill>
                  <a:srgbClr val="0073C6"/>
                </a:solidFill>
                <a:effectLst>
                  <a:outerShdw blurRad="38100" dist="38100" dir="2700000" algn="tl">
                    <a:srgbClr val="000000">
                      <a:alpha val="43137"/>
                    </a:srgbClr>
                  </a:outerShdw>
                </a:effectLst>
              </a:rPr>
              <a:t>Authors</a:t>
            </a:r>
            <a:endParaRPr lang="pl-PL" sz="3600" dirty="0">
              <a:solidFill>
                <a:srgbClr val="0073C6"/>
              </a:solidFill>
              <a:effectLst>
                <a:outerShdw blurRad="38100" dist="38100" dir="2700000" algn="tl">
                  <a:srgbClr val="000000">
                    <a:alpha val="43137"/>
                  </a:srgbClr>
                </a:outerShdw>
              </a:effectLst>
            </a:endParaRPr>
          </a:p>
        </p:txBody>
      </p:sp>
      <p:pic>
        <p:nvPicPr>
          <p:cNvPr id="7" name="Obraz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95936" y="4615103"/>
            <a:ext cx="726102" cy="720000"/>
          </a:xfrm>
          <a:prstGeom prst="rect">
            <a:avLst/>
          </a:prstGeom>
        </p:spPr>
      </p:pic>
      <p:pic>
        <p:nvPicPr>
          <p:cNvPr id="8" name="Obraz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89125" y="4615103"/>
            <a:ext cx="720000" cy="720000"/>
          </a:xfrm>
          <a:prstGeom prst="rect">
            <a:avLst/>
          </a:prstGeom>
        </p:spPr>
      </p:pic>
      <p:pic>
        <p:nvPicPr>
          <p:cNvPr id="10" name="Obraz 9"/>
          <p:cNvPicPr>
            <a:picLocks noChangeAspect="1"/>
          </p:cNvPicPr>
          <p:nvPr/>
        </p:nvPicPr>
        <p:blipFill rotWithShape="1">
          <a:blip r:embed="rId9" cstate="print">
            <a:extLst>
              <a:ext uri="{28A0092B-C50C-407E-A947-70E740481C1C}">
                <a14:useLocalDpi xmlns:a14="http://schemas.microsoft.com/office/drawing/2010/main" val="0"/>
              </a:ext>
            </a:extLst>
          </a:blip>
          <a:srcRect t="19307" b="20222"/>
          <a:stretch/>
        </p:blipFill>
        <p:spPr>
          <a:xfrm>
            <a:off x="6479760" y="4615103"/>
            <a:ext cx="2106318" cy="720000"/>
          </a:xfrm>
          <a:prstGeom prst="rect">
            <a:avLst/>
          </a:prstGeom>
        </p:spPr>
      </p:pic>
      <p:pic>
        <p:nvPicPr>
          <p:cNvPr id="11" name="Obraz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241654" y="1800714"/>
            <a:ext cx="1486137" cy="1333566"/>
          </a:xfrm>
          <a:prstGeom prst="rect">
            <a:avLst/>
          </a:prstGeom>
        </p:spPr>
      </p:pic>
      <p:sp>
        <p:nvSpPr>
          <p:cNvPr id="13" name="Shape 83"/>
          <p:cNvSpPr txBox="1">
            <a:spLocks/>
          </p:cNvSpPr>
          <p:nvPr/>
        </p:nvSpPr>
        <p:spPr bwMode="auto">
          <a:xfrm>
            <a:off x="4139952" y="1289878"/>
            <a:ext cx="2558864" cy="137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Cezary Graul</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Magdalena Kowalska</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Filip Sieracki</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Mateusz Wirwicki</a:t>
            </a:r>
            <a:endParaRPr lang="en-US" altLang="pl-PL" sz="2000" dirty="0">
              <a:latin typeface="Cambria" panose="02040503050406030204" pitchFamily="18" charset="0"/>
            </a:endParaRPr>
          </a:p>
        </p:txBody>
      </p:sp>
      <p:sp>
        <p:nvSpPr>
          <p:cNvPr id="14" name="Shape 83"/>
          <p:cNvSpPr txBox="1">
            <a:spLocks/>
          </p:cNvSpPr>
          <p:nvPr/>
        </p:nvSpPr>
        <p:spPr bwMode="auto">
          <a:xfrm>
            <a:off x="1453001" y="3179557"/>
            <a:ext cx="3063442" cy="77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UTP University of Science </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and Technology</a:t>
            </a:r>
            <a:endParaRPr lang="en-US" altLang="pl-PL" sz="2000" dirty="0">
              <a:latin typeface="Cambria" panose="02040503050406030204" pitchFamily="18" charset="0"/>
            </a:endParaRPr>
          </a:p>
        </p:txBody>
      </p:sp>
      <p:sp>
        <p:nvSpPr>
          <p:cNvPr id="15" name="Shape 83"/>
          <p:cNvSpPr txBox="1">
            <a:spLocks/>
          </p:cNvSpPr>
          <p:nvPr/>
        </p:nvSpPr>
        <p:spPr bwMode="auto">
          <a:xfrm>
            <a:off x="369693"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Krzyszto</a:t>
            </a:r>
            <a:r>
              <a:rPr lang="pl-PL" altLang="pl-PL" sz="2000" dirty="0" smtClean="0">
                <a:latin typeface="Cambria" panose="02040503050406030204" pitchFamily="18" charset="0"/>
              </a:rPr>
              <a:t>f Jastrzębski</a:t>
            </a:r>
            <a:endParaRPr lang="en-US" altLang="pl-PL" sz="2000" dirty="0">
              <a:latin typeface="Cambria" panose="02040503050406030204" pitchFamily="18" charset="0"/>
            </a:endParaRPr>
          </a:p>
        </p:txBody>
      </p:sp>
      <p:sp>
        <p:nvSpPr>
          <p:cNvPr id="16" name="Shape 83"/>
          <p:cNvSpPr txBox="1">
            <a:spLocks/>
          </p:cNvSpPr>
          <p:nvPr/>
        </p:nvSpPr>
        <p:spPr bwMode="auto">
          <a:xfrm>
            <a:off x="6253487"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Alexander </a:t>
            </a:r>
            <a:r>
              <a:rPr lang="pl-PL" altLang="pl-PL" sz="2000" dirty="0" err="1" smtClean="0">
                <a:latin typeface="Cambria" panose="02040503050406030204" pitchFamily="18" charset="0"/>
              </a:rPr>
              <a:t>Utne</a:t>
            </a:r>
            <a:endParaRPr lang="en-US" altLang="pl-PL" sz="2000" dirty="0">
              <a:latin typeface="Cambria" panose="02040503050406030204" pitchFamily="18" charset="0"/>
            </a:endParaRPr>
          </a:p>
        </p:txBody>
      </p:sp>
      <p:sp>
        <p:nvSpPr>
          <p:cNvPr id="17" name="Shape 83"/>
          <p:cNvSpPr txBox="1">
            <a:spLocks/>
          </p:cNvSpPr>
          <p:nvPr/>
        </p:nvSpPr>
        <p:spPr bwMode="auto">
          <a:xfrm>
            <a:off x="3167258" y="5349459"/>
            <a:ext cx="2383458"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pl-PL" altLang="pl-PL" sz="2000" dirty="0">
                <a:latin typeface="Cambria" panose="02040503050406030204" pitchFamily="18" charset="0"/>
              </a:rPr>
              <a:t>Manuel </a:t>
            </a:r>
            <a:r>
              <a:rPr lang="pl-PL" altLang="pl-PL" sz="2000" dirty="0" err="1">
                <a:latin typeface="Cambria" panose="02040503050406030204" pitchFamily="18" charset="0"/>
              </a:rPr>
              <a:t>Fernández</a:t>
            </a:r>
            <a:endParaRPr lang="en-US" altLang="pl-PL" sz="2000" dirty="0">
              <a:latin typeface="Cambria" panose="02040503050406030204" pitchFamily="18" charset="0"/>
            </a:endParaRPr>
          </a:p>
        </p:txBody>
      </p:sp>
    </p:spTree>
    <p:extLst>
      <p:ext uri="{BB962C8B-B14F-4D97-AF65-F5344CB8AC3E}">
        <p14:creationId xmlns:p14="http://schemas.microsoft.com/office/powerpoint/2010/main" val="371559694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TotalTime>
  <Words>535</Words>
  <Application>Microsoft Office PowerPoint</Application>
  <PresentationFormat>Pokaz na ekranie (4:3)</PresentationFormat>
  <Paragraphs>42</Paragraphs>
  <Slides>8</Slides>
  <Notes>8</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8</vt:i4>
      </vt:variant>
    </vt:vector>
  </HeadingPairs>
  <TitlesOfParts>
    <vt:vector size="13" baseType="lpstr">
      <vt:lpstr>Arial</vt:lpstr>
      <vt:lpstr>Calibri</vt:lpstr>
      <vt:lpstr>Cambria</vt:lpstr>
      <vt:lpstr>Times New Roman</vt:lpstr>
      <vt:lpstr>Motyw pakietu Office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Czarek</dc:creator>
  <dc:description>CC BY-NC-SA 3.0 PL</dc:description>
  <cp:lastModifiedBy>Cezary Graul</cp:lastModifiedBy>
  <cp:revision>26</cp:revision>
  <dcterms:created xsi:type="dcterms:W3CDTF">2016-07-24T21:04:28Z</dcterms:created>
  <dcterms:modified xsi:type="dcterms:W3CDTF">2018-01-04T22:05:54Z</dcterms:modified>
</cp:coreProperties>
</file>