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9" r:id="rId2"/>
    <p:sldId id="279" r:id="rId3"/>
    <p:sldId id="268" r:id="rId4"/>
    <p:sldId id="274" r:id="rId5"/>
    <p:sldId id="275" r:id="rId6"/>
    <p:sldId id="276" r:id="rId7"/>
    <p:sldId id="277" r:id="rId8"/>
    <p:sldId id="278" r:id="rId9"/>
    <p:sldId id="267" r:id="rId10"/>
    <p:sldId id="269" r:id="rId11"/>
    <p:sldId id="270" r:id="rId12"/>
    <p:sldId id="265" r:id="rId13"/>
    <p:sldId id="271" r:id="rId14"/>
    <p:sldId id="280" r:id="rId15"/>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B564B0-0288-4D3F-BD37-8A0114EB8B15}" type="datetimeFigureOut">
              <a:rPr lang="pl-PL" smtClean="0"/>
              <a:pPr/>
              <a:t>2018-01-04</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680C18-04A8-4349-A929-B0FEB08A72CC}" type="slidenum">
              <a:rPr lang="pl-PL" smtClean="0"/>
              <a:pPr/>
              <a:t>‹#›</a:t>
            </a:fld>
            <a:endParaRPr lang="pl-PL"/>
          </a:p>
        </p:txBody>
      </p:sp>
    </p:spTree>
    <p:extLst>
      <p:ext uri="{BB962C8B-B14F-4D97-AF65-F5344CB8AC3E}">
        <p14:creationId xmlns:p14="http://schemas.microsoft.com/office/powerpoint/2010/main" val="2470915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pPr lvl="0">
              <a:spcBef>
                <a:spcPts val="0"/>
              </a:spcBef>
              <a:buNone/>
            </a:pPr>
            <a:fld id="{00000000-1234-1234-1234-123412341234}" type="slidenum">
              <a:rPr lang="pl"/>
              <a:pPr lvl="0">
                <a:spcBef>
                  <a:spcPts val="0"/>
                </a:spcBef>
                <a:buNone/>
              </a:pPr>
              <a:t>‹#›</a:t>
            </a:fld>
            <a:endParaRPr lang="pl"/>
          </a:p>
        </p:txBody>
      </p:sp>
    </p:spTree>
    <p:extLst>
      <p:ext uri="{BB962C8B-B14F-4D97-AF65-F5344CB8AC3E}">
        <p14:creationId xmlns:p14="http://schemas.microsoft.com/office/powerpoint/2010/main" val="3750447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pPr/>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pPr/>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pPr/>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pPr/>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E:\CloudStation\[PROJEKTY]\[ACTIVE][2015-10-15][PROJEKT][SHOPA][UTP][DiamonDT]\2016_06_18_Grafika\Gotowe\etapy_metodyki_elementy_en\ideate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pic>
        <p:nvPicPr>
          <p:cNvPr id="8" name="Obraz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0" name="pole tekstowe 9"/>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7" name="Obraz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39846780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rostokąt 5"/>
          <p:cNvSpPr/>
          <p:nvPr/>
        </p:nvSpPr>
        <p:spPr>
          <a:xfrm>
            <a:off x="539552" y="1484784"/>
            <a:ext cx="7737224" cy="4893647"/>
          </a:xfrm>
          <a:prstGeom prst="rect">
            <a:avLst/>
          </a:prstGeom>
        </p:spPr>
        <p:txBody>
          <a:bodyPr wrap="square">
            <a:spAutoFit/>
          </a:bodyPr>
          <a:lstStyle/>
          <a:p>
            <a:pPr algn="just"/>
            <a:r>
              <a:rPr lang="en-US" sz="2400" b="1" dirty="0" smtClean="0">
                <a:latin typeface="Cambria" panose="02040503050406030204" pitchFamily="18" charset="0"/>
              </a:rPr>
              <a:t>Yes, and...</a:t>
            </a:r>
          </a:p>
          <a:p>
            <a:pPr algn="just"/>
            <a:endParaRPr lang="en-US" dirty="0" smtClean="0">
              <a:latin typeface="Cambria" panose="02040503050406030204" pitchFamily="18" charset="0"/>
            </a:endParaRPr>
          </a:p>
          <a:p>
            <a:pPr algn="just"/>
            <a:r>
              <a:rPr lang="en-US" dirty="0" smtClean="0">
                <a:latin typeface="Cambria" panose="02040503050406030204" pitchFamily="18" charset="0"/>
              </a:rPr>
              <a:t>Start the exercise with the negative version of it – No, but...</a:t>
            </a:r>
          </a:p>
          <a:p>
            <a:pPr algn="just"/>
            <a:endParaRPr lang="en-US" dirty="0" smtClean="0">
              <a:latin typeface="Cambria" panose="02040503050406030204" pitchFamily="18" charset="0"/>
            </a:endParaRPr>
          </a:p>
          <a:p>
            <a:pPr algn="just"/>
            <a:r>
              <a:rPr lang="en-US" dirty="0" smtClean="0">
                <a:latin typeface="Cambria" panose="02040503050406030204" pitchFamily="18" charset="0"/>
              </a:rPr>
              <a:t>No, but exercise is disagreeing with member of the team and coming up with a different</a:t>
            </a:r>
            <a:r>
              <a:rPr lang="pl-PL" dirty="0" smtClean="0">
                <a:latin typeface="Cambria" panose="02040503050406030204" pitchFamily="18" charset="0"/>
              </a:rPr>
              <a:t> </a:t>
            </a:r>
            <a:r>
              <a:rPr lang="en-US" dirty="0" smtClean="0">
                <a:latin typeface="Cambria" panose="02040503050406030204" pitchFamily="18" charset="0"/>
              </a:rPr>
              <a:t>scenario. For example, we organize a house party .</a:t>
            </a:r>
          </a:p>
          <a:p>
            <a:pPr algn="just"/>
            <a:endParaRPr lang="en-US" dirty="0" smtClean="0">
              <a:latin typeface="Cambria" panose="02040503050406030204" pitchFamily="18" charset="0"/>
            </a:endParaRPr>
          </a:p>
          <a:p>
            <a:pPr algn="just"/>
            <a:r>
              <a:rPr lang="pl-PL" dirty="0" smtClean="0">
                <a:latin typeface="Cambria" panose="02040503050406030204" pitchFamily="18" charset="0"/>
              </a:rPr>
              <a:t>	</a:t>
            </a:r>
            <a:r>
              <a:rPr lang="en-US" dirty="0" smtClean="0">
                <a:latin typeface="Cambria" panose="02040503050406030204" pitchFamily="18" charset="0"/>
              </a:rPr>
              <a:t>A: Let's organize house party .</a:t>
            </a:r>
          </a:p>
          <a:p>
            <a:pPr algn="just"/>
            <a:r>
              <a:rPr lang="pl-PL" dirty="0" smtClean="0">
                <a:latin typeface="Cambria" panose="02040503050406030204" pitchFamily="18" charset="0"/>
              </a:rPr>
              <a:t>	</a:t>
            </a:r>
            <a:r>
              <a:rPr lang="en-US" dirty="0" smtClean="0">
                <a:latin typeface="Cambria" panose="02040503050406030204" pitchFamily="18" charset="0"/>
              </a:rPr>
              <a:t>B : No , but we can go to Cinema.</a:t>
            </a:r>
          </a:p>
          <a:p>
            <a:pPr algn="just"/>
            <a:r>
              <a:rPr lang="pl-PL" dirty="0" smtClean="0">
                <a:latin typeface="Cambria" panose="02040503050406030204" pitchFamily="18" charset="0"/>
              </a:rPr>
              <a:t>	</a:t>
            </a:r>
            <a:r>
              <a:rPr lang="en-US" dirty="0" smtClean="0">
                <a:latin typeface="Cambria" panose="02040503050406030204" pitchFamily="18" charset="0"/>
              </a:rPr>
              <a:t>A : No , but we can go to swimming pool .</a:t>
            </a:r>
          </a:p>
          <a:p>
            <a:pPr algn="just"/>
            <a:r>
              <a:rPr lang="pl-PL" dirty="0" smtClean="0">
                <a:latin typeface="Cambria" panose="02040503050406030204" pitchFamily="18" charset="0"/>
              </a:rPr>
              <a:t>	</a:t>
            </a:r>
            <a:r>
              <a:rPr lang="en-US" dirty="0" smtClean="0">
                <a:latin typeface="Cambria" panose="02040503050406030204" pitchFamily="18" charset="0"/>
              </a:rPr>
              <a:t>B : No , but we can ride a bicycle .</a:t>
            </a:r>
          </a:p>
          <a:p>
            <a:pPr algn="just"/>
            <a:endParaRPr lang="en-US" dirty="0" smtClean="0">
              <a:latin typeface="Cambria" panose="02040503050406030204" pitchFamily="18" charset="0"/>
            </a:endParaRPr>
          </a:p>
          <a:p>
            <a:pPr algn="just"/>
            <a:r>
              <a:rPr lang="en-US" dirty="0" smtClean="0">
                <a:latin typeface="Cambria" panose="02040503050406030204" pitchFamily="18" charset="0"/>
              </a:rPr>
              <a:t>This scene shows the change of subject. Team members start from the house party and end</a:t>
            </a:r>
            <a:r>
              <a:rPr lang="pl-PL" dirty="0" smtClean="0">
                <a:latin typeface="Cambria" panose="02040503050406030204" pitchFamily="18" charset="0"/>
              </a:rPr>
              <a:t> </a:t>
            </a:r>
            <a:r>
              <a:rPr lang="en-US" dirty="0" smtClean="0">
                <a:latin typeface="Cambria" panose="02040503050406030204" pitchFamily="18" charset="0"/>
              </a:rPr>
              <a:t>on cycling . This shows how important communication and listening is in the team to each other. The most important rule is not the denial of others' ideas, and through them to build even</a:t>
            </a:r>
            <a:r>
              <a:rPr lang="pl-PL" dirty="0" smtClean="0">
                <a:latin typeface="Cambria" panose="02040503050406030204" pitchFamily="18" charset="0"/>
              </a:rPr>
              <a:t> </a:t>
            </a:r>
            <a:r>
              <a:rPr lang="en-US" dirty="0" smtClean="0">
                <a:latin typeface="Cambria" panose="02040503050406030204" pitchFamily="18" charset="0"/>
              </a:rPr>
              <a:t>better scenarios.</a:t>
            </a:r>
          </a:p>
          <a:p>
            <a:pPr algn="just"/>
            <a:endParaRPr lang="en-US" dirty="0" smtClean="0">
              <a:latin typeface="Cambria" panose="02040503050406030204" pitchFamily="18" charset="0"/>
            </a:endParaRPr>
          </a:p>
        </p:txBody>
      </p:sp>
      <p:sp>
        <p:nvSpPr>
          <p:cNvPr id="8" name="pole tekstowe 7"/>
          <p:cNvSpPr txBox="1"/>
          <p:nvPr/>
        </p:nvSpPr>
        <p:spPr>
          <a:xfrm>
            <a:off x="204017" y="610142"/>
            <a:ext cx="1917513" cy="646331"/>
          </a:xfrm>
          <a:prstGeom prst="rect">
            <a:avLst/>
          </a:prstGeom>
          <a:noFill/>
        </p:spPr>
        <p:txBody>
          <a:bodyPr wrap="none" rtlCol="0">
            <a:spAutoFit/>
          </a:bodyPr>
          <a:lstStyle/>
          <a:p>
            <a:r>
              <a:rPr lang="pl-PL" sz="3600" dirty="0" err="1">
                <a:solidFill>
                  <a:srgbClr val="FFC600"/>
                </a:solidFill>
                <a:effectLst>
                  <a:outerShdw blurRad="38100" dist="38100" dir="2700000" algn="tl">
                    <a:srgbClr val="000000">
                      <a:alpha val="43137"/>
                    </a:srgbClr>
                  </a:outerShdw>
                </a:effectLst>
              </a:rPr>
              <a:t>Warm</a:t>
            </a:r>
            <a:r>
              <a:rPr lang="pl-PL" sz="3600" dirty="0">
                <a:solidFill>
                  <a:srgbClr val="FFC600"/>
                </a:solidFill>
                <a:effectLst>
                  <a:outerShdw blurRad="38100" dist="38100" dir="2700000" algn="tl">
                    <a:srgbClr val="000000">
                      <a:alpha val="43137"/>
                    </a:srgbClr>
                  </a:outerShdw>
                </a:effectLst>
              </a:rPr>
              <a:t> </a:t>
            </a:r>
            <a:r>
              <a:rPr lang="pl-PL" sz="3600" dirty="0" err="1">
                <a:solidFill>
                  <a:srgbClr val="FFC600"/>
                </a:solidFill>
                <a:effectLst>
                  <a:outerShdw blurRad="38100" dist="38100" dir="2700000" algn="tl">
                    <a:srgbClr val="000000">
                      <a:alpha val="43137"/>
                    </a:srgbClr>
                  </a:outerShdw>
                </a:effectLst>
              </a:rPr>
              <a:t>up</a:t>
            </a:r>
            <a:endParaRPr lang="pl-PL" sz="3600" dirty="0">
              <a:solidFill>
                <a:srgbClr val="FFC600"/>
              </a:solidFill>
              <a:effectLst>
                <a:outerShdw blurRad="38100" dist="38100" dir="2700000" algn="tl">
                  <a:srgbClr val="000000">
                    <a:alpha val="43137"/>
                  </a:srgbClr>
                </a:outerShdw>
              </a:effectLst>
            </a:endParaRPr>
          </a:p>
        </p:txBody>
      </p:sp>
      <p:pic>
        <p:nvPicPr>
          <p:cNvPr id="7" name="Picture 2" descr="E:\CloudStation\[PROJEKTY]\[ACTIVE][2015-10-15][PROJEKT][SHOPA][UTP][DiamonDT]\2016_06_18_Grafika\Gotowe\etapy_metodyki_elementy_en\ideat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1917513" cy="646331"/>
          </a:xfrm>
          <a:prstGeom prst="rect">
            <a:avLst/>
          </a:prstGeom>
          <a:noFill/>
        </p:spPr>
        <p:txBody>
          <a:bodyPr wrap="none" rtlCol="0">
            <a:spAutoFit/>
          </a:bodyPr>
          <a:lstStyle/>
          <a:p>
            <a:r>
              <a:rPr lang="pl-PL" sz="3600" dirty="0" err="1">
                <a:solidFill>
                  <a:srgbClr val="FFC600"/>
                </a:solidFill>
                <a:effectLst>
                  <a:outerShdw blurRad="38100" dist="38100" dir="2700000" algn="tl">
                    <a:srgbClr val="000000">
                      <a:alpha val="43137"/>
                    </a:srgbClr>
                  </a:outerShdw>
                </a:effectLst>
              </a:rPr>
              <a:t>Warm</a:t>
            </a:r>
            <a:r>
              <a:rPr lang="pl-PL" sz="3600" dirty="0">
                <a:solidFill>
                  <a:srgbClr val="FFC600"/>
                </a:solidFill>
                <a:effectLst>
                  <a:outerShdw blurRad="38100" dist="38100" dir="2700000" algn="tl">
                    <a:srgbClr val="000000">
                      <a:alpha val="43137"/>
                    </a:srgbClr>
                  </a:outerShdw>
                </a:effectLst>
              </a:rPr>
              <a:t> </a:t>
            </a:r>
            <a:r>
              <a:rPr lang="pl-PL" sz="3600" dirty="0" err="1">
                <a:solidFill>
                  <a:srgbClr val="FFC600"/>
                </a:solidFill>
                <a:effectLst>
                  <a:outerShdw blurRad="38100" dist="38100" dir="2700000" algn="tl">
                    <a:srgbClr val="000000">
                      <a:alpha val="43137"/>
                    </a:srgbClr>
                  </a:outerShdw>
                </a:effectLst>
              </a:rPr>
              <a:t>up</a:t>
            </a:r>
            <a:endParaRPr lang="pl-PL" sz="3600" dirty="0">
              <a:solidFill>
                <a:srgbClr val="FFC600"/>
              </a:solidFill>
              <a:effectLst>
                <a:outerShdw blurRad="38100" dist="38100" dir="2700000" algn="tl">
                  <a:srgbClr val="000000">
                    <a:alpha val="43137"/>
                  </a:srgbClr>
                </a:outerShdw>
              </a:effectLst>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rostokąt 6"/>
          <p:cNvSpPr/>
          <p:nvPr/>
        </p:nvSpPr>
        <p:spPr>
          <a:xfrm>
            <a:off x="395536" y="1430037"/>
            <a:ext cx="8352928" cy="4370427"/>
          </a:xfrm>
          <a:prstGeom prst="rect">
            <a:avLst/>
          </a:prstGeom>
        </p:spPr>
        <p:txBody>
          <a:bodyPr wrap="square">
            <a:spAutoFit/>
          </a:bodyPr>
          <a:lstStyle/>
          <a:p>
            <a:pPr algn="just"/>
            <a:r>
              <a:rPr lang="en-US" sz="2400" b="1" dirty="0" smtClean="0">
                <a:latin typeface="Cambria" panose="02040503050406030204" pitchFamily="18" charset="0"/>
              </a:rPr>
              <a:t>And now, the “right” version</a:t>
            </a:r>
          </a:p>
          <a:p>
            <a:pPr algn="just"/>
            <a:endParaRPr lang="en-US" sz="2000" dirty="0" smtClean="0">
              <a:latin typeface="Cambria" panose="02040503050406030204" pitchFamily="18" charset="0"/>
            </a:endParaRPr>
          </a:p>
          <a:p>
            <a:pPr algn="just"/>
            <a:r>
              <a:rPr lang="en-US" dirty="0" smtClean="0">
                <a:latin typeface="Cambria" panose="02040503050406030204" pitchFamily="18" charset="0"/>
              </a:rPr>
              <a:t>Yes and method of generating ideas, by adding a new variant of an existing idea. For example</a:t>
            </a:r>
            <a:r>
              <a:rPr lang="pl-PL" dirty="0" smtClean="0">
                <a:latin typeface="Cambria" panose="02040503050406030204" pitchFamily="18" charset="0"/>
              </a:rPr>
              <a:t> </a:t>
            </a:r>
            <a:r>
              <a:rPr lang="en-US" dirty="0" smtClean="0">
                <a:latin typeface="Cambria" panose="02040503050406030204" pitchFamily="18" charset="0"/>
              </a:rPr>
              <a:t>the subject of brainstorming is house party.</a:t>
            </a:r>
          </a:p>
          <a:p>
            <a:pPr algn="just"/>
            <a:endParaRPr lang="en-US" dirty="0" smtClean="0">
              <a:latin typeface="Cambria" panose="02040503050406030204" pitchFamily="18" charset="0"/>
            </a:endParaRPr>
          </a:p>
          <a:p>
            <a:pPr algn="just"/>
            <a:r>
              <a:rPr lang="pl-PL" dirty="0" smtClean="0">
                <a:latin typeface="Cambria" panose="02040503050406030204" pitchFamily="18" charset="0"/>
              </a:rPr>
              <a:t>	</a:t>
            </a:r>
            <a:r>
              <a:rPr lang="en-US" dirty="0" smtClean="0">
                <a:latin typeface="Cambria" panose="02040503050406030204" pitchFamily="18" charset="0"/>
              </a:rPr>
              <a:t>A: Let's organize house party.</a:t>
            </a:r>
          </a:p>
          <a:p>
            <a:pPr algn="just"/>
            <a:r>
              <a:rPr lang="pl-PL" dirty="0" smtClean="0">
                <a:latin typeface="Cambria" panose="02040503050406030204" pitchFamily="18" charset="0"/>
              </a:rPr>
              <a:t>	</a:t>
            </a:r>
            <a:r>
              <a:rPr lang="en-US" dirty="0" smtClean="0">
                <a:latin typeface="Cambria" panose="02040503050406030204" pitchFamily="18" charset="0"/>
              </a:rPr>
              <a:t>B: Yes, and ... let's prepare some snacks.</a:t>
            </a:r>
          </a:p>
          <a:p>
            <a:pPr algn="just"/>
            <a:r>
              <a:rPr lang="pl-PL" dirty="0" smtClean="0">
                <a:latin typeface="Cambria" panose="02040503050406030204" pitchFamily="18" charset="0"/>
              </a:rPr>
              <a:t>	</a:t>
            </a:r>
            <a:r>
              <a:rPr lang="en-US" dirty="0" smtClean="0">
                <a:latin typeface="Cambria" panose="02040503050406030204" pitchFamily="18" charset="0"/>
              </a:rPr>
              <a:t>A: Yes, and ... let's prepare lots of different colored drinks</a:t>
            </a:r>
          </a:p>
          <a:p>
            <a:pPr algn="just"/>
            <a:r>
              <a:rPr lang="pl-PL" dirty="0" smtClean="0">
                <a:latin typeface="Cambria" panose="02040503050406030204" pitchFamily="18" charset="0"/>
              </a:rPr>
              <a:t>	</a:t>
            </a:r>
            <a:r>
              <a:rPr lang="en-US" dirty="0" smtClean="0">
                <a:latin typeface="Cambria" panose="02040503050406030204" pitchFamily="18" charset="0"/>
              </a:rPr>
              <a:t>B: Yes ... and let's invite the clown</a:t>
            </a:r>
          </a:p>
          <a:p>
            <a:pPr algn="just"/>
            <a:r>
              <a:rPr lang="pl-PL" dirty="0" smtClean="0">
                <a:latin typeface="Cambria" panose="02040503050406030204" pitchFamily="18" charset="0"/>
              </a:rPr>
              <a:t>	</a:t>
            </a:r>
            <a:r>
              <a:rPr lang="en-US" dirty="0" smtClean="0">
                <a:latin typeface="Cambria" panose="02040503050406030204" pitchFamily="18" charset="0"/>
              </a:rPr>
              <a:t>A: Yes, and ... let's shoot fireworks.</a:t>
            </a:r>
          </a:p>
          <a:p>
            <a:pPr algn="just"/>
            <a:endParaRPr lang="pl-PL" dirty="0" smtClean="0">
              <a:latin typeface="Cambria" panose="02040503050406030204" pitchFamily="18" charset="0"/>
            </a:endParaRPr>
          </a:p>
          <a:p>
            <a:pPr algn="just"/>
            <a:r>
              <a:rPr lang="en-US" dirty="0" smtClean="0">
                <a:latin typeface="Cambria" panose="02040503050406030204" pitchFamily="18" charset="0"/>
              </a:rPr>
              <a:t>The scene shows that one theme are coming up with all sorts of extras. Topic started with</a:t>
            </a:r>
            <a:r>
              <a:rPr lang="pl-PL" dirty="0" smtClean="0">
                <a:latin typeface="Cambria" panose="02040503050406030204" pitchFamily="18" charset="0"/>
              </a:rPr>
              <a:t> </a:t>
            </a:r>
            <a:r>
              <a:rPr lang="en-US" dirty="0" smtClean="0">
                <a:latin typeface="Cambria" panose="02040503050406030204" pitchFamily="18" charset="0"/>
              </a:rPr>
              <a:t>house party, and ended up at the fireworks. You have to remember that during this exercise,</a:t>
            </a:r>
            <a:r>
              <a:rPr lang="pl-PL" dirty="0" smtClean="0">
                <a:latin typeface="Cambria" panose="02040503050406030204" pitchFamily="18" charset="0"/>
              </a:rPr>
              <a:t> </a:t>
            </a:r>
            <a:r>
              <a:rPr lang="en-US" dirty="0" smtClean="0">
                <a:latin typeface="Cambria" panose="02040503050406030204" pitchFamily="18" charset="0"/>
              </a:rPr>
              <a:t>you cannot deny the ideas of your team member. Ideas should generate</a:t>
            </a:r>
            <a:r>
              <a:rPr lang="pl-PL" dirty="0" smtClean="0">
                <a:latin typeface="Cambria" panose="02040503050406030204" pitchFamily="18" charset="0"/>
              </a:rPr>
              <a:t> </a:t>
            </a:r>
            <a:r>
              <a:rPr lang="en-US" dirty="0" smtClean="0">
                <a:latin typeface="Cambria" panose="02040503050406030204" pitchFamily="18" charset="0"/>
              </a:rPr>
              <a:t>to keep in mind about</a:t>
            </a:r>
            <a:r>
              <a:rPr lang="pl-PL" dirty="0" smtClean="0">
                <a:latin typeface="Cambria" panose="02040503050406030204" pitchFamily="18" charset="0"/>
              </a:rPr>
              <a:t> </a:t>
            </a:r>
            <a:r>
              <a:rPr lang="en-US" dirty="0" smtClean="0">
                <a:latin typeface="Cambria" panose="02040503050406030204" pitchFamily="18" charset="0"/>
              </a:rPr>
              <a:t>the theme of the exercise, in our case the "fun".</a:t>
            </a:r>
            <a:endParaRPr lang="pl-PL" dirty="0">
              <a:latin typeface="Cambria" panose="02040503050406030204" pitchFamily="18" charset="0"/>
            </a:endParaRPr>
          </a:p>
        </p:txBody>
      </p:sp>
      <p:pic>
        <p:nvPicPr>
          <p:cNvPr id="8" name="Picture 2" descr="E:\CloudStation\[PROJEKTY]\[ACTIVE][2015-10-15][PROJEKT][SHOPA][UTP][DiamonDT]\2016_06_18_Grafika\Gotowe\etapy_metodyki_elementy_en\ideat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CloudStation\[PROJEKTY]\[ACTIVE][2015-10-15][PROJEKT][SHOPA][UTP][DiamonDT]\2016_06_18_Grafika\Gotowe\etapy_metodyki_elementy_en\ideate_whi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E:\CloudStation\[PROJEKTY]\[ACTIVE][2015-10-15][PROJEKT][SHOPA][UTP][DiamonDT]\2016_06_18_Grafika\Gotowe\PowerPoint_templates\idea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8760" y="284"/>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9" name="pole tekstowe 8"/>
          <p:cNvSpPr txBox="1"/>
          <p:nvPr/>
        </p:nvSpPr>
        <p:spPr>
          <a:xfrm>
            <a:off x="204017" y="610142"/>
            <a:ext cx="3344442"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Ideation</a:t>
            </a:r>
            <a:r>
              <a:rPr lang="pl-PL" sz="3600" dirty="0" smtClean="0">
                <a:solidFill>
                  <a:srgbClr val="FFC600"/>
                </a:solidFill>
                <a:effectLst>
                  <a:outerShdw blurRad="38100" dist="38100" dir="2700000" algn="tl">
                    <a:srgbClr val="000000">
                      <a:alpha val="43137"/>
                    </a:srgbClr>
                  </a:outerShdw>
                </a:effectLst>
              </a:rPr>
              <a:t> </a:t>
            </a:r>
            <a:r>
              <a:rPr lang="pl-PL" sz="3600" dirty="0" err="1" smtClean="0">
                <a:solidFill>
                  <a:srgbClr val="FFC600"/>
                </a:solidFill>
                <a:effectLst>
                  <a:outerShdw blurRad="38100" dist="38100" dir="2700000" algn="tl">
                    <a:srgbClr val="000000">
                      <a:alpha val="43137"/>
                    </a:srgbClr>
                  </a:outerShdw>
                </a:effectLst>
              </a:rPr>
              <a:t>exercise</a:t>
            </a:r>
            <a:endParaRPr lang="pl-PL" sz="3600" dirty="0">
              <a:solidFill>
                <a:srgbClr val="FFC600"/>
              </a:solidFill>
              <a:effectLst>
                <a:outerShdw blurRad="38100" dist="38100" dir="2700000" algn="tl">
                  <a:srgbClr val="000000">
                    <a:alpha val="43137"/>
                  </a:srgbClr>
                </a:outerShdw>
              </a:effectLst>
            </a:endParaRPr>
          </a:p>
        </p:txBody>
      </p:sp>
      <p:sp>
        <p:nvSpPr>
          <p:cNvPr id="5" name="Shape 77"/>
          <p:cNvSpPr txBox="1">
            <a:spLocks noGrp="1"/>
          </p:cNvSpPr>
          <p:nvPr>
            <p:ph type="body" idx="1"/>
          </p:nvPr>
        </p:nvSpPr>
        <p:spPr>
          <a:xfrm>
            <a:off x="344963" y="1822949"/>
            <a:ext cx="8454075" cy="3337679"/>
          </a:xfrm>
          <a:prstGeom prst="rect">
            <a:avLst/>
          </a:prstGeom>
        </p:spPr>
        <p:txBody>
          <a:bodyPr lIns="91425" tIns="91425" rIns="91425" bIns="91425" anchor="t" anchorCtr="0">
            <a:noAutofit/>
          </a:bodyPr>
          <a:lstStyle/>
          <a:p>
            <a:pPr lvl="0" algn="just">
              <a:lnSpc>
                <a:spcPct val="100000"/>
              </a:lnSpc>
              <a:spcAft>
                <a:spcPts val="0"/>
              </a:spcAft>
              <a:buNone/>
            </a:pPr>
            <a:r>
              <a:rPr lang="pl-PL" sz="2000" b="1" dirty="0" err="1" smtClean="0">
                <a:latin typeface="Cambria" panose="02040503050406030204" pitchFamily="18" charset="0"/>
                <a:sym typeface="Trebuchet MS"/>
              </a:rPr>
              <a:t>D</a:t>
            </a:r>
            <a:r>
              <a:rPr lang="pl-PL" sz="2000" b="1" dirty="0" err="1" smtClean="0">
                <a:latin typeface="Cambria" panose="02040503050406030204" pitchFamily="18" charset="0"/>
              </a:rPr>
              <a:t>ivide</a:t>
            </a:r>
            <a:r>
              <a:rPr lang="pl-PL" sz="2000" b="1" dirty="0" smtClean="0">
                <a:latin typeface="Cambria" panose="02040503050406030204" pitchFamily="18" charset="0"/>
              </a:rPr>
              <a:t> </a:t>
            </a:r>
            <a:r>
              <a:rPr lang="pl-PL" sz="2000" b="1" dirty="0" err="1" smtClean="0">
                <a:latin typeface="Cambria" panose="02040503050406030204" pitchFamily="18" charset="0"/>
              </a:rPr>
              <a:t>into</a:t>
            </a:r>
            <a:r>
              <a:rPr lang="pl-PL" sz="2000" b="1" dirty="0" smtClean="0">
                <a:latin typeface="Cambria" panose="02040503050406030204" pitchFamily="18" charset="0"/>
              </a:rPr>
              <a:t> </a:t>
            </a:r>
            <a:r>
              <a:rPr lang="pl-PL" sz="2000" b="1" dirty="0" err="1" smtClean="0">
                <a:latin typeface="Cambria" panose="02040503050406030204" pitchFamily="18" charset="0"/>
              </a:rPr>
              <a:t>groups</a:t>
            </a:r>
            <a:r>
              <a:rPr lang="pl-PL" sz="2000" b="1" dirty="0" smtClean="0">
                <a:latin typeface="Cambria" panose="02040503050406030204" pitchFamily="18" charset="0"/>
              </a:rPr>
              <a:t> (2 </a:t>
            </a:r>
            <a:r>
              <a:rPr lang="pl-PL" sz="2000" b="1" dirty="0" err="1" smtClean="0">
                <a:latin typeface="Cambria" panose="02040503050406030204" pitchFamily="18" charset="0"/>
              </a:rPr>
              <a:t>members</a:t>
            </a:r>
            <a:r>
              <a:rPr lang="pl-PL" sz="2000" b="1" dirty="0" smtClean="0">
                <a:latin typeface="Cambria" panose="02040503050406030204" pitchFamily="18" charset="0"/>
              </a:rPr>
              <a:t> in </a:t>
            </a:r>
            <a:r>
              <a:rPr lang="pl-PL" sz="2000" b="1" dirty="0" err="1" smtClean="0">
                <a:latin typeface="Cambria" panose="02040503050406030204" pitchFamily="18" charset="0"/>
              </a:rPr>
              <a:t>each</a:t>
            </a:r>
            <a:r>
              <a:rPr lang="pl-PL" sz="2000" b="1" dirty="0" smtClean="0">
                <a:latin typeface="Cambria" panose="02040503050406030204" pitchFamily="18" charset="0"/>
              </a:rPr>
              <a:t> group)</a:t>
            </a:r>
            <a:endParaRPr lang="pl" sz="2000" b="1"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buNone/>
            </a:pPr>
            <a:r>
              <a:rPr lang="pl-PL" sz="2000" b="1" dirty="0" err="1" smtClean="0">
                <a:solidFill>
                  <a:srgbClr val="000000"/>
                </a:solidFill>
                <a:latin typeface="Cambria" panose="02040503050406030204" pitchFamily="18" charset="0"/>
                <a:ea typeface="Trebuchet MS"/>
                <a:cs typeface="Trebuchet MS"/>
                <a:sym typeface="Trebuchet MS"/>
              </a:rPr>
              <a:t>Think</a:t>
            </a:r>
            <a:r>
              <a:rPr lang="pl-PL" sz="2000" b="1" dirty="0" smtClean="0">
                <a:solidFill>
                  <a:srgbClr val="000000"/>
                </a:solidFill>
                <a:latin typeface="Cambria" panose="02040503050406030204" pitchFamily="18" charset="0"/>
                <a:ea typeface="Trebuchet MS"/>
                <a:cs typeface="Trebuchet MS"/>
                <a:sym typeface="Trebuchet MS"/>
              </a:rPr>
              <a:t> </a:t>
            </a:r>
            <a:r>
              <a:rPr lang="pl-PL" sz="2000" b="1" dirty="0" err="1" smtClean="0">
                <a:solidFill>
                  <a:srgbClr val="000000"/>
                </a:solidFill>
                <a:latin typeface="Cambria" panose="02040503050406030204" pitchFamily="18" charset="0"/>
                <a:ea typeface="Trebuchet MS"/>
                <a:cs typeface="Trebuchet MS"/>
                <a:sym typeface="Trebuchet MS"/>
              </a:rPr>
              <a:t>about</a:t>
            </a:r>
            <a:r>
              <a:rPr lang="pl-PL" sz="2000" b="1" dirty="0" smtClean="0">
                <a:solidFill>
                  <a:srgbClr val="000000"/>
                </a:solidFill>
                <a:latin typeface="Cambria" panose="02040503050406030204" pitchFamily="18" charset="0"/>
                <a:ea typeface="Trebuchet MS"/>
                <a:cs typeface="Trebuchet MS"/>
                <a:sym typeface="Trebuchet MS"/>
              </a:rPr>
              <a:t> </a:t>
            </a:r>
            <a:r>
              <a:rPr lang="pl-PL" sz="2000" b="1" dirty="0" err="1" smtClean="0">
                <a:solidFill>
                  <a:srgbClr val="000000"/>
                </a:solidFill>
                <a:latin typeface="Cambria" panose="02040503050406030204" pitchFamily="18" charset="0"/>
                <a:ea typeface="Trebuchet MS"/>
                <a:cs typeface="Trebuchet MS"/>
                <a:sym typeface="Trebuchet MS"/>
              </a:rPr>
              <a:t>some</a:t>
            </a:r>
            <a:r>
              <a:rPr lang="pl-PL" sz="2000" b="1" dirty="0" smtClean="0">
                <a:solidFill>
                  <a:srgbClr val="000000"/>
                </a:solidFill>
                <a:latin typeface="Cambria" panose="02040503050406030204" pitchFamily="18" charset="0"/>
                <a:ea typeface="Trebuchet MS"/>
                <a:cs typeface="Trebuchet MS"/>
                <a:sym typeface="Trebuchet MS"/>
              </a:rPr>
              <a:t> </a:t>
            </a:r>
            <a:r>
              <a:rPr lang="pl-PL" sz="2000" b="1" dirty="0" err="1" smtClean="0">
                <a:solidFill>
                  <a:srgbClr val="000000"/>
                </a:solidFill>
                <a:latin typeface="Cambria" panose="02040503050406030204" pitchFamily="18" charset="0"/>
                <a:ea typeface="Trebuchet MS"/>
                <a:cs typeface="Trebuchet MS"/>
                <a:sym typeface="Trebuchet MS"/>
              </a:rPr>
              <a:t>topics</a:t>
            </a:r>
            <a:endParaRPr lang="pl" sz="2000" b="1" dirty="0" smtClean="0">
              <a:solidFill>
                <a:srgbClr val="000000"/>
              </a:solidFill>
              <a:latin typeface="Cambria" panose="02040503050406030204" pitchFamily="18" charset="0"/>
              <a:ea typeface="Trebuchet MS"/>
              <a:cs typeface="Trebuchet MS"/>
              <a:sym typeface="Trebuchet MS"/>
            </a:endParaRPr>
          </a:p>
          <a:p>
            <a:pPr lvl="0" algn="just" rtl="0">
              <a:lnSpc>
                <a:spcPct val="100000"/>
              </a:lnSpc>
              <a:spcBef>
                <a:spcPts val="0"/>
              </a:spcBef>
              <a:spcAft>
                <a:spcPts val="0"/>
              </a:spcAft>
              <a:buNone/>
            </a:pPr>
            <a:r>
              <a:rPr lang="pl" sz="2000" b="1" dirty="0" smtClean="0">
                <a:solidFill>
                  <a:srgbClr val="000000"/>
                </a:solidFill>
                <a:latin typeface="Cambria" panose="02040503050406030204" pitchFamily="18" charset="0"/>
                <a:ea typeface="Trebuchet MS"/>
                <a:cs typeface="Trebuchet MS"/>
                <a:sym typeface="Trebuchet MS"/>
              </a:rPr>
              <a:t>After that you need to brainstorm. Create as many you ideas as you can: </a:t>
            </a:r>
          </a:p>
          <a:p>
            <a:pPr lvl="0" algn="just" rtl="0">
              <a:lnSpc>
                <a:spcPct val="100000"/>
              </a:lnSpc>
              <a:spcBef>
                <a:spcPts val="0"/>
              </a:spcBef>
              <a:spcAft>
                <a:spcPts val="0"/>
              </a:spcAft>
              <a:buNone/>
            </a:pPr>
            <a:endParaRPr lang="pl" sz="2000" dirty="0">
              <a:solidFill>
                <a:srgbClr val="000000"/>
              </a:solidFill>
              <a:latin typeface="Cambria" panose="02040503050406030204" pitchFamily="18" charset="0"/>
              <a:ea typeface="Trebuchet MS"/>
              <a:cs typeface="Trebuchet MS"/>
              <a:sym typeface="Trebuchet MS"/>
            </a:endParaRPr>
          </a:p>
          <a:p>
            <a:pPr algn="just"/>
            <a:r>
              <a:rPr lang="pl" sz="1800" dirty="0" smtClean="0">
                <a:solidFill>
                  <a:srgbClr val="000000"/>
                </a:solidFill>
                <a:latin typeface="Cambria" panose="02040503050406030204" pitchFamily="18" charset="0"/>
                <a:ea typeface="Trebuchet MS"/>
                <a:cs typeface="Trebuchet MS"/>
                <a:sym typeface="Trebuchet MS"/>
              </a:rPr>
              <a:t>Every </a:t>
            </a:r>
            <a:r>
              <a:rPr lang="pl" sz="1800" dirty="0">
                <a:solidFill>
                  <a:srgbClr val="000000"/>
                </a:solidFill>
                <a:latin typeface="Cambria" panose="02040503050406030204" pitchFamily="18" charset="0"/>
                <a:ea typeface="Trebuchet MS"/>
                <a:cs typeface="Trebuchet MS"/>
                <a:sym typeface="Trebuchet MS"/>
              </a:rPr>
              <a:t>idea must cost at least $1 million to create. </a:t>
            </a:r>
          </a:p>
          <a:p>
            <a:pPr algn="just"/>
            <a:r>
              <a:rPr lang="pl" sz="1800" dirty="0" smtClean="0">
                <a:solidFill>
                  <a:srgbClr val="000000"/>
                </a:solidFill>
                <a:latin typeface="Cambria" panose="02040503050406030204" pitchFamily="18" charset="0"/>
                <a:ea typeface="Trebuchet MS"/>
                <a:cs typeface="Trebuchet MS"/>
                <a:sym typeface="Trebuchet MS"/>
              </a:rPr>
              <a:t>Every </a:t>
            </a:r>
            <a:r>
              <a:rPr lang="pl" sz="1800" dirty="0">
                <a:solidFill>
                  <a:srgbClr val="000000"/>
                </a:solidFill>
                <a:latin typeface="Cambria" panose="02040503050406030204" pitchFamily="18" charset="0"/>
                <a:ea typeface="Trebuchet MS"/>
                <a:cs typeface="Trebuchet MS"/>
                <a:sym typeface="Trebuchet MS"/>
              </a:rPr>
              <a:t>idea must get you in trouble with your boss. </a:t>
            </a:r>
          </a:p>
          <a:p>
            <a:pPr algn="just"/>
            <a:r>
              <a:rPr lang="pl" sz="1800" dirty="0" smtClean="0">
                <a:solidFill>
                  <a:srgbClr val="000000"/>
                </a:solidFill>
                <a:latin typeface="Cambria" panose="02040503050406030204" pitchFamily="18" charset="0"/>
                <a:ea typeface="Trebuchet MS"/>
                <a:cs typeface="Trebuchet MS"/>
                <a:sym typeface="Trebuchet MS"/>
              </a:rPr>
              <a:t>Every </a:t>
            </a:r>
            <a:r>
              <a:rPr lang="pl" sz="1800" dirty="0">
                <a:solidFill>
                  <a:srgbClr val="000000"/>
                </a:solidFill>
                <a:latin typeface="Cambria" panose="02040503050406030204" pitchFamily="18" charset="0"/>
                <a:ea typeface="Trebuchet MS"/>
                <a:cs typeface="Trebuchet MS"/>
                <a:sym typeface="Trebuchet MS"/>
              </a:rPr>
              <a:t>idea must involve fantasy or </a:t>
            </a:r>
            <a:r>
              <a:rPr lang="pl" sz="1800" dirty="0" smtClean="0">
                <a:solidFill>
                  <a:srgbClr val="000000"/>
                </a:solidFill>
                <a:latin typeface="Cambria" panose="02040503050406030204" pitchFamily="18" charset="0"/>
                <a:ea typeface="Trebuchet MS"/>
                <a:cs typeface="Trebuchet MS"/>
                <a:sym typeface="Trebuchet MS"/>
              </a:rPr>
              <a:t>magic.</a:t>
            </a:r>
          </a:p>
          <a:p>
            <a:pPr algn="just"/>
            <a:r>
              <a:rPr lang="en-US" sz="1800" dirty="0" smtClean="0">
                <a:latin typeface="Cambria" panose="02040503050406030204" pitchFamily="18" charset="0"/>
                <a:ea typeface="Calibri" pitchFamily="34" charset="0"/>
                <a:cs typeface="Times New Roman" pitchFamily="18" charset="0"/>
              </a:rPr>
              <a:t>How can solve the problem</a:t>
            </a:r>
            <a:r>
              <a:rPr lang="pl-PL" sz="1800" dirty="0" smtClean="0">
                <a:latin typeface="Cambria" panose="02040503050406030204" pitchFamily="18" charset="0"/>
                <a:ea typeface="Calibri" pitchFamily="34" charset="0"/>
                <a:cs typeface="Times New Roman" pitchFamily="18" charset="0"/>
              </a:rPr>
              <a:t> </a:t>
            </a:r>
            <a:r>
              <a:rPr lang="en-US" sz="1800" dirty="0" smtClean="0">
                <a:latin typeface="Cambria" panose="02040503050406030204" pitchFamily="18" charset="0"/>
                <a:ea typeface="Calibri" pitchFamily="34" charset="0"/>
                <a:cs typeface="Times New Roman" pitchFamily="18" charset="0"/>
              </a:rPr>
              <a:t>5 year old kid</a:t>
            </a:r>
            <a:r>
              <a:rPr lang="pl-PL" sz="1800" dirty="0" smtClean="0">
                <a:latin typeface="Cambria" panose="02040503050406030204" pitchFamily="18" charset="0"/>
                <a:ea typeface="Calibri" pitchFamily="34" charset="0"/>
                <a:cs typeface="Times New Roman" pitchFamily="18" charset="0"/>
              </a:rPr>
              <a:t>?</a:t>
            </a:r>
          </a:p>
          <a:p>
            <a:pPr algn="just"/>
            <a:r>
              <a:rPr lang="en-US" sz="1800" dirty="0" smtClean="0">
                <a:latin typeface="Cambria" panose="02040503050406030204" pitchFamily="18" charset="0"/>
                <a:ea typeface="Calibri" pitchFamily="34" charset="0"/>
                <a:cs typeface="Times New Roman" pitchFamily="18" charset="0"/>
              </a:rPr>
              <a:t>What are the most idiotic ways to solve this problem</a:t>
            </a:r>
            <a:r>
              <a:rPr lang="pl-PL" sz="1800" dirty="0" smtClean="0">
                <a:latin typeface="Cambria" panose="02040503050406030204" pitchFamily="18" charset="0"/>
                <a:ea typeface="Calibri" pitchFamily="34" charset="0"/>
                <a:cs typeface="Times New Roman" pitchFamily="18" charset="0"/>
              </a:rPr>
              <a:t>?</a:t>
            </a:r>
          </a:p>
          <a:p>
            <a:pPr algn="just"/>
            <a:r>
              <a:rPr lang="en-US" sz="1800" dirty="0" smtClean="0">
                <a:latin typeface="Cambria" panose="02040503050406030204" pitchFamily="18" charset="0"/>
                <a:ea typeface="Calibri" pitchFamily="34" charset="0"/>
                <a:cs typeface="Times New Roman" pitchFamily="18" charset="0"/>
              </a:rPr>
              <a:t>How can you solve problem if I did not have any money</a:t>
            </a:r>
            <a:r>
              <a:rPr lang="pl-PL" sz="1800" dirty="0" smtClean="0">
                <a:latin typeface="Cambria" panose="02040503050406030204" pitchFamily="18" charset="0"/>
                <a:ea typeface="Calibri" pitchFamily="34" charset="0"/>
                <a:cs typeface="Times New Roman" pitchFamily="18" charset="0"/>
              </a:rPr>
              <a:t>?</a:t>
            </a:r>
          </a:p>
          <a:p>
            <a:pPr algn="just"/>
            <a:r>
              <a:rPr lang="en-US" sz="1800" dirty="0" smtClean="0">
                <a:latin typeface="Cambria" panose="02040503050406030204" pitchFamily="18" charset="0"/>
                <a:ea typeface="Calibri" pitchFamily="34" charset="0"/>
                <a:cs typeface="Times New Roman" pitchFamily="18" charset="0"/>
              </a:rPr>
              <a:t>How do you solve the problem of having control over the forces of nature</a:t>
            </a:r>
            <a:r>
              <a:rPr lang="pl-PL" sz="1800" dirty="0" smtClean="0">
                <a:latin typeface="Cambria" panose="02040503050406030204" pitchFamily="18" charset="0"/>
                <a:ea typeface="Calibri" pitchFamily="34" charset="0"/>
                <a:cs typeface="Times New Roman" pitchFamily="18" charset="0"/>
              </a:rPr>
              <a:t>?</a:t>
            </a:r>
            <a:endParaRPr lang="pl-PL" sz="2000"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endParaRPr lang="pl-PL" sz="2000"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endParaRPr sz="2000" dirty="0">
              <a:solidFill>
                <a:srgbClr val="000000"/>
              </a:solidFill>
              <a:latin typeface="Cambria" panose="02040503050406030204" pitchFamily="18" charset="0"/>
              <a:ea typeface="Trebuchet MS"/>
              <a:cs typeface="Trebuchet MS"/>
              <a:sym typeface="Trebuchet MS"/>
            </a:endParaRPr>
          </a:p>
          <a:p>
            <a:pPr lvl="0" algn="just" rtl="0">
              <a:lnSpc>
                <a:spcPct val="100000"/>
              </a:lnSpc>
              <a:spcBef>
                <a:spcPts val="0"/>
              </a:spcBef>
              <a:spcAft>
                <a:spcPts val="0"/>
              </a:spcAft>
              <a:buNone/>
            </a:pPr>
            <a:endParaRPr lang="pl" sz="2000" dirty="0">
              <a:solidFill>
                <a:srgbClr val="000000"/>
              </a:solidFill>
              <a:latin typeface="Cambria" panose="02040503050406030204" pitchFamily="18" charset="0"/>
              <a:ea typeface="Trebuchet MS"/>
              <a:cs typeface="Trebuchet MS"/>
              <a:sym typeface="Trebuchet MS"/>
            </a:endParaRPr>
          </a:p>
          <a:p>
            <a:pPr lvl="0" algn="just">
              <a:lnSpc>
                <a:spcPct val="100000"/>
              </a:lnSpc>
              <a:spcBef>
                <a:spcPts val="0"/>
              </a:spcBef>
              <a:spcAft>
                <a:spcPts val="0"/>
              </a:spcAft>
              <a:buNone/>
            </a:pPr>
            <a:endParaRPr sz="2000" dirty="0">
              <a:solidFill>
                <a:srgbClr val="000000"/>
              </a:solidFill>
              <a:latin typeface="Cambria" panose="02040503050406030204" pitchFamily="18" charset="0"/>
              <a:ea typeface="Trebuchet MS"/>
              <a:cs typeface="Trebuchet MS"/>
              <a:sym typeface="Trebuchet MS"/>
            </a:endParaRPr>
          </a:p>
          <a:p>
            <a:pPr lvl="0" algn="just">
              <a:lnSpc>
                <a:spcPct val="100000"/>
              </a:lnSpc>
              <a:spcBef>
                <a:spcPts val="0"/>
              </a:spcBef>
              <a:spcAft>
                <a:spcPts val="0"/>
              </a:spcAft>
              <a:buNone/>
            </a:pPr>
            <a:endParaRPr sz="2000" dirty="0">
              <a:solidFill>
                <a:srgbClr val="000000"/>
              </a:solidFill>
              <a:latin typeface="Cambria" panose="02040503050406030204" pitchFamily="18" charset="0"/>
            </a:endParaRPr>
          </a:p>
          <a:p>
            <a:pPr lvl="0" algn="just">
              <a:spcBef>
                <a:spcPts val="0"/>
              </a:spcBef>
              <a:buNone/>
            </a:pPr>
            <a:endParaRPr sz="2000" dirty="0">
              <a:solidFill>
                <a:srgbClr val="000000"/>
              </a:solidFill>
              <a:latin typeface="Cambria" panose="02040503050406030204" pitchFamily="18" charset="0"/>
            </a:endParaRPr>
          </a:p>
        </p:txBody>
      </p:sp>
    </p:spTree>
    <p:extLst>
      <p:ext uri="{BB962C8B-B14F-4D97-AF65-F5344CB8AC3E}">
        <p14:creationId xmlns:p14="http://schemas.microsoft.com/office/powerpoint/2010/main" val="2514698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16178" y="0"/>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4" name="Prostokąt 3"/>
          <p:cNvSpPr/>
          <p:nvPr/>
        </p:nvSpPr>
        <p:spPr>
          <a:xfrm>
            <a:off x="683568" y="2120344"/>
            <a:ext cx="7452320" cy="3139321"/>
          </a:xfrm>
          <a:prstGeom prst="rect">
            <a:avLst/>
          </a:prstGeom>
        </p:spPr>
        <p:txBody>
          <a:bodyPr wrap="square">
            <a:spAutoFit/>
          </a:bodyPr>
          <a:lstStyle/>
          <a:p>
            <a:pPr lvl="0" algn="just"/>
            <a:r>
              <a:rPr lang="pl-PL" dirty="0" err="1" smtClean="0">
                <a:solidFill>
                  <a:srgbClr val="000000"/>
                </a:solidFill>
                <a:latin typeface="Cambria" panose="02040503050406030204" pitchFamily="18" charset="0"/>
                <a:ea typeface="Trebuchet MS"/>
                <a:cs typeface="Trebuchet MS"/>
                <a:sym typeface="Trebuchet MS"/>
              </a:rPr>
              <a:t>After</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that</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you</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can</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use</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another</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tool</a:t>
            </a:r>
            <a:r>
              <a:rPr lang="pl-PL" dirty="0" smtClean="0">
                <a:solidFill>
                  <a:srgbClr val="000000"/>
                </a:solidFill>
                <a:latin typeface="Cambria" panose="02040503050406030204" pitchFamily="18" charset="0"/>
                <a:ea typeface="Trebuchet MS"/>
                <a:cs typeface="Trebuchet MS"/>
                <a:sym typeface="Trebuchet MS"/>
              </a:rPr>
              <a:t>.</a:t>
            </a:r>
            <a:r>
              <a:rPr lang="pl-PL" dirty="0">
                <a:solidFill>
                  <a:srgbClr val="000000"/>
                </a:solidFill>
                <a:latin typeface="Cambria" panose="02040503050406030204" pitchFamily="18" charset="0"/>
                <a:ea typeface="Trebuchet MS"/>
                <a:cs typeface="Trebuchet MS"/>
                <a:sym typeface="Trebuchet MS"/>
              </a:rPr>
              <a:t> </a:t>
            </a:r>
            <a:r>
              <a:rPr lang="en-US" dirty="0" smtClean="0">
                <a:solidFill>
                  <a:srgbClr val="000000"/>
                </a:solidFill>
                <a:latin typeface="Cambria" panose="02040503050406030204" pitchFamily="18" charset="0"/>
                <a:ea typeface="Trebuchet MS"/>
                <a:cs typeface="Trebuchet MS"/>
                <a:sym typeface="Trebuchet MS"/>
              </a:rPr>
              <a:t>Each team member mark two ideas for each criteria (six marks total per person):</a:t>
            </a:r>
            <a:endParaRPr lang="pl-PL" dirty="0" smtClean="0">
              <a:solidFill>
                <a:srgbClr val="000000"/>
              </a:solidFill>
              <a:latin typeface="Cambria" panose="02040503050406030204" pitchFamily="18" charset="0"/>
              <a:ea typeface="Trebuchet MS"/>
              <a:cs typeface="Trebuchet MS"/>
              <a:sym typeface="Trebuchet MS"/>
            </a:endParaRPr>
          </a:p>
          <a:p>
            <a:pPr lvl="0" algn="just"/>
            <a:endParaRPr lang="pl-PL"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r>
              <a:rPr lang="pl-PL" b="1" dirty="0" smtClean="0">
                <a:solidFill>
                  <a:srgbClr val="000000"/>
                </a:solidFill>
                <a:latin typeface="Cambria" panose="02040503050406030204" pitchFamily="18" charset="0"/>
                <a:ea typeface="Trebuchet MS"/>
                <a:cs typeface="Trebuchet MS"/>
                <a:sym typeface="Trebuchet MS"/>
              </a:rPr>
              <a:t>Q –</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The</a:t>
            </a:r>
            <a:r>
              <a:rPr lang="pl-PL" dirty="0" smtClean="0">
                <a:solidFill>
                  <a:srgbClr val="000000"/>
                </a:solidFill>
                <a:latin typeface="Cambria" panose="02040503050406030204" pitchFamily="18" charset="0"/>
                <a:ea typeface="Trebuchet MS"/>
                <a:cs typeface="Trebuchet MS"/>
                <a:sym typeface="Trebuchet MS"/>
              </a:rPr>
              <a:t> idea </a:t>
            </a:r>
            <a:r>
              <a:rPr lang="pl-PL" dirty="0" err="1" smtClean="0">
                <a:solidFill>
                  <a:srgbClr val="000000"/>
                </a:solidFill>
                <a:latin typeface="Cambria" panose="02040503050406030204" pitchFamily="18" charset="0"/>
                <a:ea typeface="Trebuchet MS"/>
                <a:cs typeface="Trebuchet MS"/>
                <a:sym typeface="Trebuchet MS"/>
              </a:rPr>
              <a:t>that</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is</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impactful</a:t>
            </a:r>
            <a:r>
              <a:rPr lang="pl-PL" dirty="0" smtClean="0">
                <a:solidFill>
                  <a:srgbClr val="000000"/>
                </a:solidFill>
                <a:latin typeface="Cambria" panose="02040503050406030204" pitchFamily="18" charset="0"/>
                <a:ea typeface="Trebuchet MS"/>
                <a:cs typeface="Trebuchet MS"/>
                <a:sym typeface="Trebuchet MS"/>
              </a:rPr>
              <a:t> but </a:t>
            </a:r>
            <a:r>
              <a:rPr lang="pl-PL" dirty="0" err="1" smtClean="0">
                <a:solidFill>
                  <a:srgbClr val="000000"/>
                </a:solidFill>
                <a:latin typeface="Cambria" panose="02040503050406030204" pitchFamily="18" charset="0"/>
                <a:ea typeface="Trebuchet MS"/>
                <a:cs typeface="Trebuchet MS"/>
                <a:sym typeface="Trebuchet MS"/>
              </a:rPr>
              <a:t>quick</a:t>
            </a:r>
            <a:r>
              <a:rPr lang="pl-PL" dirty="0" smtClean="0">
                <a:solidFill>
                  <a:srgbClr val="000000"/>
                </a:solidFill>
                <a:latin typeface="Cambria" panose="02040503050406030204" pitchFamily="18" charset="0"/>
                <a:ea typeface="Trebuchet MS"/>
                <a:cs typeface="Trebuchet MS"/>
                <a:sym typeface="Trebuchet MS"/>
              </a:rPr>
              <a:t> to </a:t>
            </a:r>
            <a:r>
              <a:rPr lang="pl-PL" dirty="0" err="1" smtClean="0">
                <a:solidFill>
                  <a:srgbClr val="000000"/>
                </a:solidFill>
                <a:latin typeface="Cambria" panose="02040503050406030204" pitchFamily="18" charset="0"/>
                <a:ea typeface="Trebuchet MS"/>
                <a:cs typeface="Trebuchet MS"/>
                <a:sym typeface="Trebuchet MS"/>
              </a:rPr>
              <a:t>create</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or</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implement</a:t>
            </a:r>
            <a:endParaRPr lang="pl-PL"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endParaRPr lang="pl-PL"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r>
              <a:rPr lang="pl-PL" b="1" dirty="0" smtClean="0">
                <a:solidFill>
                  <a:srgbClr val="000000"/>
                </a:solidFill>
                <a:latin typeface="Cambria" panose="02040503050406030204" pitchFamily="18" charset="0"/>
                <a:ea typeface="Trebuchet MS"/>
                <a:cs typeface="Trebuchet MS"/>
                <a:sym typeface="Trebuchet MS"/>
              </a:rPr>
              <a:t>B -</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The</a:t>
            </a:r>
            <a:r>
              <a:rPr lang="pl-PL" dirty="0" smtClean="0">
                <a:solidFill>
                  <a:srgbClr val="000000"/>
                </a:solidFill>
                <a:latin typeface="Cambria" panose="02040503050406030204" pitchFamily="18" charset="0"/>
                <a:ea typeface="Trebuchet MS"/>
                <a:cs typeface="Trebuchet MS"/>
                <a:sym typeface="Trebuchet MS"/>
              </a:rPr>
              <a:t> idea </a:t>
            </a:r>
            <a:r>
              <a:rPr lang="pl-PL" dirty="0" err="1" smtClean="0">
                <a:solidFill>
                  <a:srgbClr val="000000"/>
                </a:solidFill>
                <a:latin typeface="Cambria" panose="02040503050406030204" pitchFamily="18" charset="0"/>
                <a:ea typeface="Trebuchet MS"/>
                <a:cs typeface="Trebuchet MS"/>
                <a:sym typeface="Trebuchet MS"/>
              </a:rPr>
              <a:t>unlikely</a:t>
            </a:r>
            <a:r>
              <a:rPr lang="pl-PL" dirty="0" smtClean="0">
                <a:solidFill>
                  <a:srgbClr val="000000"/>
                </a:solidFill>
                <a:latin typeface="Cambria" panose="02040503050406030204" pitchFamily="18" charset="0"/>
                <a:ea typeface="Trebuchet MS"/>
                <a:cs typeface="Trebuchet MS"/>
                <a:sym typeface="Trebuchet MS"/>
              </a:rPr>
              <a:t> to </a:t>
            </a:r>
            <a:r>
              <a:rPr lang="pl-PL" dirty="0" err="1" smtClean="0">
                <a:solidFill>
                  <a:srgbClr val="000000"/>
                </a:solidFill>
                <a:latin typeface="Cambria" panose="02040503050406030204" pitchFamily="18" charset="0"/>
                <a:ea typeface="Trebuchet MS"/>
                <a:cs typeface="Trebuchet MS"/>
                <a:sym typeface="Trebuchet MS"/>
              </a:rPr>
              <a:t>work</a:t>
            </a:r>
            <a:r>
              <a:rPr lang="pl-PL" dirty="0" smtClean="0">
                <a:solidFill>
                  <a:srgbClr val="000000"/>
                </a:solidFill>
                <a:latin typeface="Cambria" panose="02040503050406030204" pitchFamily="18" charset="0"/>
                <a:ea typeface="Trebuchet MS"/>
                <a:cs typeface="Trebuchet MS"/>
                <a:sym typeface="Trebuchet MS"/>
              </a:rPr>
              <a:t>, but most </a:t>
            </a:r>
            <a:r>
              <a:rPr lang="pl-PL" dirty="0" err="1" smtClean="0">
                <a:solidFill>
                  <a:srgbClr val="000000"/>
                </a:solidFill>
                <a:latin typeface="Cambria" panose="02040503050406030204" pitchFamily="18" charset="0"/>
                <a:ea typeface="Trebuchet MS"/>
                <a:cs typeface="Trebuchet MS"/>
                <a:sym typeface="Trebuchet MS"/>
              </a:rPr>
              <a:t>breakthrough</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if</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it</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did</a:t>
            </a:r>
            <a:endParaRPr lang="pl-PL"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endParaRPr lang="pl-PL"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r>
              <a:rPr lang="pl-PL" b="1" dirty="0" smtClean="0">
                <a:solidFill>
                  <a:srgbClr val="000000"/>
                </a:solidFill>
                <a:latin typeface="Cambria" panose="02040503050406030204" pitchFamily="18" charset="0"/>
                <a:ea typeface="Trebuchet MS"/>
                <a:cs typeface="Trebuchet MS"/>
                <a:sym typeface="Trebuchet MS"/>
              </a:rPr>
              <a:t>D –</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The</a:t>
            </a:r>
            <a:r>
              <a:rPr lang="pl-PL" dirty="0" smtClean="0">
                <a:solidFill>
                  <a:srgbClr val="000000"/>
                </a:solidFill>
                <a:latin typeface="Cambria" panose="02040503050406030204" pitchFamily="18" charset="0"/>
                <a:ea typeface="Trebuchet MS"/>
                <a:cs typeface="Trebuchet MS"/>
                <a:sym typeface="Trebuchet MS"/>
              </a:rPr>
              <a:t> idea most </a:t>
            </a:r>
            <a:r>
              <a:rPr lang="pl-PL" dirty="0" err="1" smtClean="0">
                <a:solidFill>
                  <a:srgbClr val="000000"/>
                </a:solidFill>
                <a:latin typeface="Cambria" panose="02040503050406030204" pitchFamily="18" charset="0"/>
                <a:ea typeface="Trebuchet MS"/>
                <a:cs typeface="Trebuchet MS"/>
                <a:sym typeface="Trebuchet MS"/>
              </a:rPr>
              <a:t>likely</a:t>
            </a:r>
            <a:r>
              <a:rPr lang="pl-PL" dirty="0" smtClean="0">
                <a:solidFill>
                  <a:srgbClr val="000000"/>
                </a:solidFill>
                <a:latin typeface="Cambria" panose="02040503050406030204" pitchFamily="18" charset="0"/>
                <a:ea typeface="Trebuchet MS"/>
                <a:cs typeface="Trebuchet MS"/>
                <a:sym typeface="Trebuchet MS"/>
              </a:rPr>
              <a:t> to </a:t>
            </a:r>
            <a:r>
              <a:rPr lang="pl-PL" dirty="0" err="1" smtClean="0">
                <a:solidFill>
                  <a:srgbClr val="000000"/>
                </a:solidFill>
                <a:latin typeface="Cambria" panose="02040503050406030204" pitchFamily="18" charset="0"/>
                <a:ea typeface="Trebuchet MS"/>
                <a:cs typeface="Trebuchet MS"/>
                <a:sym typeface="Trebuchet MS"/>
              </a:rPr>
              <a:t>delight</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the</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people</a:t>
            </a:r>
            <a:r>
              <a:rPr lang="pl-PL" dirty="0" smtClean="0">
                <a:solidFill>
                  <a:srgbClr val="000000"/>
                </a:solidFill>
                <a:latin typeface="Cambria" panose="02040503050406030204" pitchFamily="18" charset="0"/>
                <a:ea typeface="Trebuchet MS"/>
                <a:cs typeface="Trebuchet MS"/>
                <a:sym typeface="Trebuchet MS"/>
              </a:rPr>
              <a:t> for </a:t>
            </a:r>
            <a:r>
              <a:rPr lang="pl-PL" dirty="0" err="1" smtClean="0">
                <a:solidFill>
                  <a:srgbClr val="000000"/>
                </a:solidFill>
                <a:latin typeface="Cambria" panose="02040503050406030204" pitchFamily="18" charset="0"/>
                <a:ea typeface="Trebuchet MS"/>
                <a:cs typeface="Trebuchet MS"/>
                <a:sym typeface="Trebuchet MS"/>
              </a:rPr>
              <a:t>whom</a:t>
            </a:r>
            <a:r>
              <a:rPr lang="pl-PL" dirty="0" smtClean="0">
                <a:solidFill>
                  <a:srgbClr val="000000"/>
                </a:solidFill>
                <a:latin typeface="Cambria" panose="02040503050406030204" pitchFamily="18" charset="0"/>
                <a:ea typeface="Trebuchet MS"/>
                <a:cs typeface="Trebuchet MS"/>
                <a:sym typeface="Trebuchet MS"/>
              </a:rPr>
              <a:t> we </a:t>
            </a:r>
            <a:r>
              <a:rPr lang="pl-PL" dirty="0" err="1" smtClean="0">
                <a:solidFill>
                  <a:srgbClr val="000000"/>
                </a:solidFill>
                <a:latin typeface="Cambria" panose="02040503050406030204" pitchFamily="18" charset="0"/>
                <a:ea typeface="Trebuchet MS"/>
                <a:cs typeface="Trebuchet MS"/>
                <a:sym typeface="Trebuchet MS"/>
              </a:rPr>
              <a:t>are</a:t>
            </a:r>
            <a:r>
              <a:rPr lang="pl-PL" dirty="0" smtClean="0">
                <a:solidFill>
                  <a:srgbClr val="000000"/>
                </a:solidFill>
                <a:latin typeface="Cambria" panose="02040503050406030204" pitchFamily="18" charset="0"/>
                <a:ea typeface="Trebuchet MS"/>
                <a:cs typeface="Trebuchet MS"/>
                <a:sym typeface="Trebuchet MS"/>
              </a:rPr>
              <a:t> </a:t>
            </a:r>
            <a:r>
              <a:rPr lang="pl-PL" dirty="0" err="1" smtClean="0">
                <a:solidFill>
                  <a:srgbClr val="000000"/>
                </a:solidFill>
                <a:latin typeface="Cambria" panose="02040503050406030204" pitchFamily="18" charset="0"/>
                <a:ea typeface="Trebuchet MS"/>
                <a:cs typeface="Trebuchet MS"/>
                <a:sym typeface="Trebuchet MS"/>
              </a:rPr>
              <a:t>designing</a:t>
            </a:r>
            <a:endParaRPr lang="pl-PL"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endParaRPr lang="pl-PL" dirty="0" smtClean="0">
              <a:solidFill>
                <a:srgbClr val="000000"/>
              </a:solidFill>
              <a:latin typeface="Cambria" panose="02040503050406030204" pitchFamily="18" charset="0"/>
              <a:ea typeface="Trebuchet MS"/>
              <a:cs typeface="Trebuchet MS"/>
              <a:sym typeface="Trebuchet MS"/>
            </a:endParaRPr>
          </a:p>
          <a:p>
            <a:pPr lvl="0" algn="just">
              <a:lnSpc>
                <a:spcPct val="100000"/>
              </a:lnSpc>
              <a:spcAft>
                <a:spcPts val="0"/>
              </a:spcAft>
            </a:pPr>
            <a:r>
              <a:rPr lang="en-US" dirty="0" smtClean="0">
                <a:solidFill>
                  <a:srgbClr val="000000"/>
                </a:solidFill>
                <a:latin typeface="Cambria" panose="02040503050406030204" pitchFamily="18" charset="0"/>
                <a:ea typeface="Trebuchet MS"/>
                <a:cs typeface="Trebuchet MS"/>
                <a:sym typeface="Trebuchet MS"/>
              </a:rPr>
              <a:t>Then, as a team, select one breakthrough idea and</a:t>
            </a:r>
            <a:r>
              <a:rPr lang="pl-PL" dirty="0" smtClean="0">
                <a:solidFill>
                  <a:srgbClr val="000000"/>
                </a:solidFill>
                <a:latin typeface="Cambria" panose="02040503050406030204" pitchFamily="18" charset="0"/>
                <a:ea typeface="Trebuchet MS"/>
                <a:cs typeface="Trebuchet MS"/>
                <a:sym typeface="Trebuchet MS"/>
              </a:rPr>
              <a:t> </a:t>
            </a:r>
            <a:r>
              <a:rPr lang="en-US" dirty="0" smtClean="0">
                <a:solidFill>
                  <a:srgbClr val="000000"/>
                </a:solidFill>
                <a:latin typeface="Cambria" panose="02040503050406030204" pitchFamily="18" charset="0"/>
                <a:ea typeface="Trebuchet MS"/>
                <a:cs typeface="Trebuchet MS"/>
                <a:sym typeface="Trebuchet MS"/>
              </a:rPr>
              <a:t>one delightful idea to share with the whole group.</a:t>
            </a:r>
            <a:endParaRPr lang="pl-PL" dirty="0">
              <a:latin typeface="Cambria" panose="02040503050406030204" pitchFamily="18" charset="0"/>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344442" cy="646331"/>
          </a:xfrm>
          <a:prstGeom prst="rect">
            <a:avLst/>
          </a:prstGeom>
          <a:noFill/>
        </p:spPr>
        <p:txBody>
          <a:bodyPr wrap="none" rtlCol="0">
            <a:spAutoFit/>
          </a:bodyPr>
          <a:lstStyle/>
          <a:p>
            <a:r>
              <a:rPr lang="pl-PL" sz="3600" dirty="0" err="1">
                <a:solidFill>
                  <a:srgbClr val="FFC600"/>
                </a:solidFill>
                <a:effectLst>
                  <a:outerShdw blurRad="38100" dist="38100" dir="2700000" algn="tl">
                    <a:srgbClr val="000000">
                      <a:alpha val="43137"/>
                    </a:srgbClr>
                  </a:outerShdw>
                </a:effectLst>
              </a:rPr>
              <a:t>Ideation</a:t>
            </a:r>
            <a:r>
              <a:rPr lang="pl-PL" sz="3600" dirty="0">
                <a:solidFill>
                  <a:srgbClr val="FFC600"/>
                </a:solidFill>
                <a:effectLst>
                  <a:outerShdw blurRad="38100" dist="38100" dir="2700000" algn="tl">
                    <a:srgbClr val="000000">
                      <a:alpha val="43137"/>
                    </a:srgbClr>
                  </a:outerShdw>
                </a:effectLst>
              </a:rPr>
              <a:t> </a:t>
            </a:r>
            <a:r>
              <a:rPr lang="pl-PL" sz="3600" dirty="0" err="1">
                <a:solidFill>
                  <a:srgbClr val="FFC600"/>
                </a:solidFill>
                <a:effectLst>
                  <a:outerShdw blurRad="38100" dist="38100" dir="2700000" algn="tl">
                    <a:srgbClr val="000000">
                      <a:alpha val="43137"/>
                    </a:srgbClr>
                  </a:outerShdw>
                </a:effectLst>
              </a:rPr>
              <a:t>exercise</a:t>
            </a:r>
            <a:endParaRPr lang="pl-PL" sz="3600" dirty="0">
              <a:solidFill>
                <a:srgbClr val="FFC600"/>
              </a:solidFill>
              <a:effectLst>
                <a:outerShdw blurRad="38100" dist="38100" dir="2700000" algn="tl">
                  <a:srgbClr val="000000">
                    <a:alpha val="43137"/>
                  </a:srgbClr>
                </a:outerShdw>
              </a:effectLst>
            </a:endParaRPr>
          </a:p>
        </p:txBody>
      </p:sp>
      <p:pic>
        <p:nvPicPr>
          <p:cNvPr id="8" name="Picture 2" descr="E:\CloudStation\[PROJEKTY]\[ACTIVE][2015-10-15][PROJEKT][SHOPA][UTP][DiamonDT]\2016_06_18_Grafika\Gotowe\etapy_metodyki_elementy_en\ideat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16178" y="0"/>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1667572"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Authors</a:t>
            </a:r>
            <a:endParaRPr lang="pl-PL" sz="3600" dirty="0">
              <a:solidFill>
                <a:srgbClr val="FFC600"/>
              </a:solidFill>
              <a:effectLst>
                <a:outerShdw blurRad="38100" dist="38100" dir="2700000" algn="tl">
                  <a:srgbClr val="000000">
                    <a:alpha val="43137"/>
                  </a:srgbClr>
                </a:outerShdw>
              </a:effectLst>
            </a:endParaRPr>
          </a:p>
        </p:txBody>
      </p:sp>
      <p:pic>
        <p:nvPicPr>
          <p:cNvPr id="8" name="Picture 2" descr="E:\CloudStation\[PROJEKTY]\[ACTIVE][2015-10-15][PROJEKT][SHOPA][UTP][DiamonDT]\2016_06_18_Grafika\Gotowe\etapy_metodyki_elementy_en\ideat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pic>
        <p:nvPicPr>
          <p:cNvPr id="9" name="Obraz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10" name="Obraz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1" name="Obraz 10"/>
          <p:cNvPicPr>
            <a:picLocks noChangeAspect="1"/>
          </p:cNvPicPr>
          <p:nvPr/>
        </p:nvPicPr>
        <p:blipFill rotWithShape="1">
          <a:blip r:embed="rId7"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2" name="Obraz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3"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4"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5"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6"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7"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838514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E:\CloudStation\[PROJEKTY]\[ACTIVE][2015-10-15][PROJEKT][SHOPA][UTP][DiamonDT]\2016_06_18_Grafika\Gotowe\etapy_metodyki_elementy_en\ideate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1735283"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Ideation</a:t>
            </a:r>
            <a:endParaRPr lang="pl-PL" sz="3600" dirty="0">
              <a:solidFill>
                <a:srgbClr val="FFC600"/>
              </a:solidFill>
              <a:effectLst>
                <a:outerShdw blurRad="38100" dist="38100" dir="2700000" algn="tl">
                  <a:srgbClr val="000000">
                    <a:alpha val="43137"/>
                  </a:srgbClr>
                </a:outerShdw>
              </a:effectLst>
            </a:endParaRPr>
          </a:p>
        </p:txBody>
      </p:sp>
      <p:pic>
        <p:nvPicPr>
          <p:cNvPr id="5" name="Obraz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3633" y="2435350"/>
            <a:ext cx="2776734" cy="1987300"/>
          </a:xfrm>
          <a:prstGeom prst="rect">
            <a:avLst/>
          </a:prstGeom>
        </p:spPr>
      </p:pic>
    </p:spTree>
    <p:extLst>
      <p:ext uri="{BB962C8B-B14F-4D97-AF65-F5344CB8AC3E}">
        <p14:creationId xmlns:p14="http://schemas.microsoft.com/office/powerpoint/2010/main" val="24341890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1735283"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Ideation</a:t>
            </a:r>
            <a:endParaRPr lang="pl-PL" sz="3600" dirty="0">
              <a:solidFill>
                <a:srgbClr val="FFC600"/>
              </a:solidFill>
              <a:effectLst>
                <a:outerShdw blurRad="38100" dist="38100" dir="2700000" algn="tl">
                  <a:srgbClr val="000000">
                    <a:alpha val="43137"/>
                  </a:srgbClr>
                </a:outerShdw>
              </a:effectLst>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3" name="pole tekstowe 2"/>
          <p:cNvSpPr txBox="1"/>
          <p:nvPr/>
        </p:nvSpPr>
        <p:spPr>
          <a:xfrm>
            <a:off x="682928" y="1883547"/>
            <a:ext cx="7530752" cy="4247317"/>
          </a:xfrm>
          <a:prstGeom prst="rect">
            <a:avLst/>
          </a:prstGeom>
          <a:noFill/>
        </p:spPr>
        <p:txBody>
          <a:bodyPr wrap="square" rtlCol="0">
            <a:spAutoFit/>
          </a:bodyPr>
          <a:lstStyle/>
          <a:p>
            <a:pPr algn="just"/>
            <a:r>
              <a:rPr lang="en-US" dirty="0">
                <a:latin typeface="Cambria" panose="02040503050406030204" pitchFamily="18" charset="0"/>
              </a:rPr>
              <a:t>Ideation is a creative process whose goal is to create as many ideas as possible, using appropriate tools. These ideas are a response to pre-defined problem or POV. </a:t>
            </a:r>
            <a:endParaRPr lang="pl-PL" dirty="0" smtClean="0">
              <a:latin typeface="Cambria" panose="02040503050406030204" pitchFamily="18" charset="0"/>
            </a:endParaRPr>
          </a:p>
          <a:p>
            <a:pPr algn="just"/>
            <a:endParaRPr lang="pl-PL" dirty="0">
              <a:latin typeface="Cambria" panose="02040503050406030204" pitchFamily="18" charset="0"/>
            </a:endParaRPr>
          </a:p>
          <a:p>
            <a:pPr algn="just"/>
            <a:r>
              <a:rPr lang="en-US" dirty="0">
                <a:latin typeface="Cambria" panose="02040503050406030204" pitchFamily="18" charset="0"/>
              </a:rPr>
              <a:t>Typically, each participant uses different techniques of visualization of his idea, it can be: writing, drawing, post-it notes, visualizing, or the oral presentation</a:t>
            </a:r>
            <a:r>
              <a:rPr lang="en-US" dirty="0" smtClean="0">
                <a:latin typeface="Cambria" panose="02040503050406030204" pitchFamily="18" charset="0"/>
              </a:rPr>
              <a:t>.</a:t>
            </a:r>
            <a:endParaRPr lang="pl-PL" dirty="0" smtClean="0">
              <a:latin typeface="Cambria" panose="02040503050406030204" pitchFamily="18" charset="0"/>
            </a:endParaRPr>
          </a:p>
          <a:p>
            <a:pPr algn="just"/>
            <a:endParaRPr lang="pl-PL" dirty="0">
              <a:latin typeface="Cambria" panose="02040503050406030204" pitchFamily="18" charset="0"/>
            </a:endParaRPr>
          </a:p>
          <a:p>
            <a:pPr algn="just"/>
            <a:r>
              <a:rPr lang="en-US" dirty="0">
                <a:latin typeface="Cambria" panose="02040503050406030204" pitchFamily="18" charset="0"/>
              </a:rPr>
              <a:t>Team members can give free rein to imagination and invent things that do not exist, they are not real. Often crazy ideas after some modifications become the best and most interesting. The most important at this stage is the principle that there are no stupid ideas, and if someone in the group has an idea to submit it without restraint.</a:t>
            </a:r>
            <a:endParaRPr lang="pl-PL" dirty="0">
              <a:latin typeface="Cambria" panose="02040503050406030204" pitchFamily="18" charset="0"/>
            </a:endParaRPr>
          </a:p>
          <a:p>
            <a:pPr algn="just"/>
            <a:r>
              <a:rPr lang="en-US" dirty="0">
                <a:latin typeface="Cambria" panose="02040503050406030204" pitchFamily="18" charset="0"/>
              </a:rPr>
              <a:t> </a:t>
            </a:r>
            <a:endParaRPr lang="pl-PL" dirty="0">
              <a:latin typeface="Cambria" panose="02040503050406030204" pitchFamily="18" charset="0"/>
            </a:endParaRPr>
          </a:p>
          <a:p>
            <a:pPr algn="just"/>
            <a:endParaRPr lang="pl-PL" dirty="0">
              <a:latin typeface="Cambria" panose="02040503050406030204" pitchFamily="18" charset="0"/>
            </a:endParaRPr>
          </a:p>
        </p:txBody>
      </p:sp>
      <p:pic>
        <p:nvPicPr>
          <p:cNvPr id="8" name="Picture 2" descr="E:\CloudStation\[PROJEKTY]\[ACTIVE][2015-10-15][PROJEKT][SHOPA][UTP][DiamonDT]\2016_06_18_Grafika\Gotowe\etapy_metodyki_elementy_en\ideat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1735283"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Ideation</a:t>
            </a:r>
            <a:endParaRPr lang="pl-PL" sz="3600" dirty="0">
              <a:solidFill>
                <a:srgbClr val="FFC600"/>
              </a:solidFill>
              <a:effectLst>
                <a:outerShdw blurRad="38100" dist="38100" dir="2700000" algn="tl">
                  <a:srgbClr val="000000">
                    <a:alpha val="43137"/>
                  </a:srgbClr>
                </a:outerShdw>
              </a:effectLst>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3" name="pole tekstowe 2"/>
          <p:cNvSpPr txBox="1"/>
          <p:nvPr/>
        </p:nvSpPr>
        <p:spPr>
          <a:xfrm>
            <a:off x="682928" y="1883547"/>
            <a:ext cx="7530752" cy="4832092"/>
          </a:xfrm>
          <a:prstGeom prst="rect">
            <a:avLst/>
          </a:prstGeom>
          <a:noFill/>
        </p:spPr>
        <p:txBody>
          <a:bodyPr wrap="square" rtlCol="0">
            <a:spAutoFit/>
          </a:bodyPr>
          <a:lstStyle/>
          <a:p>
            <a:r>
              <a:rPr lang="en-US" sz="2400" dirty="0">
                <a:latin typeface="Cambria" panose="02040503050406030204" pitchFamily="18" charset="0"/>
              </a:rPr>
              <a:t>In brainstorming session there is a few rules that every team member need to know and keep:  </a:t>
            </a:r>
            <a:endParaRPr lang="pl-PL" sz="2400" dirty="0" smtClean="0">
              <a:latin typeface="Cambria" panose="02040503050406030204" pitchFamily="18" charset="0"/>
            </a:endParaRPr>
          </a:p>
          <a:p>
            <a:endParaRPr lang="pl-PL" sz="2000" dirty="0">
              <a:latin typeface="Cambria" panose="02040503050406030204" pitchFamily="18" charset="0"/>
            </a:endParaRPr>
          </a:p>
          <a:p>
            <a:pPr marL="285750" lvl="0" indent="-285750">
              <a:buFont typeface="Arial" panose="020B0604020202020204" pitchFamily="34" charset="0"/>
              <a:buChar char="•"/>
            </a:pPr>
            <a:r>
              <a:rPr lang="en-US" sz="2000" dirty="0">
                <a:latin typeface="Cambria" panose="02040503050406030204" pitchFamily="18" charset="0"/>
              </a:rPr>
              <a:t>Each student has the right to report any number of ideas. </a:t>
            </a:r>
            <a:endParaRPr lang="pl-PL" sz="2000" dirty="0">
              <a:latin typeface="Cambria" panose="02040503050406030204" pitchFamily="18" charset="0"/>
            </a:endParaRPr>
          </a:p>
          <a:p>
            <a:pPr marL="285750" lvl="0" indent="-285750">
              <a:buFont typeface="Arial" panose="020B0604020202020204" pitchFamily="34" charset="0"/>
              <a:buChar char="•"/>
            </a:pPr>
            <a:r>
              <a:rPr lang="en-US" sz="2000" dirty="0">
                <a:latin typeface="Cambria" panose="02040503050406030204" pitchFamily="18" charset="0"/>
              </a:rPr>
              <a:t>Important is the number, not the quality of </a:t>
            </a:r>
            <a:r>
              <a:rPr lang="en-US" sz="2000" dirty="0" smtClean="0">
                <a:latin typeface="Cambria" panose="02040503050406030204" pitchFamily="18" charset="0"/>
              </a:rPr>
              <a:t>ideas.</a:t>
            </a:r>
            <a:endParaRPr lang="pl-PL" sz="2000" dirty="0">
              <a:latin typeface="Cambria" panose="02040503050406030204" pitchFamily="18" charset="0"/>
            </a:endParaRPr>
          </a:p>
          <a:p>
            <a:pPr marL="285750" lvl="0" indent="-285750">
              <a:buFont typeface="Arial" panose="020B0604020202020204" pitchFamily="34" charset="0"/>
              <a:buChar char="•"/>
            </a:pPr>
            <a:r>
              <a:rPr lang="en-US" sz="2000" dirty="0">
                <a:latin typeface="Cambria" panose="02040503050406030204" pitchFamily="18" charset="0"/>
              </a:rPr>
              <a:t>Ideas cannot be evaluated by anyone, criticized and </a:t>
            </a:r>
            <a:r>
              <a:rPr lang="en-US" sz="2000" dirty="0" smtClean="0">
                <a:latin typeface="Cambria" panose="02040503050406030204" pitchFamily="18" charset="0"/>
              </a:rPr>
              <a:t>commented. </a:t>
            </a:r>
            <a:endParaRPr lang="pl-PL" sz="2000" dirty="0">
              <a:latin typeface="Cambria" panose="02040503050406030204" pitchFamily="18" charset="0"/>
            </a:endParaRPr>
          </a:p>
          <a:p>
            <a:pPr marL="285750" lvl="0" indent="-285750">
              <a:buFont typeface="Arial" panose="020B0604020202020204" pitchFamily="34" charset="0"/>
              <a:buChar char="•"/>
            </a:pPr>
            <a:r>
              <a:rPr lang="en-US" sz="2000" dirty="0">
                <a:latin typeface="Cambria" panose="02040503050406030204" pitchFamily="18" charset="0"/>
              </a:rPr>
              <a:t>You can use the previously reported ideas, change them or </a:t>
            </a:r>
            <a:r>
              <a:rPr lang="en-US" sz="2000" dirty="0" smtClean="0">
                <a:latin typeface="Cambria" panose="02040503050406030204" pitchFamily="18" charset="0"/>
              </a:rPr>
              <a:t>develop. </a:t>
            </a:r>
            <a:endParaRPr lang="pl-PL" sz="2000" dirty="0">
              <a:latin typeface="Cambria" panose="02040503050406030204" pitchFamily="18" charset="0"/>
            </a:endParaRPr>
          </a:p>
          <a:p>
            <a:pPr marL="285750" lvl="0" indent="-285750">
              <a:buFont typeface="Arial" panose="020B0604020202020204" pitchFamily="34" charset="0"/>
              <a:buChar char="•"/>
            </a:pPr>
            <a:r>
              <a:rPr lang="en-US" sz="2000" dirty="0">
                <a:latin typeface="Cambria" panose="02040503050406030204" pitchFamily="18" charset="0"/>
              </a:rPr>
              <a:t>There is noted the author's idea. </a:t>
            </a:r>
            <a:endParaRPr lang="pl-PL" sz="2000" dirty="0">
              <a:latin typeface="Cambria" panose="02040503050406030204" pitchFamily="18" charset="0"/>
            </a:endParaRPr>
          </a:p>
          <a:p>
            <a:pPr marL="285750" lvl="0" indent="-285750">
              <a:buFont typeface="Arial" panose="020B0604020202020204" pitchFamily="34" charset="0"/>
              <a:buChar char="•"/>
            </a:pPr>
            <a:r>
              <a:rPr lang="en-US" sz="2000" dirty="0">
                <a:latin typeface="Cambria" panose="02040503050406030204" pitchFamily="18" charset="0"/>
              </a:rPr>
              <a:t>Ideas may be the most bold and ridiculous. </a:t>
            </a:r>
            <a:endParaRPr lang="pl-PL" sz="2000" dirty="0">
              <a:latin typeface="Cambria" panose="02040503050406030204" pitchFamily="18" charset="0"/>
            </a:endParaRPr>
          </a:p>
          <a:p>
            <a:pPr marL="285750" lvl="0" indent="-285750">
              <a:buFont typeface="Arial" panose="020B0604020202020204" pitchFamily="34" charset="0"/>
              <a:buChar char="•"/>
            </a:pPr>
            <a:r>
              <a:rPr lang="en-US" sz="2000" dirty="0">
                <a:latin typeface="Cambria" panose="02040503050406030204" pitchFamily="18" charset="0"/>
              </a:rPr>
              <a:t>Gives voice leading the session. </a:t>
            </a:r>
            <a:endParaRPr lang="pl-PL" sz="2000" dirty="0">
              <a:latin typeface="Cambria" panose="02040503050406030204" pitchFamily="18" charset="0"/>
            </a:endParaRPr>
          </a:p>
          <a:p>
            <a:pPr marL="285750" lvl="0" indent="-285750">
              <a:buFont typeface="Arial" panose="020B0604020202020204" pitchFamily="34" charset="0"/>
              <a:buChar char="•"/>
            </a:pPr>
            <a:r>
              <a:rPr lang="en-US" sz="2000" dirty="0">
                <a:latin typeface="Cambria" panose="02040503050406030204" pitchFamily="18" charset="0"/>
              </a:rPr>
              <a:t>Session need to be 5 - 15 minutes.</a:t>
            </a:r>
            <a:endParaRPr lang="pl-PL" sz="2000" dirty="0">
              <a:latin typeface="Cambria" panose="02040503050406030204" pitchFamily="18" charset="0"/>
            </a:endParaRPr>
          </a:p>
          <a:p>
            <a:r>
              <a:rPr lang="en-US" sz="2000" dirty="0">
                <a:latin typeface="Cambria" panose="02040503050406030204" pitchFamily="18" charset="0"/>
              </a:rPr>
              <a:t> </a:t>
            </a:r>
            <a:endParaRPr lang="pl-PL" sz="2000" dirty="0">
              <a:latin typeface="Cambria" panose="02040503050406030204" pitchFamily="18" charset="0"/>
            </a:endParaRPr>
          </a:p>
          <a:p>
            <a:pPr algn="just"/>
            <a:r>
              <a:rPr lang="en-US" sz="2000" dirty="0">
                <a:latin typeface="Cambria" panose="02040503050406030204" pitchFamily="18" charset="0"/>
              </a:rPr>
              <a:t> </a:t>
            </a:r>
            <a:endParaRPr lang="pl-PL" sz="2000" dirty="0">
              <a:latin typeface="Cambria" panose="02040503050406030204" pitchFamily="18" charset="0"/>
            </a:endParaRPr>
          </a:p>
          <a:p>
            <a:pPr algn="just"/>
            <a:endParaRPr lang="pl-PL" sz="2000" dirty="0">
              <a:latin typeface="Cambria" panose="02040503050406030204" pitchFamily="18" charset="0"/>
            </a:endParaRPr>
          </a:p>
        </p:txBody>
      </p:sp>
      <p:pic>
        <p:nvPicPr>
          <p:cNvPr id="7" name="Picture 2" descr="E:\CloudStation\[PROJEKTY]\[ACTIVE][2015-10-15][PROJEKT][SHOPA][UTP][DiamonDT]\2016_06_18_Grafika\Gotowe\etapy_metodyki_elementy_en\ideat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5831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2520113"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Ideation</a:t>
            </a:r>
            <a:r>
              <a:rPr lang="pl-PL" sz="3600" dirty="0" smtClean="0">
                <a:solidFill>
                  <a:srgbClr val="FFC600"/>
                </a:solidFill>
                <a:effectLst>
                  <a:outerShdw blurRad="38100" dist="38100" dir="2700000" algn="tl">
                    <a:srgbClr val="000000">
                      <a:alpha val="43137"/>
                    </a:srgbClr>
                  </a:outerShdw>
                </a:effectLst>
              </a:rPr>
              <a:t> </a:t>
            </a:r>
            <a:r>
              <a:rPr lang="pl-PL" sz="3600" dirty="0" err="1" smtClean="0">
                <a:solidFill>
                  <a:srgbClr val="FFC600"/>
                </a:solidFill>
                <a:effectLst>
                  <a:outerShdw blurRad="38100" dist="38100" dir="2700000" algn="tl">
                    <a:srgbClr val="000000">
                      <a:alpha val="43137"/>
                    </a:srgbClr>
                  </a:outerShdw>
                </a:effectLst>
              </a:rPr>
              <a:t>tips</a:t>
            </a:r>
            <a:endParaRPr lang="pl-PL" sz="3600" dirty="0">
              <a:solidFill>
                <a:srgbClr val="FFC600"/>
              </a:solidFill>
              <a:effectLst>
                <a:outerShdw blurRad="38100" dist="38100" dir="2700000" algn="tl">
                  <a:srgbClr val="000000">
                    <a:alpha val="43137"/>
                  </a:srgbClr>
                </a:outerShdw>
              </a:effectLst>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3" name="pole tekstowe 2"/>
          <p:cNvSpPr txBox="1"/>
          <p:nvPr/>
        </p:nvSpPr>
        <p:spPr>
          <a:xfrm>
            <a:off x="682928" y="1883547"/>
            <a:ext cx="7530752" cy="3231654"/>
          </a:xfrm>
          <a:prstGeom prst="rect">
            <a:avLst/>
          </a:prstGeom>
          <a:noFill/>
        </p:spPr>
        <p:txBody>
          <a:bodyPr wrap="square" rtlCol="0">
            <a:spAutoFit/>
          </a:bodyPr>
          <a:lstStyle/>
          <a:p>
            <a:r>
              <a:rPr lang="en-US" sz="2400" b="1" dirty="0">
                <a:latin typeface="Cambria" panose="02040503050406030204" pitchFamily="18" charset="0"/>
              </a:rPr>
              <a:t>Select the best </a:t>
            </a:r>
            <a:r>
              <a:rPr lang="en-US" sz="2400" b="1" dirty="0" smtClean="0">
                <a:latin typeface="Cambria" panose="02040503050406030204" pitchFamily="18" charset="0"/>
              </a:rPr>
              <a:t>ideas</a:t>
            </a:r>
            <a:r>
              <a:rPr lang="pl-PL" sz="2400" dirty="0" smtClean="0">
                <a:latin typeface="Cambria" panose="02040503050406030204" pitchFamily="18" charset="0"/>
              </a:rPr>
              <a:t>!</a:t>
            </a:r>
          </a:p>
          <a:p>
            <a:endParaRPr lang="pl-PL" dirty="0">
              <a:latin typeface="Cambria" panose="02040503050406030204" pitchFamily="18" charset="0"/>
            </a:endParaRPr>
          </a:p>
          <a:p>
            <a:r>
              <a:rPr lang="pl-PL" dirty="0" smtClean="0">
                <a:latin typeface="Cambria" panose="02040503050406030204" pitchFamily="18" charset="0"/>
              </a:rPr>
              <a:t>I</a:t>
            </a:r>
            <a:r>
              <a:rPr lang="en-US" dirty="0" smtClean="0">
                <a:latin typeface="Cambria" panose="02040503050406030204" pitchFamily="18" charset="0"/>
              </a:rPr>
              <a:t>n </a:t>
            </a:r>
            <a:r>
              <a:rPr lang="en-US" dirty="0">
                <a:latin typeface="Cambria" panose="02040503050406030204" pitchFamily="18" charset="0"/>
              </a:rPr>
              <a:t>the selection process, don’t narrow too fast. Don’t immediately worry about feasibility. Hang on to the ideas about which the group is excited, amused, or intrigued. An idea that is not plausible may still have an aspect within it that is very useful and </a:t>
            </a:r>
            <a:r>
              <a:rPr lang="en-US" dirty="0" smtClean="0">
                <a:latin typeface="Cambria" panose="02040503050406030204" pitchFamily="18" charset="0"/>
              </a:rPr>
              <a:t>meaningful.</a:t>
            </a:r>
            <a:endParaRPr lang="pl-PL" dirty="0" smtClean="0">
              <a:latin typeface="Cambria" panose="02040503050406030204" pitchFamily="18" charset="0"/>
            </a:endParaRPr>
          </a:p>
          <a:p>
            <a:endParaRPr lang="pl-PL" dirty="0">
              <a:latin typeface="Cambria" panose="02040503050406030204" pitchFamily="18" charset="0"/>
            </a:endParaRPr>
          </a:p>
          <a:p>
            <a:r>
              <a:rPr lang="en-US" dirty="0" smtClean="0">
                <a:latin typeface="Cambria" panose="02040503050406030204" pitchFamily="18" charset="0"/>
              </a:rPr>
              <a:t>Different </a:t>
            </a:r>
            <a:r>
              <a:rPr lang="en-US" dirty="0">
                <a:latin typeface="Cambria" panose="02040503050406030204" pitchFamily="18" charset="0"/>
              </a:rPr>
              <a:t>selection techniques can be used, including these three:</a:t>
            </a:r>
            <a:endParaRPr lang="pl-PL" dirty="0">
              <a:latin typeface="Cambria" panose="02040503050406030204" pitchFamily="18" charset="0"/>
            </a:endParaRPr>
          </a:p>
          <a:p>
            <a:r>
              <a:rPr lang="en-US" dirty="0">
                <a:latin typeface="Cambria" panose="02040503050406030204" pitchFamily="18" charset="0"/>
              </a:rPr>
              <a:t> </a:t>
            </a:r>
            <a:endParaRPr lang="pl-PL" dirty="0">
              <a:latin typeface="Cambria" panose="02040503050406030204" pitchFamily="18" charset="0"/>
            </a:endParaRPr>
          </a:p>
          <a:p>
            <a:pPr algn="just"/>
            <a:r>
              <a:rPr lang="en-US" dirty="0">
                <a:latin typeface="Cambria" panose="02040503050406030204" pitchFamily="18" charset="0"/>
              </a:rPr>
              <a:t> </a:t>
            </a:r>
            <a:endParaRPr lang="pl-PL" dirty="0">
              <a:latin typeface="Cambria" panose="02040503050406030204" pitchFamily="18" charset="0"/>
            </a:endParaRPr>
          </a:p>
          <a:p>
            <a:pPr algn="just"/>
            <a:endParaRPr lang="pl-PL" dirty="0">
              <a:latin typeface="Cambria" panose="02040503050406030204" pitchFamily="18" charset="0"/>
            </a:endParaRPr>
          </a:p>
        </p:txBody>
      </p:sp>
      <p:pic>
        <p:nvPicPr>
          <p:cNvPr id="2" name="Obraz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296" y="4298750"/>
            <a:ext cx="1507016" cy="2082633"/>
          </a:xfrm>
          <a:prstGeom prst="rect">
            <a:avLst/>
          </a:prstGeom>
        </p:spPr>
      </p:pic>
      <p:pic>
        <p:nvPicPr>
          <p:cNvPr id="7" name="Picture 2" descr="E:\CloudStation\[PROJEKTY]\[ACTIVE][2015-10-15][PROJEKT][SHOPA][UTP][DiamonDT]\2016_06_18_Grafika\Gotowe\etapy_metodyki_elementy_en\ideat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594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2520113"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Ideation</a:t>
            </a:r>
            <a:r>
              <a:rPr lang="pl-PL" sz="3600" dirty="0" smtClean="0">
                <a:solidFill>
                  <a:srgbClr val="FFC600"/>
                </a:solidFill>
                <a:effectLst>
                  <a:outerShdw blurRad="38100" dist="38100" dir="2700000" algn="tl">
                    <a:srgbClr val="000000">
                      <a:alpha val="43137"/>
                    </a:srgbClr>
                  </a:outerShdw>
                </a:effectLst>
              </a:rPr>
              <a:t> </a:t>
            </a:r>
            <a:r>
              <a:rPr lang="pl-PL" sz="3600" dirty="0" err="1" smtClean="0">
                <a:solidFill>
                  <a:srgbClr val="FFC600"/>
                </a:solidFill>
                <a:effectLst>
                  <a:outerShdw blurRad="38100" dist="38100" dir="2700000" algn="tl">
                    <a:srgbClr val="000000">
                      <a:alpha val="43137"/>
                    </a:srgbClr>
                  </a:outerShdw>
                </a:effectLst>
              </a:rPr>
              <a:t>tips</a:t>
            </a:r>
            <a:endParaRPr lang="pl-PL" sz="3600" dirty="0">
              <a:solidFill>
                <a:srgbClr val="FFC600"/>
              </a:solidFill>
              <a:effectLst>
                <a:outerShdw blurRad="38100" dist="38100" dir="2700000" algn="tl">
                  <a:srgbClr val="000000">
                    <a:alpha val="43137"/>
                  </a:srgbClr>
                </a:outerShdw>
              </a:effectLst>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3" name="pole tekstowe 2"/>
          <p:cNvSpPr txBox="1"/>
          <p:nvPr/>
        </p:nvSpPr>
        <p:spPr>
          <a:xfrm>
            <a:off x="755576" y="2276872"/>
            <a:ext cx="4393128" cy="2308324"/>
          </a:xfrm>
          <a:prstGeom prst="rect">
            <a:avLst/>
          </a:prstGeom>
          <a:noFill/>
        </p:spPr>
        <p:txBody>
          <a:bodyPr wrap="square" rtlCol="0">
            <a:spAutoFit/>
          </a:bodyPr>
          <a:lstStyle/>
          <a:p>
            <a:r>
              <a:rPr lang="en-US" sz="2400" b="1" dirty="0">
                <a:latin typeface="Cambria" panose="02040503050406030204" pitchFamily="18" charset="0"/>
              </a:rPr>
              <a:t>Post-it voting </a:t>
            </a:r>
            <a:r>
              <a:rPr lang="en-US" sz="2400" dirty="0">
                <a:latin typeface="Cambria" panose="02040503050406030204" pitchFamily="18" charset="0"/>
              </a:rPr>
              <a:t>– each team member gets three votes and marks three ideas that he or she is attracted to. Independent voting allows all team members to have a voice</a:t>
            </a:r>
            <a:r>
              <a:rPr lang="en-US" sz="2400" dirty="0" smtClean="0">
                <a:latin typeface="Cambria" panose="02040503050406030204" pitchFamily="18" charset="0"/>
              </a:rPr>
              <a:t>.</a:t>
            </a:r>
            <a:endParaRPr lang="pl-PL" dirty="0">
              <a:latin typeface="Cambria" panose="02040503050406030204" pitchFamily="18" charset="0"/>
            </a:endParaRPr>
          </a:p>
        </p:txBody>
      </p:sp>
      <p:pic>
        <p:nvPicPr>
          <p:cNvPr id="2" name="Obraz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80112" y="4530749"/>
            <a:ext cx="3121152" cy="1770888"/>
          </a:xfrm>
          <a:prstGeom prst="rect">
            <a:avLst/>
          </a:prstGeom>
        </p:spPr>
      </p:pic>
      <p:pic>
        <p:nvPicPr>
          <p:cNvPr id="7" name="Picture 2" descr="E:\CloudStation\[PROJEKTY]\[ACTIVE][2015-10-15][PROJEKT][SHOPA][UTP][DiamonDT]\2016_06_18_Grafika\Gotowe\etapy_metodyki_elementy_en\ideat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2164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2520113"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Ideation</a:t>
            </a:r>
            <a:r>
              <a:rPr lang="pl-PL" sz="3600" dirty="0" smtClean="0">
                <a:solidFill>
                  <a:srgbClr val="FFC600"/>
                </a:solidFill>
                <a:effectLst>
                  <a:outerShdw blurRad="38100" dist="38100" dir="2700000" algn="tl">
                    <a:srgbClr val="000000">
                      <a:alpha val="43137"/>
                    </a:srgbClr>
                  </a:outerShdw>
                </a:effectLst>
              </a:rPr>
              <a:t> </a:t>
            </a:r>
            <a:r>
              <a:rPr lang="pl-PL" sz="3600" dirty="0" err="1" smtClean="0">
                <a:solidFill>
                  <a:srgbClr val="FFC600"/>
                </a:solidFill>
                <a:effectLst>
                  <a:outerShdw blurRad="38100" dist="38100" dir="2700000" algn="tl">
                    <a:srgbClr val="000000">
                      <a:alpha val="43137"/>
                    </a:srgbClr>
                  </a:outerShdw>
                </a:effectLst>
              </a:rPr>
              <a:t>tips</a:t>
            </a:r>
            <a:endParaRPr lang="pl-PL" sz="3600" dirty="0">
              <a:solidFill>
                <a:srgbClr val="FFC600"/>
              </a:solidFill>
              <a:effectLst>
                <a:outerShdw blurRad="38100" dist="38100" dir="2700000" algn="tl">
                  <a:srgbClr val="000000">
                    <a:alpha val="43137"/>
                  </a:srgbClr>
                </a:outerShdw>
              </a:effectLst>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3" name="pole tekstowe 2"/>
          <p:cNvSpPr txBox="1"/>
          <p:nvPr/>
        </p:nvSpPr>
        <p:spPr>
          <a:xfrm>
            <a:off x="755576" y="1908925"/>
            <a:ext cx="4393128" cy="3046988"/>
          </a:xfrm>
          <a:prstGeom prst="rect">
            <a:avLst/>
          </a:prstGeom>
          <a:noFill/>
        </p:spPr>
        <p:txBody>
          <a:bodyPr wrap="square" rtlCol="0">
            <a:spAutoFit/>
          </a:bodyPr>
          <a:lstStyle/>
          <a:p>
            <a:pPr lvl="0" algn="just"/>
            <a:r>
              <a:rPr lang="pl" sz="2400" b="1" dirty="0">
                <a:latin typeface="Cambria" panose="02040503050406030204" pitchFamily="18" charset="0"/>
              </a:rPr>
              <a:t>The four categories method </a:t>
            </a:r>
            <a:r>
              <a:rPr lang="pl" sz="2400" dirty="0">
                <a:latin typeface="Cambria" panose="02040503050406030204" pitchFamily="18" charset="0"/>
              </a:rPr>
              <a:t>– the method encourages you to hang onto those crazy but meaningful ideas. Elect one or two ideas for each of these four categories: the rational choice, the most likely to delight, the darling, and the long shot</a:t>
            </a:r>
            <a:r>
              <a:rPr lang="pl" sz="2400" dirty="0" smtClean="0">
                <a:latin typeface="Cambria" panose="02040503050406030204" pitchFamily="18" charset="0"/>
              </a:rPr>
              <a:t>.</a:t>
            </a:r>
            <a:endParaRPr lang="pl-PL" dirty="0">
              <a:latin typeface="Cambria" panose="02040503050406030204" pitchFamily="18" charset="0"/>
            </a:endParaRPr>
          </a:p>
        </p:txBody>
      </p:sp>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8687" y="3717032"/>
            <a:ext cx="2867265" cy="2729656"/>
          </a:xfrm>
          <a:prstGeom prst="rect">
            <a:avLst/>
          </a:prstGeom>
        </p:spPr>
      </p:pic>
      <p:pic>
        <p:nvPicPr>
          <p:cNvPr id="8" name="Picture 2" descr="E:\CloudStation\[PROJEKTY]\[ACTIVE][2015-10-15][PROJEKT][SHOPA][UTP][DiamonDT]\2016_06_18_Grafika\Gotowe\etapy_metodyki_elementy_en\ideat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3315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p:cNvSpPr txBox="1"/>
          <p:nvPr/>
        </p:nvSpPr>
        <p:spPr>
          <a:xfrm>
            <a:off x="204017" y="610142"/>
            <a:ext cx="2520113"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Ideation</a:t>
            </a:r>
            <a:r>
              <a:rPr lang="pl-PL" sz="3600" dirty="0" smtClean="0">
                <a:solidFill>
                  <a:srgbClr val="FFC600"/>
                </a:solidFill>
                <a:effectLst>
                  <a:outerShdw blurRad="38100" dist="38100" dir="2700000" algn="tl">
                    <a:srgbClr val="000000">
                      <a:alpha val="43137"/>
                    </a:srgbClr>
                  </a:outerShdw>
                </a:effectLst>
              </a:rPr>
              <a:t> </a:t>
            </a:r>
            <a:r>
              <a:rPr lang="pl-PL" sz="3600" dirty="0" err="1" smtClean="0">
                <a:solidFill>
                  <a:srgbClr val="FFC600"/>
                </a:solidFill>
                <a:effectLst>
                  <a:outerShdw blurRad="38100" dist="38100" dir="2700000" algn="tl">
                    <a:srgbClr val="000000">
                      <a:alpha val="43137"/>
                    </a:srgbClr>
                  </a:outerShdw>
                </a:effectLst>
              </a:rPr>
              <a:t>tips</a:t>
            </a:r>
            <a:endParaRPr lang="pl-PL" sz="3600" dirty="0">
              <a:solidFill>
                <a:srgbClr val="FFC600"/>
              </a:solidFill>
              <a:effectLst>
                <a:outerShdw blurRad="38100" dist="38100" dir="2700000" algn="tl">
                  <a:srgbClr val="000000">
                    <a:alpha val="43137"/>
                  </a:srgbClr>
                </a:outerShdw>
              </a:effectLst>
            </a:endParaRPr>
          </a:p>
        </p:txBody>
      </p:sp>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3" name="pole tekstowe 2"/>
          <p:cNvSpPr txBox="1"/>
          <p:nvPr/>
        </p:nvSpPr>
        <p:spPr>
          <a:xfrm>
            <a:off x="755576" y="1772816"/>
            <a:ext cx="4393128" cy="4154984"/>
          </a:xfrm>
          <a:prstGeom prst="rect">
            <a:avLst/>
          </a:prstGeom>
          <a:noFill/>
        </p:spPr>
        <p:txBody>
          <a:bodyPr wrap="square" rtlCol="0">
            <a:spAutoFit/>
          </a:bodyPr>
          <a:lstStyle/>
          <a:p>
            <a:pPr lvl="0" algn="just"/>
            <a:r>
              <a:rPr lang="en-US" sz="2400" b="1" dirty="0">
                <a:latin typeface="Cambria" panose="02040503050406030204" pitchFamily="18" charset="0"/>
              </a:rPr>
              <a:t>Bingo selection method </a:t>
            </a:r>
            <a:r>
              <a:rPr lang="en-US" sz="2400" dirty="0">
                <a:latin typeface="Cambria" panose="02040503050406030204" pitchFamily="18" charset="0"/>
              </a:rPr>
              <a:t>– like the four categories method, this is designed to help preserve innovation potential. Choose ideas that inspire you to build in different form factors: a physical prototype, a digital prototype, and an experience prototype. </a:t>
            </a:r>
          </a:p>
          <a:p>
            <a:pPr lvl="0" algn="just"/>
            <a:endParaRPr lang="pl-PL" sz="2400" dirty="0" smtClean="0">
              <a:latin typeface="Cambria" panose="02040503050406030204" pitchFamily="18" charset="0"/>
            </a:endParaRPr>
          </a:p>
          <a:p>
            <a:pPr lvl="0" algn="just"/>
            <a:r>
              <a:rPr lang="en-US" dirty="0" smtClean="0">
                <a:latin typeface="Cambria" panose="02040503050406030204" pitchFamily="18" charset="0"/>
              </a:rPr>
              <a:t>(</a:t>
            </a:r>
            <a:r>
              <a:rPr lang="en-US" dirty="0" err="1">
                <a:latin typeface="Cambria" panose="02040503050406030204" pitchFamily="18" charset="0"/>
              </a:rPr>
              <a:t>d.school</a:t>
            </a:r>
            <a:r>
              <a:rPr lang="en-US" dirty="0">
                <a:latin typeface="Cambria" panose="02040503050406030204" pitchFamily="18" charset="0"/>
              </a:rPr>
              <a:t> selection)</a:t>
            </a:r>
          </a:p>
        </p:txBody>
      </p:sp>
      <p:pic>
        <p:nvPicPr>
          <p:cNvPr id="2" name="Obraz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136" y="5054750"/>
            <a:ext cx="2843808" cy="1007774"/>
          </a:xfrm>
          <a:prstGeom prst="rect">
            <a:avLst/>
          </a:prstGeom>
        </p:spPr>
      </p:pic>
      <p:pic>
        <p:nvPicPr>
          <p:cNvPr id="8" name="Picture 2" descr="E:\CloudStation\[PROJEKTY]\[ACTIVE][2015-10-15][PROJEKT][SHOPA][UTP][DiamonDT]\2016_06_18_Grafika\Gotowe\etapy_metodyki_elementy_en\ideat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695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ide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1917513" cy="646331"/>
          </a:xfrm>
          <a:prstGeom prst="rect">
            <a:avLst/>
          </a:prstGeom>
          <a:noFill/>
        </p:spPr>
        <p:txBody>
          <a:bodyPr wrap="none" rtlCol="0">
            <a:spAutoFit/>
          </a:bodyPr>
          <a:lstStyle/>
          <a:p>
            <a:r>
              <a:rPr lang="pl-PL" sz="3600" dirty="0" err="1" smtClean="0">
                <a:solidFill>
                  <a:srgbClr val="FFC600"/>
                </a:solidFill>
                <a:effectLst>
                  <a:outerShdw blurRad="38100" dist="38100" dir="2700000" algn="tl">
                    <a:srgbClr val="000000">
                      <a:alpha val="43137"/>
                    </a:srgbClr>
                  </a:outerShdw>
                </a:effectLst>
              </a:rPr>
              <a:t>Warm</a:t>
            </a:r>
            <a:r>
              <a:rPr lang="pl-PL" sz="3600" dirty="0" smtClean="0">
                <a:solidFill>
                  <a:srgbClr val="FFC600"/>
                </a:solidFill>
                <a:effectLst>
                  <a:outerShdw blurRad="38100" dist="38100" dir="2700000" algn="tl">
                    <a:srgbClr val="000000">
                      <a:alpha val="43137"/>
                    </a:srgbClr>
                  </a:outerShdw>
                </a:effectLst>
              </a:rPr>
              <a:t> </a:t>
            </a:r>
            <a:r>
              <a:rPr lang="pl-PL" sz="3600" dirty="0" err="1" smtClean="0">
                <a:solidFill>
                  <a:srgbClr val="FFC600"/>
                </a:solidFill>
                <a:effectLst>
                  <a:outerShdw blurRad="38100" dist="38100" dir="2700000" algn="tl">
                    <a:srgbClr val="000000">
                      <a:alpha val="43137"/>
                    </a:srgbClr>
                  </a:outerShdw>
                </a:effectLst>
              </a:rPr>
              <a:t>up</a:t>
            </a:r>
            <a:endParaRPr lang="pl-PL" sz="3600" dirty="0">
              <a:solidFill>
                <a:srgbClr val="FFC600"/>
              </a:solidFill>
              <a:effectLst>
                <a:outerShdw blurRad="38100" dist="38100" dir="2700000" algn="tl">
                  <a:srgbClr val="000000">
                    <a:alpha val="43137"/>
                  </a:srgbClr>
                </a:outerShdw>
              </a:effectLst>
            </a:endParaRPr>
          </a:p>
        </p:txBody>
      </p:sp>
      <p:sp>
        <p:nvSpPr>
          <p:cNvPr id="8" name="Prostokąt 7"/>
          <p:cNvSpPr/>
          <p:nvPr/>
        </p:nvSpPr>
        <p:spPr>
          <a:xfrm>
            <a:off x="291876" y="1412776"/>
            <a:ext cx="8064896" cy="4616648"/>
          </a:xfrm>
          <a:prstGeom prst="rect">
            <a:avLst/>
          </a:prstGeom>
        </p:spPr>
        <p:txBody>
          <a:bodyPr wrap="square">
            <a:spAutoFit/>
          </a:bodyPr>
          <a:lstStyle/>
          <a:p>
            <a:pPr algn="just"/>
            <a:r>
              <a:rPr lang="en-US" sz="2400" b="1" dirty="0" smtClean="0">
                <a:latin typeface="Cambria" panose="02040503050406030204" pitchFamily="18" charset="0"/>
              </a:rPr>
              <a:t>Rock-Paper-Scissors </a:t>
            </a:r>
            <a:endParaRPr lang="pl-PL" sz="2400" b="1" dirty="0" smtClean="0">
              <a:latin typeface="Cambria" panose="02040503050406030204" pitchFamily="18" charset="0"/>
            </a:endParaRPr>
          </a:p>
          <a:p>
            <a:pPr algn="just"/>
            <a:endParaRPr lang="pl-PL" dirty="0" smtClean="0">
              <a:latin typeface="Cambria" panose="02040503050406030204" pitchFamily="18" charset="0"/>
            </a:endParaRPr>
          </a:p>
          <a:p>
            <a:pPr algn="just"/>
            <a:r>
              <a:rPr lang="en-US" b="1" dirty="0" smtClean="0">
                <a:latin typeface="Cambria" panose="02040503050406030204" pitchFamily="18" charset="0"/>
              </a:rPr>
              <a:t>What do you need? </a:t>
            </a:r>
            <a:r>
              <a:rPr lang="en-US" dirty="0" smtClean="0">
                <a:latin typeface="Cambria" panose="02040503050406030204" pitchFamily="18" charset="0"/>
              </a:rPr>
              <a:t>A room or place you can make a lot on noise. </a:t>
            </a:r>
            <a:endParaRPr lang="pl-PL" dirty="0" smtClean="0">
              <a:latin typeface="Cambria" panose="02040503050406030204" pitchFamily="18" charset="0"/>
            </a:endParaRPr>
          </a:p>
          <a:p>
            <a:pPr algn="just"/>
            <a:endParaRPr lang="pl-PL" dirty="0" smtClean="0">
              <a:latin typeface="Cambria" panose="02040503050406030204" pitchFamily="18" charset="0"/>
            </a:endParaRPr>
          </a:p>
          <a:p>
            <a:pPr algn="just"/>
            <a:r>
              <a:rPr lang="en-US" b="1" dirty="0" smtClean="0">
                <a:latin typeface="Cambria" panose="02040503050406030204" pitchFamily="18" charset="0"/>
              </a:rPr>
              <a:t>Instruction</a:t>
            </a:r>
            <a:r>
              <a:rPr lang="en-US" dirty="0" smtClean="0">
                <a:latin typeface="Cambria" panose="02040503050406030204" pitchFamily="18" charset="0"/>
              </a:rPr>
              <a:t> Have everyone find a partner, with that partner you should do rock paper scissors. Best of three. The winner must as soon as possible find another winner and challenge him or her. The fun part of this exercise is that the looser must become the biggest supporter of the winner. This means screaming and shouting on the top of his lungs etc. this lasts until there is only 2 winners left, and 2 large groups of supporters. Have a final battle where everyone is shouting like crazy. </a:t>
            </a:r>
            <a:endParaRPr lang="pl-PL" dirty="0" smtClean="0">
              <a:latin typeface="Cambria" panose="02040503050406030204" pitchFamily="18" charset="0"/>
            </a:endParaRPr>
          </a:p>
          <a:p>
            <a:pPr algn="just"/>
            <a:endParaRPr lang="pl-PL" dirty="0" smtClean="0">
              <a:latin typeface="Cambria" panose="02040503050406030204" pitchFamily="18" charset="0"/>
            </a:endParaRPr>
          </a:p>
          <a:p>
            <a:pPr algn="just"/>
            <a:r>
              <a:rPr lang="en-US" b="1" dirty="0" smtClean="0">
                <a:latin typeface="Cambria" panose="02040503050406030204" pitchFamily="18" charset="0"/>
              </a:rPr>
              <a:t>Time</a:t>
            </a:r>
            <a:r>
              <a:rPr lang="pl-PL" b="1" dirty="0" smtClean="0">
                <a:latin typeface="Cambria" panose="02040503050406030204" pitchFamily="18" charset="0"/>
              </a:rPr>
              <a:t>:</a:t>
            </a:r>
            <a:r>
              <a:rPr lang="en-US" dirty="0" smtClean="0">
                <a:latin typeface="Cambria" panose="02040503050406030204" pitchFamily="18" charset="0"/>
              </a:rPr>
              <a:t> 5 minutes</a:t>
            </a:r>
            <a:r>
              <a:rPr lang="pl-PL" dirty="0" smtClean="0">
                <a:latin typeface="Cambria" panose="02040503050406030204" pitchFamily="18" charset="0"/>
              </a:rPr>
              <a:t>.</a:t>
            </a:r>
            <a:r>
              <a:rPr lang="en-US" dirty="0" smtClean="0">
                <a:latin typeface="Cambria" panose="02040503050406030204" pitchFamily="18" charset="0"/>
              </a:rPr>
              <a:t> </a:t>
            </a:r>
            <a:endParaRPr lang="pl-PL" dirty="0" smtClean="0">
              <a:latin typeface="Cambria" panose="02040503050406030204" pitchFamily="18" charset="0"/>
            </a:endParaRPr>
          </a:p>
          <a:p>
            <a:pPr algn="just"/>
            <a:endParaRPr lang="pl-PL" dirty="0" smtClean="0">
              <a:latin typeface="Cambria" panose="02040503050406030204" pitchFamily="18" charset="0"/>
            </a:endParaRPr>
          </a:p>
          <a:p>
            <a:pPr algn="just"/>
            <a:r>
              <a:rPr lang="en-US" b="1" dirty="0" smtClean="0">
                <a:latin typeface="Cambria" panose="02040503050406030204" pitchFamily="18" charset="0"/>
              </a:rPr>
              <a:t>Comment</a:t>
            </a:r>
            <a:r>
              <a:rPr lang="en-US" dirty="0" smtClean="0">
                <a:latin typeface="Cambria" panose="02040503050406030204" pitchFamily="18" charset="0"/>
              </a:rPr>
              <a:t> Join in the exercise. Go a bit crazy so that </a:t>
            </a:r>
            <a:endParaRPr lang="pl-PL" dirty="0" smtClean="0">
              <a:latin typeface="Cambria" panose="02040503050406030204" pitchFamily="18" charset="0"/>
            </a:endParaRPr>
          </a:p>
          <a:p>
            <a:pPr algn="just"/>
            <a:r>
              <a:rPr lang="en-US" dirty="0" smtClean="0">
                <a:latin typeface="Cambria" panose="02040503050406030204" pitchFamily="18" charset="0"/>
              </a:rPr>
              <a:t>the students realize it’s good to go a bit crazy on the supporting. </a:t>
            </a:r>
            <a:endParaRPr lang="pl-PL" dirty="0">
              <a:latin typeface="Cambria" panose="02040503050406030204" pitchFamily="18" charset="0"/>
            </a:endParaRPr>
          </a:p>
        </p:txBody>
      </p:sp>
      <p:pic>
        <p:nvPicPr>
          <p:cNvPr id="2" name="Obraz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527" y="4581128"/>
            <a:ext cx="2216793" cy="2120363"/>
          </a:xfrm>
          <a:prstGeom prst="rect">
            <a:avLst/>
          </a:prstGeom>
        </p:spPr>
      </p:pic>
      <p:pic>
        <p:nvPicPr>
          <p:cNvPr id="7" name="Picture 2" descr="E:\CloudStation\[PROJEKTY]\[ACTIVE][2015-10-15][PROJEKT][SHOPA][UTP][DiamonDT]\2016_06_18_Grafika\Gotowe\etapy_metodyki_elementy_en\ideate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017" y="6237311"/>
            <a:ext cx="1646237" cy="365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939</Words>
  <Application>Microsoft Office PowerPoint</Application>
  <PresentationFormat>Pokaz na ekranie (4:3)</PresentationFormat>
  <Paragraphs>114</Paragraphs>
  <Slides>14</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14</vt:i4>
      </vt:variant>
    </vt:vector>
  </HeadingPairs>
  <TitlesOfParts>
    <vt:vector size="20" baseType="lpstr">
      <vt:lpstr>Arial</vt:lpstr>
      <vt:lpstr>Calibri</vt:lpstr>
      <vt:lpstr>Cambria</vt:lpstr>
      <vt:lpstr>Times New Roman</vt:lpstr>
      <vt:lpstr>Trebuchet MS</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cp:lastModifiedBy>Cezary Graul</cp:lastModifiedBy>
  <cp:revision>30</cp:revision>
  <dcterms:created xsi:type="dcterms:W3CDTF">2016-07-24T21:04:28Z</dcterms:created>
  <dcterms:modified xsi:type="dcterms:W3CDTF">2018-01-04T22:06:10Z</dcterms:modified>
</cp:coreProperties>
</file>