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1" r:id="rId2"/>
    <p:sldId id="266" r:id="rId3"/>
    <p:sldId id="263" r:id="rId4"/>
    <p:sldId id="265" r:id="rId5"/>
    <p:sldId id="267" r:id="rId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878" autoAdjust="0"/>
  </p:normalViewPr>
  <p:slideViewPr>
    <p:cSldViewPr>
      <p:cViewPr varScale="1">
        <p:scale>
          <a:sx n="86" d="100"/>
          <a:sy n="86" d="100"/>
        </p:scale>
        <p:origin x="233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5039BF-FC66-4708-B351-6E46F781765B}" type="datetimeFigureOut">
              <a:rPr lang="pl-PL" smtClean="0"/>
              <a:t>2018-01-04</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58B480-83E2-465D-9893-D8D34E7028A9}" type="slidenum">
              <a:rPr lang="pl-PL" smtClean="0"/>
              <a:t>‹#›</a:t>
            </a:fld>
            <a:endParaRPr lang="pl-PL"/>
          </a:p>
        </p:txBody>
      </p:sp>
    </p:spTree>
    <p:extLst>
      <p:ext uri="{BB962C8B-B14F-4D97-AF65-F5344CB8AC3E}">
        <p14:creationId xmlns:p14="http://schemas.microsoft.com/office/powerpoint/2010/main" val="508900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54974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03987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228600" lvl="0" indent="-228600">
              <a:spcBef>
                <a:spcPts val="0"/>
              </a:spcBef>
              <a:buAutoNum type="arabicPeriod"/>
            </a:pPr>
            <a:r>
              <a:rPr lang="pl-PL" dirty="0" err="1"/>
              <a:t>Build</a:t>
            </a:r>
            <a:r>
              <a:rPr lang="pl-PL" dirty="0"/>
              <a:t> </a:t>
            </a:r>
            <a:r>
              <a:rPr lang="pl-PL" dirty="0" err="1"/>
              <a:t>teams</a:t>
            </a:r>
            <a:r>
              <a:rPr lang="pl-PL" dirty="0"/>
              <a:t> (4-6 </a:t>
            </a:r>
            <a:r>
              <a:rPr lang="pl-PL" dirty="0" err="1"/>
              <a:t>persons</a:t>
            </a:r>
            <a:r>
              <a:rPr lang="pl-PL" dirty="0"/>
              <a:t>)</a:t>
            </a:r>
          </a:p>
          <a:p>
            <a:pPr marL="228600" lvl="0" indent="-228600">
              <a:spcBef>
                <a:spcPts val="0"/>
              </a:spcBef>
              <a:buAutoNum type="arabicPeriod"/>
            </a:pPr>
            <a:r>
              <a:rPr lang="pl-PL" dirty="0"/>
              <a:t>Select </a:t>
            </a:r>
            <a:r>
              <a:rPr lang="pl-PL" dirty="0" err="1" smtClean="0"/>
              <a:t>topics</a:t>
            </a:r>
            <a:endParaRPr dirty="0"/>
          </a:p>
        </p:txBody>
      </p:sp>
    </p:spTree>
    <p:extLst>
      <p:ext uri="{BB962C8B-B14F-4D97-AF65-F5344CB8AC3E}">
        <p14:creationId xmlns:p14="http://schemas.microsoft.com/office/powerpoint/2010/main" val="3805706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pl-PL" dirty="0" err="1"/>
              <a:t>Students</a:t>
            </a:r>
            <a:r>
              <a:rPr lang="pl-PL" dirty="0"/>
              <a:t> </a:t>
            </a:r>
            <a:r>
              <a:rPr lang="pl-PL" dirty="0" err="1"/>
              <a:t>should</a:t>
            </a:r>
            <a:r>
              <a:rPr lang="pl-PL" dirty="0"/>
              <a:t> </a:t>
            </a:r>
            <a:r>
              <a:rPr lang="pl-PL" dirty="0" err="1"/>
              <a:t>know</a:t>
            </a:r>
            <a:r>
              <a:rPr lang="pl-PL" dirty="0"/>
              <a:t> </a:t>
            </a:r>
            <a:r>
              <a:rPr lang="pl-PL" dirty="0" err="1"/>
              <a:t>how</a:t>
            </a:r>
            <a:r>
              <a:rPr lang="pl-PL" dirty="0"/>
              <a:t> to do </a:t>
            </a:r>
            <a:r>
              <a:rPr lang="pl-PL" dirty="0" err="1"/>
              <a:t>empathy</a:t>
            </a:r>
            <a:r>
              <a:rPr lang="pl-PL" dirty="0"/>
              <a:t>.</a:t>
            </a:r>
            <a:endParaRPr dirty="0"/>
          </a:p>
        </p:txBody>
      </p:sp>
    </p:spTree>
    <p:extLst>
      <p:ext uri="{BB962C8B-B14F-4D97-AF65-F5344CB8AC3E}">
        <p14:creationId xmlns:p14="http://schemas.microsoft.com/office/powerpoint/2010/main" val="4044343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228600" lvl="0" indent="-228600">
              <a:spcBef>
                <a:spcPts val="0"/>
              </a:spcBef>
              <a:buAutoNum type="arabicPeriod"/>
            </a:pPr>
            <a:r>
              <a:rPr lang="pl-PL" dirty="0" err="1"/>
              <a:t>Build</a:t>
            </a:r>
            <a:r>
              <a:rPr lang="pl-PL" dirty="0"/>
              <a:t> </a:t>
            </a:r>
            <a:r>
              <a:rPr lang="pl-PL" dirty="0" err="1"/>
              <a:t>teams</a:t>
            </a:r>
            <a:r>
              <a:rPr lang="pl-PL" dirty="0"/>
              <a:t> (4-6 </a:t>
            </a:r>
            <a:r>
              <a:rPr lang="pl-PL" dirty="0" err="1"/>
              <a:t>persons</a:t>
            </a:r>
            <a:r>
              <a:rPr lang="pl-PL" dirty="0"/>
              <a:t>)</a:t>
            </a:r>
          </a:p>
          <a:p>
            <a:pPr marL="228600" lvl="0" indent="-228600">
              <a:spcBef>
                <a:spcPts val="0"/>
              </a:spcBef>
              <a:buAutoNum type="arabicPeriod"/>
            </a:pPr>
            <a:r>
              <a:rPr lang="pl-PL" dirty="0"/>
              <a:t>Select </a:t>
            </a:r>
            <a:r>
              <a:rPr lang="pl-PL" dirty="0" err="1" smtClean="0"/>
              <a:t>topics</a:t>
            </a:r>
            <a:endParaRPr dirty="0"/>
          </a:p>
        </p:txBody>
      </p:sp>
    </p:spTree>
    <p:extLst>
      <p:ext uri="{BB962C8B-B14F-4D97-AF65-F5344CB8AC3E}">
        <p14:creationId xmlns:p14="http://schemas.microsoft.com/office/powerpoint/2010/main" val="2694275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pPr lvl="0">
              <a:spcBef>
                <a:spcPts val="0"/>
              </a:spcBef>
              <a:buNone/>
            </a:pPr>
            <a:fld id="{00000000-1234-1234-1234-123412341234}" type="slidenum">
              <a:rPr lang="pl"/>
              <a:t>‹#›</a:t>
            </a:fld>
            <a:endParaRPr lang="pl"/>
          </a:p>
        </p:txBody>
      </p:sp>
    </p:spTree>
    <p:extLst>
      <p:ext uri="{BB962C8B-B14F-4D97-AF65-F5344CB8AC3E}">
        <p14:creationId xmlns:p14="http://schemas.microsoft.com/office/powerpoint/2010/main" val="4115725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10"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4" name="pole tekstowe 13"/>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4183461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10"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13" name="pole tekstowe 12"/>
          <p:cNvSpPr txBox="1"/>
          <p:nvPr/>
        </p:nvSpPr>
        <p:spPr>
          <a:xfrm>
            <a:off x="204017" y="610142"/>
            <a:ext cx="366158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Examples</a:t>
            </a:r>
            <a:r>
              <a:rPr lang="pl-PL" sz="3600" dirty="0">
                <a:solidFill>
                  <a:srgbClr val="00B552"/>
                </a:solidFill>
                <a:effectLst>
                  <a:outerShdw blurRad="38100" dist="38100" dir="2700000" algn="tl">
                    <a:srgbClr val="000000">
                      <a:alpha val="43137"/>
                    </a:srgbClr>
                  </a:outerShdw>
                </a:effectLst>
              </a:rPr>
              <a:t> of </a:t>
            </a:r>
            <a:r>
              <a:rPr lang="pl-PL" sz="3600" dirty="0" err="1">
                <a:solidFill>
                  <a:srgbClr val="00B552"/>
                </a:solidFill>
                <a:effectLst>
                  <a:outerShdw blurRad="38100" dist="38100" dir="2700000" algn="tl">
                    <a:srgbClr val="000000">
                      <a:alpha val="43137"/>
                    </a:srgbClr>
                  </a:outerShdw>
                </a:effectLst>
              </a:rPr>
              <a:t>topics</a:t>
            </a:r>
            <a:endParaRPr lang="pl-PL" sz="3600" dirty="0">
              <a:solidFill>
                <a:srgbClr val="00B552"/>
              </a:solidFill>
              <a:effectLst>
                <a:outerShdw blurRad="38100" dist="38100" dir="2700000" algn="tl">
                  <a:srgbClr val="000000">
                    <a:alpha val="43137"/>
                  </a:srgbClr>
                </a:outerShdw>
              </a:effectLst>
            </a:endParaRPr>
          </a:p>
        </p:txBody>
      </p:sp>
      <p:sp>
        <p:nvSpPr>
          <p:cNvPr id="3" name="Prostokąt 2"/>
          <p:cNvSpPr/>
          <p:nvPr/>
        </p:nvSpPr>
        <p:spPr>
          <a:xfrm>
            <a:off x="680654" y="2777395"/>
            <a:ext cx="7920880" cy="1938992"/>
          </a:xfrm>
          <a:prstGeom prst="rect">
            <a:avLst/>
          </a:prstGeom>
        </p:spPr>
        <p:txBody>
          <a:bodyPr wrap="square">
            <a:spAutoFit/>
          </a:bodyPr>
          <a:lstStyle/>
          <a:p>
            <a:pPr marL="342900" indent="-342900" fontAlgn="base">
              <a:buFont typeface="Arial" panose="020B0604020202020204" pitchFamily="34" charset="0"/>
              <a:buChar char="•"/>
            </a:pPr>
            <a:r>
              <a:rPr lang="pl-PL" sz="2000" dirty="0" smtClean="0">
                <a:latin typeface="Cambria" panose="02040503050406030204" pitchFamily="18" charset="0"/>
              </a:rPr>
              <a:t>K</a:t>
            </a:r>
            <a:r>
              <a:rPr lang="en-US" sz="2000" dirty="0" err="1">
                <a:latin typeface="Cambria" panose="02040503050406030204" pitchFamily="18" charset="0"/>
              </a:rPr>
              <a:t>itchen</a:t>
            </a:r>
            <a:r>
              <a:rPr lang="en-US" sz="2000" dirty="0">
                <a:latin typeface="Cambria" panose="02040503050406030204" pitchFamily="18" charset="0"/>
              </a:rPr>
              <a:t> blender for people with Parkinson's</a:t>
            </a:r>
            <a:endParaRPr lang="pl-PL" sz="2000" dirty="0">
              <a:latin typeface="Cambria" panose="02040503050406030204" pitchFamily="18" charset="0"/>
            </a:endParaRPr>
          </a:p>
          <a:p>
            <a:pPr marL="342900" indent="-342900" fontAlgn="base">
              <a:buFont typeface="Arial" panose="020B0604020202020204" pitchFamily="34" charset="0"/>
              <a:buChar char="•"/>
            </a:pPr>
            <a:r>
              <a:rPr lang="pl-PL" sz="2000" dirty="0" smtClean="0">
                <a:latin typeface="Cambria" panose="02040503050406030204" pitchFamily="18" charset="0"/>
              </a:rPr>
              <a:t>I</a:t>
            </a:r>
            <a:r>
              <a:rPr lang="en-US" sz="2000" dirty="0" err="1">
                <a:latin typeface="Cambria" panose="02040503050406030204" pitchFamily="18" charset="0"/>
              </a:rPr>
              <a:t>mprove</a:t>
            </a:r>
            <a:r>
              <a:rPr lang="en-US" sz="2000" dirty="0">
                <a:latin typeface="Cambria" panose="02040503050406030204" pitchFamily="18" charset="0"/>
              </a:rPr>
              <a:t> the experience of the use of urban lighting</a:t>
            </a:r>
            <a:endParaRPr lang="pl-PL" sz="2000" dirty="0">
              <a:latin typeface="Cambria" panose="02040503050406030204" pitchFamily="18" charset="0"/>
            </a:endParaRPr>
          </a:p>
          <a:p>
            <a:pPr marL="342900" indent="-342900" fontAlgn="base">
              <a:buFont typeface="Arial" panose="020B0604020202020204" pitchFamily="34" charset="0"/>
              <a:buChar char="•"/>
            </a:pPr>
            <a:r>
              <a:rPr lang="pl-PL" sz="2000" dirty="0" err="1" smtClean="0">
                <a:latin typeface="Cambria" panose="02040503050406030204" pitchFamily="18" charset="0"/>
              </a:rPr>
              <a:t>Vending</a:t>
            </a:r>
            <a:r>
              <a:rPr lang="pl-PL" sz="2000" dirty="0" smtClean="0">
                <a:latin typeface="Cambria" panose="02040503050406030204" pitchFamily="18" charset="0"/>
              </a:rPr>
              <a:t> </a:t>
            </a:r>
            <a:r>
              <a:rPr lang="en-US" sz="2000" dirty="0">
                <a:latin typeface="Cambria" panose="02040503050406030204" pitchFamily="18" charset="0"/>
              </a:rPr>
              <a:t>machines with healthy food</a:t>
            </a:r>
            <a:r>
              <a:rPr lang="pl-PL" sz="2000" dirty="0">
                <a:latin typeface="Cambria" panose="02040503050406030204" pitchFamily="18" charset="0"/>
              </a:rPr>
              <a:t> for </a:t>
            </a:r>
            <a:r>
              <a:rPr lang="pl-PL" sz="2000" dirty="0" err="1">
                <a:latin typeface="Cambria" panose="02040503050406030204" pitchFamily="18" charset="0"/>
              </a:rPr>
              <a:t>kids</a:t>
            </a:r>
            <a:endParaRPr lang="pl-PL" sz="2000" dirty="0">
              <a:latin typeface="Cambria" panose="02040503050406030204" pitchFamily="18" charset="0"/>
            </a:endParaRPr>
          </a:p>
          <a:p>
            <a:pPr marL="342900" indent="-342900" fontAlgn="base">
              <a:buFont typeface="Arial" panose="020B0604020202020204" pitchFamily="34" charset="0"/>
              <a:buChar char="•"/>
            </a:pPr>
            <a:r>
              <a:rPr lang="pl-PL" sz="2000" dirty="0" smtClean="0">
                <a:latin typeface="Cambria" panose="02040503050406030204" pitchFamily="18" charset="0"/>
              </a:rPr>
              <a:t>I</a:t>
            </a:r>
            <a:r>
              <a:rPr lang="en-US" sz="2000" dirty="0" err="1">
                <a:latin typeface="Cambria" panose="02040503050406030204" pitchFamily="18" charset="0"/>
              </a:rPr>
              <a:t>mprove</a:t>
            </a:r>
            <a:r>
              <a:rPr lang="en-US" sz="2000" dirty="0">
                <a:latin typeface="Cambria" panose="02040503050406030204" pitchFamily="18" charset="0"/>
              </a:rPr>
              <a:t> the experience of using the services of Dean's Office</a:t>
            </a:r>
            <a:endParaRPr lang="pl-PL" sz="2000" dirty="0">
              <a:latin typeface="Cambria" panose="02040503050406030204" pitchFamily="18" charset="0"/>
            </a:endParaRPr>
          </a:p>
          <a:p>
            <a:pPr marL="342900" indent="-342900" fontAlgn="base">
              <a:buFont typeface="Arial" panose="020B0604020202020204" pitchFamily="34" charset="0"/>
              <a:buChar char="•"/>
            </a:pPr>
            <a:r>
              <a:rPr lang="pl-PL" sz="2000" dirty="0" smtClean="0">
                <a:latin typeface="Cambria" panose="02040503050406030204" pitchFamily="18" charset="0"/>
              </a:rPr>
              <a:t>I</a:t>
            </a:r>
            <a:r>
              <a:rPr lang="en-US" sz="2000" dirty="0" err="1">
                <a:latin typeface="Cambria" panose="02040503050406030204" pitchFamily="18" charset="0"/>
              </a:rPr>
              <a:t>mprovement</a:t>
            </a:r>
            <a:r>
              <a:rPr lang="en-US" sz="2000" dirty="0">
                <a:latin typeface="Cambria" panose="02040503050406030204" pitchFamily="18" charset="0"/>
              </a:rPr>
              <a:t> of customer service experience in restaurant  </a:t>
            </a:r>
            <a:endParaRPr lang="pl-PL" sz="2000" dirty="0">
              <a:latin typeface="Cambria" panose="02040503050406030204" pitchFamily="18" charset="0"/>
            </a:endParaRPr>
          </a:p>
          <a:p>
            <a:pPr marL="342900" indent="-342900" fontAlgn="base">
              <a:buFont typeface="Arial" panose="020B0604020202020204" pitchFamily="34" charset="0"/>
              <a:buChar char="•"/>
            </a:pPr>
            <a:r>
              <a:rPr lang="pl-PL" sz="2000" dirty="0" smtClean="0">
                <a:latin typeface="Cambria" panose="02040503050406030204" pitchFamily="18" charset="0"/>
              </a:rPr>
              <a:t>I</a:t>
            </a:r>
            <a:r>
              <a:rPr lang="en-US" sz="2000" dirty="0" err="1">
                <a:latin typeface="Cambria" panose="02040503050406030204" pitchFamily="18" charset="0"/>
              </a:rPr>
              <a:t>mprove</a:t>
            </a:r>
            <a:r>
              <a:rPr lang="en-US" sz="2000" dirty="0">
                <a:latin typeface="Cambria" panose="02040503050406030204" pitchFamily="18" charset="0"/>
              </a:rPr>
              <a:t> the experience of movement in </a:t>
            </a:r>
            <a:r>
              <a:rPr lang="pl-PL" sz="2000" dirty="0" err="1">
                <a:latin typeface="Cambria" panose="02040503050406030204" pitchFamily="18" charset="0"/>
              </a:rPr>
              <a:t>our</a:t>
            </a:r>
            <a:r>
              <a:rPr lang="pl-PL" sz="2000" dirty="0">
                <a:latin typeface="Cambria" panose="02040503050406030204" pitchFamily="18" charset="0"/>
              </a:rPr>
              <a:t> U</a:t>
            </a:r>
            <a:r>
              <a:rPr lang="en-US" sz="2000" dirty="0" err="1">
                <a:latin typeface="Cambria" panose="02040503050406030204" pitchFamily="18" charset="0"/>
              </a:rPr>
              <a:t>niversity</a:t>
            </a:r>
            <a:endParaRPr lang="en-US" sz="2000" dirty="0">
              <a:latin typeface="Cambria" panose="02040503050406030204" pitchFamily="18" charset="0"/>
            </a:endParaRPr>
          </a:p>
        </p:txBody>
      </p:sp>
      <p:sp>
        <p:nvSpPr>
          <p:cNvPr id="2" name="Prostokąt 1"/>
          <p:cNvSpPr/>
          <p:nvPr/>
        </p:nvSpPr>
        <p:spPr>
          <a:xfrm>
            <a:off x="235961" y="1956255"/>
            <a:ext cx="8571898" cy="461665"/>
          </a:xfrm>
          <a:prstGeom prst="rect">
            <a:avLst/>
          </a:prstGeom>
        </p:spPr>
        <p:txBody>
          <a:bodyPr wrap="none">
            <a:spAutoFit/>
          </a:bodyPr>
          <a:lstStyle/>
          <a:p>
            <a:pPr fontAlgn="base"/>
            <a:r>
              <a:rPr lang="pl-PL" sz="2400" b="1" dirty="0" err="1" smtClean="0">
                <a:latin typeface="Cambria" panose="02040503050406030204" pitchFamily="18" charset="0"/>
              </a:rPr>
              <a:t>If</a:t>
            </a:r>
            <a:r>
              <a:rPr lang="pl-PL" sz="2400" b="1" dirty="0" smtClean="0">
                <a:latin typeface="Cambria" panose="02040503050406030204" pitchFamily="18" charset="0"/>
              </a:rPr>
              <a:t> </a:t>
            </a:r>
            <a:r>
              <a:rPr lang="pl-PL" sz="2400" b="1" dirty="0" err="1" smtClean="0">
                <a:latin typeface="Cambria" panose="02040503050406030204" pitchFamily="18" charset="0"/>
              </a:rPr>
              <a:t>you</a:t>
            </a:r>
            <a:r>
              <a:rPr lang="pl-PL" sz="2400" b="1" dirty="0" smtClean="0">
                <a:latin typeface="Cambria" panose="02040503050406030204" pitchFamily="18" charset="0"/>
              </a:rPr>
              <a:t> </a:t>
            </a:r>
            <a:r>
              <a:rPr lang="pl-PL" sz="2400" b="1" dirty="0" err="1" smtClean="0">
                <a:latin typeface="Cambria" panose="02040503050406030204" pitchFamily="18" charset="0"/>
              </a:rPr>
              <a:t>don’t</a:t>
            </a:r>
            <a:r>
              <a:rPr lang="pl-PL" sz="2400" b="1" dirty="0" smtClean="0">
                <a:latin typeface="Cambria" panose="02040503050406030204" pitchFamily="18" charset="0"/>
              </a:rPr>
              <a:t> </a:t>
            </a:r>
            <a:r>
              <a:rPr lang="pl-PL" sz="2400" b="1" dirty="0" err="1" smtClean="0">
                <a:latin typeface="Cambria" panose="02040503050406030204" pitchFamily="18" charset="0"/>
              </a:rPr>
              <a:t>have</a:t>
            </a:r>
            <a:r>
              <a:rPr lang="pl-PL" sz="2400" b="1" dirty="0" smtClean="0">
                <a:latin typeface="Cambria" panose="02040503050406030204" pitchFamily="18" charset="0"/>
              </a:rPr>
              <a:t> </a:t>
            </a:r>
            <a:r>
              <a:rPr lang="pl-PL" sz="2400" b="1" dirty="0" err="1" smtClean="0">
                <a:latin typeface="Cambria" panose="02040503050406030204" pitchFamily="18" charset="0"/>
              </a:rPr>
              <a:t>any</a:t>
            </a:r>
            <a:r>
              <a:rPr lang="pl-PL" sz="2400" b="1" dirty="0" smtClean="0">
                <a:latin typeface="Cambria" panose="02040503050406030204" pitchFamily="18" charset="0"/>
              </a:rPr>
              <a:t> idea, </a:t>
            </a:r>
            <a:r>
              <a:rPr lang="pl-PL" sz="2400" b="1" dirty="0" err="1" smtClean="0">
                <a:latin typeface="Cambria" panose="02040503050406030204" pitchFamily="18" charset="0"/>
              </a:rPr>
              <a:t>just</a:t>
            </a:r>
            <a:r>
              <a:rPr lang="pl-PL" sz="2400" b="1" dirty="0">
                <a:latin typeface="Cambria" panose="02040503050406030204" pitchFamily="18" charset="0"/>
              </a:rPr>
              <a:t> </a:t>
            </a:r>
            <a:r>
              <a:rPr lang="pl-PL" sz="2400" b="1" dirty="0" err="1" smtClean="0">
                <a:latin typeface="Cambria" panose="02040503050406030204" pitchFamily="18" charset="0"/>
              </a:rPr>
              <a:t>select</a:t>
            </a:r>
            <a:r>
              <a:rPr lang="pl-PL" sz="2400" b="1" dirty="0" smtClean="0">
                <a:latin typeface="Cambria" panose="02040503050406030204" pitchFamily="18" charset="0"/>
              </a:rPr>
              <a:t> one of </a:t>
            </a:r>
            <a:r>
              <a:rPr lang="pl-PL" sz="2400" b="1" dirty="0" err="1" smtClean="0">
                <a:latin typeface="Cambria" panose="02040503050406030204" pitchFamily="18" charset="0"/>
              </a:rPr>
              <a:t>proposed</a:t>
            </a:r>
            <a:r>
              <a:rPr lang="pl-PL" sz="2400" b="1" dirty="0" smtClean="0">
                <a:latin typeface="Cambria" panose="02040503050406030204" pitchFamily="18" charset="0"/>
              </a:rPr>
              <a:t> </a:t>
            </a:r>
            <a:r>
              <a:rPr lang="pl-PL" sz="2400" b="1" dirty="0" err="1" smtClean="0">
                <a:latin typeface="Cambria" panose="02040503050406030204" pitchFamily="18" charset="0"/>
              </a:rPr>
              <a:t>topics</a:t>
            </a:r>
            <a:r>
              <a:rPr lang="pl-PL" sz="2400" b="1" dirty="0" smtClean="0">
                <a:latin typeface="Cambria" panose="02040503050406030204" pitchFamily="18" charset="0"/>
              </a:rPr>
              <a:t>:</a:t>
            </a:r>
            <a:endParaRPr lang="pl-PL" sz="2400" b="1" dirty="0">
              <a:latin typeface="Cambria" panose="02040503050406030204" pitchFamily="18" charset="0"/>
            </a:endParaRPr>
          </a:p>
        </p:txBody>
      </p:sp>
    </p:spTree>
    <p:extLst>
      <p:ext uri="{BB962C8B-B14F-4D97-AF65-F5344CB8AC3E}">
        <p14:creationId xmlns:p14="http://schemas.microsoft.com/office/powerpoint/2010/main" val="722534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8"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11" name="pole tekstowe 10"/>
          <p:cNvSpPr txBox="1"/>
          <p:nvPr/>
        </p:nvSpPr>
        <p:spPr>
          <a:xfrm>
            <a:off x="204017" y="610142"/>
            <a:ext cx="3661580"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Examples</a:t>
            </a:r>
            <a:r>
              <a:rPr lang="pl-PL" sz="3600" dirty="0">
                <a:solidFill>
                  <a:srgbClr val="00B552"/>
                </a:solidFill>
                <a:effectLst>
                  <a:outerShdw blurRad="38100" dist="38100" dir="2700000" algn="tl">
                    <a:srgbClr val="000000">
                      <a:alpha val="43137"/>
                    </a:srgbClr>
                  </a:outerShdw>
                </a:effectLst>
              </a:rPr>
              <a:t> of </a:t>
            </a:r>
            <a:r>
              <a:rPr lang="pl-PL" sz="3600" dirty="0" err="1">
                <a:solidFill>
                  <a:srgbClr val="00B552"/>
                </a:solidFill>
                <a:effectLst>
                  <a:outerShdw blurRad="38100" dist="38100" dir="2700000" algn="tl">
                    <a:srgbClr val="000000">
                      <a:alpha val="43137"/>
                    </a:srgbClr>
                  </a:outerShdw>
                </a:effectLst>
              </a:rPr>
              <a:t>topics</a:t>
            </a:r>
            <a:endParaRPr lang="pl-PL" sz="3600" dirty="0">
              <a:solidFill>
                <a:srgbClr val="00B552"/>
              </a:solidFill>
              <a:effectLst>
                <a:outerShdw blurRad="38100" dist="38100" dir="2700000" algn="tl">
                  <a:srgbClr val="000000">
                    <a:alpha val="43137"/>
                  </a:srgbClr>
                </a:outerShdw>
              </a:effectLst>
            </a:endParaRPr>
          </a:p>
        </p:txBody>
      </p:sp>
      <p:sp>
        <p:nvSpPr>
          <p:cNvPr id="67" name="Shape 67"/>
          <p:cNvSpPr txBox="1">
            <a:spLocks noGrp="1"/>
          </p:cNvSpPr>
          <p:nvPr>
            <p:ph type="body" idx="1"/>
          </p:nvPr>
        </p:nvSpPr>
        <p:spPr>
          <a:xfrm>
            <a:off x="1403648" y="2903760"/>
            <a:ext cx="6624736" cy="1101304"/>
          </a:xfrm>
          <a:prstGeom prst="rect">
            <a:avLst/>
          </a:prstGeom>
        </p:spPr>
        <p:txBody>
          <a:bodyPr lIns="91425" tIns="91425" rIns="91425" bIns="91425" anchor="t" anchorCtr="0">
            <a:noAutofit/>
          </a:bodyPr>
          <a:lstStyle/>
          <a:p>
            <a:pPr lvl="0" algn="ctr">
              <a:spcBef>
                <a:spcPts val="0"/>
              </a:spcBef>
              <a:buNone/>
            </a:pPr>
            <a:r>
              <a:rPr lang="pl" sz="5400" b="1" dirty="0">
                <a:latin typeface="Cambria" panose="02040503050406030204" pitchFamily="18" charset="0"/>
              </a:rPr>
              <a:t>LET’S DO EMPATY!</a:t>
            </a:r>
          </a:p>
        </p:txBody>
      </p:sp>
    </p:spTree>
    <p:extLst>
      <p:ext uri="{BB962C8B-B14F-4D97-AF65-F5344CB8AC3E}">
        <p14:creationId xmlns:p14="http://schemas.microsoft.com/office/powerpoint/2010/main" val="3355224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8"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11" name="pole tekstowe 10"/>
          <p:cNvSpPr txBox="1"/>
          <p:nvPr/>
        </p:nvSpPr>
        <p:spPr>
          <a:xfrm>
            <a:off x="204017" y="610142"/>
            <a:ext cx="4497834" cy="646331"/>
          </a:xfrm>
          <a:prstGeom prst="rect">
            <a:avLst/>
          </a:prstGeom>
          <a:noFill/>
        </p:spPr>
        <p:txBody>
          <a:bodyPr wrap="none" rtlCol="0">
            <a:spAutoFit/>
          </a:bodyPr>
          <a:lstStyle/>
          <a:p>
            <a:r>
              <a:rPr lang="pl-PL" sz="3600" dirty="0" err="1">
                <a:solidFill>
                  <a:srgbClr val="00B552"/>
                </a:solidFill>
                <a:effectLst>
                  <a:outerShdw blurRad="38100" dist="38100" dir="2700000" algn="tl">
                    <a:srgbClr val="000000">
                      <a:alpha val="43137"/>
                    </a:srgbClr>
                  </a:outerShdw>
                </a:effectLst>
              </a:rPr>
              <a:t>Preparing</a:t>
            </a:r>
            <a:r>
              <a:rPr lang="pl-PL" sz="3600" dirty="0">
                <a:solidFill>
                  <a:srgbClr val="00B552"/>
                </a:solidFill>
                <a:effectLst>
                  <a:outerShdw blurRad="38100" dist="38100" dir="2700000" algn="tl">
                    <a:srgbClr val="000000">
                      <a:alpha val="43137"/>
                    </a:srgbClr>
                  </a:outerShdw>
                </a:effectLst>
              </a:rPr>
              <a:t> for interview</a:t>
            </a:r>
          </a:p>
        </p:txBody>
      </p:sp>
      <p:sp>
        <p:nvSpPr>
          <p:cNvPr id="12" name="Symbol zastępczy tekstu 2"/>
          <p:cNvSpPr>
            <a:spLocks noGrp="1"/>
          </p:cNvSpPr>
          <p:nvPr>
            <p:ph type="body" idx="1"/>
          </p:nvPr>
        </p:nvSpPr>
        <p:spPr>
          <a:xfrm>
            <a:off x="441551" y="2377246"/>
            <a:ext cx="8520600" cy="2252407"/>
          </a:xfrm>
        </p:spPr>
        <p:txBody>
          <a:bodyPr>
            <a:noAutofit/>
          </a:bodyPr>
          <a:lstStyle/>
          <a:p>
            <a:r>
              <a:rPr lang="pl-PL" sz="2800" dirty="0" err="1">
                <a:latin typeface="Cambria" panose="02040503050406030204" pitchFamily="18" charset="0"/>
              </a:rPr>
              <a:t>What</a:t>
            </a:r>
            <a:r>
              <a:rPr lang="pl-PL" sz="2800" dirty="0">
                <a:latin typeface="Cambria" panose="02040503050406030204" pitchFamily="18" charset="0"/>
              </a:rPr>
              <a:t> </a:t>
            </a:r>
            <a:r>
              <a:rPr lang="pl-PL" sz="2800" dirty="0" err="1">
                <a:latin typeface="Cambria" panose="02040503050406030204" pitchFamily="18" charset="0"/>
              </a:rPr>
              <a:t>are</a:t>
            </a:r>
            <a:r>
              <a:rPr lang="pl-PL" sz="2800" dirty="0">
                <a:latin typeface="Cambria" panose="02040503050406030204" pitchFamily="18" charset="0"/>
              </a:rPr>
              <a:t> </a:t>
            </a:r>
            <a:r>
              <a:rPr lang="pl-PL" sz="2800" dirty="0" err="1">
                <a:latin typeface="Cambria" panose="02040503050406030204" pitchFamily="18" charset="0"/>
              </a:rPr>
              <a:t>your</a:t>
            </a:r>
            <a:r>
              <a:rPr lang="pl-PL" sz="2800" dirty="0">
                <a:latin typeface="Cambria" panose="02040503050406030204" pitchFamily="18" charset="0"/>
              </a:rPr>
              <a:t> </a:t>
            </a:r>
            <a:r>
              <a:rPr lang="pl-PL" sz="2800" dirty="0" err="1">
                <a:latin typeface="Cambria" panose="02040503050406030204" pitchFamily="18" charset="0"/>
              </a:rPr>
              <a:t>questions</a:t>
            </a:r>
            <a:r>
              <a:rPr lang="pl-PL" sz="2800" dirty="0">
                <a:latin typeface="Cambria" panose="02040503050406030204" pitchFamily="18" charset="0"/>
              </a:rPr>
              <a:t>?</a:t>
            </a:r>
          </a:p>
          <a:p>
            <a:r>
              <a:rPr lang="pl-PL" sz="2800" dirty="0" err="1">
                <a:latin typeface="Cambria" panose="02040503050406030204" pitchFamily="18" charset="0"/>
              </a:rPr>
              <a:t>Where</a:t>
            </a:r>
            <a:r>
              <a:rPr lang="pl-PL" sz="2800" dirty="0">
                <a:latin typeface="Cambria" panose="02040503050406030204" pitchFamily="18" charset="0"/>
              </a:rPr>
              <a:t> </a:t>
            </a:r>
            <a:r>
              <a:rPr lang="pl-PL" sz="2800" dirty="0" err="1">
                <a:latin typeface="Cambria" panose="02040503050406030204" pitchFamily="18" charset="0"/>
              </a:rPr>
              <a:t>are</a:t>
            </a:r>
            <a:r>
              <a:rPr lang="pl-PL" sz="2800" dirty="0">
                <a:latin typeface="Cambria" panose="02040503050406030204" pitchFamily="18" charset="0"/>
              </a:rPr>
              <a:t> </a:t>
            </a:r>
            <a:r>
              <a:rPr lang="pl-PL" sz="2800" dirty="0" err="1" smtClean="0">
                <a:latin typeface="Cambria" panose="02040503050406030204" pitchFamily="18" charset="0"/>
              </a:rPr>
              <a:t>you</a:t>
            </a:r>
            <a:r>
              <a:rPr lang="pl-PL" sz="2800" dirty="0" smtClean="0">
                <a:latin typeface="Cambria" panose="02040503050406030204" pitchFamily="18" charset="0"/>
              </a:rPr>
              <a:t> </a:t>
            </a:r>
            <a:r>
              <a:rPr lang="pl-PL" sz="2800" dirty="0" err="1" smtClean="0">
                <a:latin typeface="Cambria" panose="02040503050406030204" pitchFamily="18" charset="0"/>
              </a:rPr>
              <a:t>planning</a:t>
            </a:r>
            <a:r>
              <a:rPr lang="pl-PL" sz="2800" dirty="0" smtClean="0">
                <a:latin typeface="Cambria" panose="02040503050406030204" pitchFamily="18" charset="0"/>
              </a:rPr>
              <a:t> to go?</a:t>
            </a:r>
          </a:p>
          <a:p>
            <a:r>
              <a:rPr lang="pl-PL" sz="2800" dirty="0" err="1" smtClean="0">
                <a:latin typeface="Cambria" panose="02040503050406030204" pitchFamily="18" charset="0"/>
              </a:rPr>
              <a:t>Who</a:t>
            </a:r>
            <a:r>
              <a:rPr lang="pl-PL" sz="2800" dirty="0" smtClean="0">
                <a:latin typeface="Cambria" panose="02040503050406030204" pitchFamily="18" charset="0"/>
              </a:rPr>
              <a:t> </a:t>
            </a:r>
            <a:r>
              <a:rPr lang="pl-PL" sz="2800" dirty="0" err="1" smtClean="0">
                <a:latin typeface="Cambria" panose="02040503050406030204" pitchFamily="18" charset="0"/>
              </a:rPr>
              <a:t>will</a:t>
            </a:r>
            <a:r>
              <a:rPr lang="pl-PL" sz="2800" dirty="0" smtClean="0">
                <a:latin typeface="Cambria" panose="02040503050406030204" pitchFamily="18" charset="0"/>
              </a:rPr>
              <a:t> be </a:t>
            </a:r>
            <a:r>
              <a:rPr lang="pl-PL" sz="2800" dirty="0" err="1" smtClean="0">
                <a:latin typeface="Cambria" panose="02040503050406030204" pitchFamily="18" charset="0"/>
              </a:rPr>
              <a:t>your</a:t>
            </a:r>
            <a:r>
              <a:rPr lang="pl-PL" sz="2800" dirty="0" smtClean="0">
                <a:latin typeface="Cambria" panose="02040503050406030204" pitchFamily="18" charset="0"/>
              </a:rPr>
              <a:t> partner?</a:t>
            </a:r>
          </a:p>
          <a:p>
            <a:r>
              <a:rPr lang="pl-PL" sz="2800" dirty="0" err="1" smtClean="0">
                <a:latin typeface="Cambria" panose="02040503050406030204" pitchFamily="18" charset="0"/>
              </a:rPr>
              <a:t>Who</a:t>
            </a:r>
            <a:r>
              <a:rPr lang="pl-PL" sz="2800" dirty="0" smtClean="0">
                <a:latin typeface="Cambria" panose="02040503050406030204" pitchFamily="18" charset="0"/>
              </a:rPr>
              <a:t> do </a:t>
            </a:r>
            <a:r>
              <a:rPr lang="pl-PL" sz="2800" dirty="0" err="1" smtClean="0">
                <a:latin typeface="Cambria" panose="02040503050406030204" pitchFamily="18" charset="0"/>
              </a:rPr>
              <a:t>you</a:t>
            </a:r>
            <a:r>
              <a:rPr lang="pl-PL" sz="2800" dirty="0" smtClean="0">
                <a:latin typeface="Cambria" panose="02040503050406030204" pitchFamily="18" charset="0"/>
              </a:rPr>
              <a:t> </a:t>
            </a:r>
            <a:r>
              <a:rPr lang="pl-PL" sz="2800" dirty="0">
                <a:latin typeface="Cambria" panose="02040503050406030204" pitchFamily="18" charset="0"/>
              </a:rPr>
              <a:t>want to </a:t>
            </a:r>
            <a:r>
              <a:rPr lang="pl-PL" sz="2800" dirty="0" smtClean="0">
                <a:latin typeface="Cambria" panose="02040503050406030204" pitchFamily="18" charset="0"/>
              </a:rPr>
              <a:t>interview </a:t>
            </a:r>
            <a:r>
              <a:rPr lang="pl-PL" sz="2800" dirty="0" err="1" smtClean="0">
                <a:latin typeface="Cambria" panose="02040503050406030204" pitchFamily="18" charset="0"/>
              </a:rPr>
              <a:t>during</a:t>
            </a:r>
            <a:r>
              <a:rPr lang="pl-PL" sz="2800" dirty="0" smtClean="0">
                <a:latin typeface="Cambria" panose="02040503050406030204" pitchFamily="18" charset="0"/>
              </a:rPr>
              <a:t> </a:t>
            </a:r>
            <a:r>
              <a:rPr lang="pl-PL" sz="2800" dirty="0" err="1">
                <a:latin typeface="Cambria" panose="02040503050406030204" pitchFamily="18" charset="0"/>
              </a:rPr>
              <a:t>emphaty</a:t>
            </a:r>
            <a:r>
              <a:rPr lang="pl-PL" sz="2800" dirty="0">
                <a:latin typeface="Cambria" panose="02040503050406030204" pitchFamily="18" charset="0"/>
              </a:rPr>
              <a:t>?</a:t>
            </a:r>
          </a:p>
          <a:p>
            <a:r>
              <a:rPr lang="pl-PL" sz="2800" dirty="0">
                <a:latin typeface="Cambria" panose="02040503050406030204" pitchFamily="18" charset="0"/>
              </a:rPr>
              <a:t>How </a:t>
            </a:r>
            <a:r>
              <a:rPr lang="pl-PL" sz="2800" dirty="0" err="1">
                <a:latin typeface="Cambria" panose="02040503050406030204" pitchFamily="18" charset="0"/>
              </a:rPr>
              <a:t>will</a:t>
            </a:r>
            <a:r>
              <a:rPr lang="pl-PL" sz="2800" dirty="0">
                <a:latin typeface="Cambria" panose="02040503050406030204" pitchFamily="18" charset="0"/>
              </a:rPr>
              <a:t> </a:t>
            </a:r>
            <a:r>
              <a:rPr lang="pl-PL" sz="2800" dirty="0" err="1">
                <a:latin typeface="Cambria" panose="02040503050406030204" pitchFamily="18" charset="0"/>
              </a:rPr>
              <a:t>you</a:t>
            </a:r>
            <a:r>
              <a:rPr lang="pl-PL" sz="2800" dirty="0">
                <a:latin typeface="Cambria" panose="02040503050406030204" pitchFamily="18" charset="0"/>
              </a:rPr>
              <a:t> </a:t>
            </a:r>
            <a:r>
              <a:rPr lang="pl-PL" sz="2800" dirty="0" err="1">
                <a:latin typeface="Cambria" panose="02040503050406030204" pitchFamily="18" charset="0"/>
              </a:rPr>
              <a:t>communicate</a:t>
            </a:r>
            <a:r>
              <a:rPr lang="pl-PL" sz="2800" dirty="0">
                <a:latin typeface="Cambria" panose="02040503050406030204" pitchFamily="18" charset="0"/>
              </a:rPr>
              <a:t> with </a:t>
            </a:r>
            <a:r>
              <a:rPr lang="pl-PL" sz="2800" dirty="0" err="1" smtClean="0">
                <a:latin typeface="Cambria" panose="02040503050406030204" pitchFamily="18" charset="0"/>
              </a:rPr>
              <a:t>your</a:t>
            </a:r>
            <a:r>
              <a:rPr lang="pl-PL" sz="2800" dirty="0" smtClean="0">
                <a:latin typeface="Cambria" panose="02040503050406030204" pitchFamily="18" charset="0"/>
              </a:rPr>
              <a:t> partner?</a:t>
            </a:r>
            <a:endParaRPr lang="pl-PL" sz="2800" dirty="0">
              <a:latin typeface="Cambria" panose="02040503050406030204" pitchFamily="18" charset="0"/>
            </a:endParaRPr>
          </a:p>
        </p:txBody>
      </p:sp>
    </p:spTree>
    <p:extLst>
      <p:ext uri="{BB962C8B-B14F-4D97-AF65-F5344CB8AC3E}">
        <p14:creationId xmlns:p14="http://schemas.microsoft.com/office/powerpoint/2010/main" val="2297288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8" name="Picture 3" descr="E:\CloudStation\[PROJEKTY]\[ACTIVE][2015-10-15][PROJEKT][SHOPA][UTP][DiamonDT]\2016_06_18_Grafika\Gotowe\PowerPoint_templates\def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2"/>
            <a:ext cx="9864000" cy="70562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CloudStation\[PROJEKTY]\[ACTIVE][2015-10-15][PROJEKT][SHOPA][UTP][DiamonDT]\2016_06_18_Grafika\Gotowe\etapy_metodyki_elementy_en\define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0"/>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11" name="pole tekstowe 10"/>
          <p:cNvSpPr txBox="1"/>
          <p:nvPr/>
        </p:nvSpPr>
        <p:spPr>
          <a:xfrm>
            <a:off x="204017" y="610142"/>
            <a:ext cx="1667572" cy="646331"/>
          </a:xfrm>
          <a:prstGeom prst="rect">
            <a:avLst/>
          </a:prstGeom>
          <a:noFill/>
        </p:spPr>
        <p:txBody>
          <a:bodyPr wrap="none" rtlCol="0">
            <a:spAutoFit/>
          </a:bodyPr>
          <a:lstStyle/>
          <a:p>
            <a:r>
              <a:rPr lang="pl-PL" sz="3600" dirty="0" err="1" smtClean="0">
                <a:solidFill>
                  <a:srgbClr val="00B552"/>
                </a:solidFill>
                <a:effectLst>
                  <a:outerShdw blurRad="38100" dist="38100" dir="2700000" algn="tl">
                    <a:srgbClr val="000000">
                      <a:alpha val="43137"/>
                    </a:srgbClr>
                  </a:outerShdw>
                </a:effectLst>
              </a:rPr>
              <a:t>Authors</a:t>
            </a:r>
            <a:endParaRPr lang="pl-PL" sz="3600" dirty="0">
              <a:solidFill>
                <a:srgbClr val="00B552"/>
              </a:solidFill>
              <a:effectLst>
                <a:outerShdw blurRad="38100" dist="38100" dir="2700000" algn="tl">
                  <a:srgbClr val="000000">
                    <a:alpha val="43137"/>
                  </a:srgbClr>
                </a:outerShdw>
              </a:effectLst>
            </a:endParaRPr>
          </a:p>
        </p:txBody>
      </p:sp>
      <p:pic>
        <p:nvPicPr>
          <p:cNvPr id="12" name="Obraz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3" name="Obraz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4" name="Obraz 13"/>
          <p:cNvPicPr>
            <a:picLocks noChangeAspect="1"/>
          </p:cNvPicPr>
          <p:nvPr/>
        </p:nvPicPr>
        <p:blipFill rotWithShape="1">
          <a:blip r:embed="rId8"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5" name="Obraz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6"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7"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8"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9"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20"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166078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202</Words>
  <Application>Microsoft Office PowerPoint</Application>
  <PresentationFormat>Pokaz na ekranie (4:3)</PresentationFormat>
  <Paragraphs>36</Paragraphs>
  <Slides>5</Slides>
  <Notes>5</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5</vt:i4>
      </vt:variant>
    </vt:vector>
  </HeadingPairs>
  <TitlesOfParts>
    <vt:vector size="9" baseType="lpstr">
      <vt:lpstr>Arial</vt:lpstr>
      <vt:lpstr>Calibri</vt:lpstr>
      <vt:lpstr>Cambria</vt:lpstr>
      <vt:lpstr>Motyw pakietu Office</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dc:description>CC BY-NC-SA 3.0 PL</dc:description>
  <cp:lastModifiedBy>Cezary Graul</cp:lastModifiedBy>
  <cp:revision>26</cp:revision>
  <dcterms:created xsi:type="dcterms:W3CDTF">2016-07-24T21:04:28Z</dcterms:created>
  <dcterms:modified xsi:type="dcterms:W3CDTF">2018-01-04T22:05:56Z</dcterms:modified>
</cp:coreProperties>
</file>