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1"/>
  </p:notesMasterIdLst>
  <p:sldIdLst>
    <p:sldId id="288" r:id="rId2"/>
    <p:sldId id="264" r:id="rId3"/>
    <p:sldId id="265" r:id="rId4"/>
    <p:sldId id="266" r:id="rId5"/>
    <p:sldId id="267" r:id="rId6"/>
    <p:sldId id="268" r:id="rId7"/>
    <p:sldId id="269" r:id="rId8"/>
    <p:sldId id="283" r:id="rId9"/>
    <p:sldId id="270" r:id="rId10"/>
    <p:sldId id="284" r:id="rId11"/>
    <p:sldId id="271" r:id="rId12"/>
    <p:sldId id="285" r:id="rId13"/>
    <p:sldId id="272" r:id="rId14"/>
    <p:sldId id="286" r:id="rId15"/>
    <p:sldId id="273" r:id="rId16"/>
    <p:sldId id="287" r:id="rId17"/>
    <p:sldId id="274" r:id="rId18"/>
    <p:sldId id="275" r:id="rId19"/>
    <p:sldId id="289" r:id="rId20"/>
  </p:sldIdLst>
  <p:sldSz cx="9144000" cy="6858000" type="screen4x3"/>
  <p:notesSz cx="6858000" cy="9144000"/>
  <p:defaultTextStyle>
    <a:defPPr>
      <a:defRPr lang="pl-P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9B00AF"/>
    <a:srgbClr val="0400FD"/>
    <a:srgbClr val="B2B2B3"/>
    <a:srgbClr val="400E00"/>
    <a:srgbClr val="400EFF"/>
    <a:srgbClr val="083400"/>
    <a:srgbClr val="C60000"/>
    <a:srgbClr val="F78439"/>
    <a:srgbClr val="FFC600"/>
    <a:srgbClr val="00B55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autoAdjust="0"/>
    <p:restoredTop sz="77133" autoAdjust="0"/>
  </p:normalViewPr>
  <p:slideViewPr>
    <p:cSldViewPr>
      <p:cViewPr varScale="1">
        <p:scale>
          <a:sx n="91" d="100"/>
          <a:sy n="91" d="100"/>
        </p:scale>
        <p:origin x="2184" y="66"/>
      </p:cViewPr>
      <p:guideLst>
        <p:guide orient="horz" pos="2160"/>
        <p:guide pos="2880"/>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notesViewPr>
    <p:cSldViewPr>
      <p:cViewPr varScale="1">
        <p:scale>
          <a:sx n="89" d="100"/>
          <a:sy n="89" d="100"/>
        </p:scale>
        <p:origin x="3798" y="108"/>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ymbol zastępczy nagłówka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pl-PL"/>
          </a:p>
        </p:txBody>
      </p:sp>
      <p:sp>
        <p:nvSpPr>
          <p:cNvPr id="3" name="Symbol zastępczy daty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5146527-AFB4-4FD2-93EE-CF7A6D5E85C7}" type="datetimeFigureOut">
              <a:rPr lang="pl-PL" smtClean="0"/>
              <a:t>2018-01-04</a:t>
            </a:fld>
            <a:endParaRPr lang="pl-PL"/>
          </a:p>
        </p:txBody>
      </p:sp>
      <p:sp>
        <p:nvSpPr>
          <p:cNvPr id="4" name="Symbol zastępczy obrazu slajdu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pl-PL"/>
          </a:p>
        </p:txBody>
      </p:sp>
      <p:sp>
        <p:nvSpPr>
          <p:cNvPr id="5" name="Symbol zastępczy notatek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pl-PL"/>
          </a:p>
        </p:txBody>
      </p:sp>
      <p:sp>
        <p:nvSpPr>
          <p:cNvPr id="6" name="Symbol zastępczy stopki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pl-PL"/>
          </a:p>
        </p:txBody>
      </p:sp>
      <p:sp>
        <p:nvSpPr>
          <p:cNvPr id="7" name="Symbol zastępczy numeru slajdu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AD14FEE-1608-4C4F-B329-91F3E1E53622}" type="slidenum">
              <a:rPr lang="pl-PL" smtClean="0"/>
              <a:t>‹#›</a:t>
            </a:fld>
            <a:endParaRPr lang="pl-PL"/>
          </a:p>
        </p:txBody>
      </p:sp>
    </p:spTree>
    <p:extLst>
      <p:ext uri="{BB962C8B-B14F-4D97-AF65-F5344CB8AC3E}">
        <p14:creationId xmlns:p14="http://schemas.microsoft.com/office/powerpoint/2010/main" val="113789652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pl-PL" dirty="0"/>
          </a:p>
        </p:txBody>
      </p:sp>
      <p:sp>
        <p:nvSpPr>
          <p:cNvPr id="4" name="Symbol zastępczy numeru slajdu 3"/>
          <p:cNvSpPr>
            <a:spLocks noGrp="1"/>
          </p:cNvSpPr>
          <p:nvPr>
            <p:ph type="sldNum" sz="quarter" idx="10"/>
          </p:nvPr>
        </p:nvSpPr>
        <p:spPr/>
        <p:txBody>
          <a:bodyPr/>
          <a:lstStyle/>
          <a:p>
            <a:fld id="{0AD14FEE-1608-4C4F-B329-91F3E1E53622}" type="slidenum">
              <a:rPr lang="pl-PL" smtClean="0"/>
              <a:t>1</a:t>
            </a:fld>
            <a:endParaRPr lang="pl-PL"/>
          </a:p>
        </p:txBody>
      </p:sp>
    </p:spTree>
    <p:extLst>
      <p:ext uri="{BB962C8B-B14F-4D97-AF65-F5344CB8AC3E}">
        <p14:creationId xmlns:p14="http://schemas.microsoft.com/office/powerpoint/2010/main" val="310009126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pl-PL" dirty="0"/>
          </a:p>
        </p:txBody>
      </p:sp>
      <p:sp>
        <p:nvSpPr>
          <p:cNvPr id="4" name="Symbol zastępczy numeru slajdu 3"/>
          <p:cNvSpPr>
            <a:spLocks noGrp="1"/>
          </p:cNvSpPr>
          <p:nvPr>
            <p:ph type="sldNum" sz="quarter" idx="10"/>
          </p:nvPr>
        </p:nvSpPr>
        <p:spPr/>
        <p:txBody>
          <a:bodyPr/>
          <a:lstStyle/>
          <a:p>
            <a:fld id="{0AD14FEE-1608-4C4F-B329-91F3E1E53622}" type="slidenum">
              <a:rPr lang="pl-PL" smtClean="0"/>
              <a:t>10</a:t>
            </a:fld>
            <a:endParaRPr lang="pl-PL"/>
          </a:p>
        </p:txBody>
      </p:sp>
    </p:spTree>
    <p:extLst>
      <p:ext uri="{BB962C8B-B14F-4D97-AF65-F5344CB8AC3E}">
        <p14:creationId xmlns:p14="http://schemas.microsoft.com/office/powerpoint/2010/main" val="382780589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smtClean="0"/>
              <a:t>COOPERATION means that we need to </a:t>
            </a:r>
            <a:r>
              <a:rPr lang="pl-PL" dirty="0" err="1" smtClean="0"/>
              <a:t>work</a:t>
            </a:r>
            <a:r>
              <a:rPr lang="pl-PL" baseline="0" dirty="0" smtClean="0"/>
              <a:t> </a:t>
            </a:r>
            <a:r>
              <a:rPr lang="pl-PL" baseline="0" dirty="0" err="1" smtClean="0"/>
              <a:t>together</a:t>
            </a:r>
            <a:r>
              <a:rPr lang="pl-PL" baseline="0" dirty="0" smtClean="0"/>
              <a:t> </a:t>
            </a:r>
            <a:r>
              <a:rPr lang="en-US" dirty="0" smtClean="0"/>
              <a:t>if we want to get our</a:t>
            </a:r>
            <a:r>
              <a:rPr lang="en-US" baseline="0" dirty="0" smtClean="0"/>
              <a:t> target.</a:t>
            </a:r>
            <a:endParaRPr lang="en-US" dirty="0" smtClean="0"/>
          </a:p>
          <a:p>
            <a:pPr marL="0" marR="0" lvl="0" indent="0" algn="l" defTabSz="914400" rtl="0" eaLnBrk="1" fontAlgn="auto" latinLnBrk="0" hangingPunct="1">
              <a:lnSpc>
                <a:spcPct val="100000"/>
              </a:lnSpc>
              <a:spcBef>
                <a:spcPts val="0"/>
              </a:spcBef>
              <a:spcAft>
                <a:spcPts val="0"/>
              </a:spcAft>
              <a:buClrTx/>
              <a:buSzTx/>
              <a:buFontTx/>
              <a:buNone/>
              <a:tabLst/>
              <a:defRPr/>
            </a:pPr>
            <a:endParaRPr lang="pl-PL" dirty="0"/>
          </a:p>
        </p:txBody>
      </p:sp>
      <p:sp>
        <p:nvSpPr>
          <p:cNvPr id="4" name="Symbol zastępczy numeru slajdu 3"/>
          <p:cNvSpPr>
            <a:spLocks noGrp="1"/>
          </p:cNvSpPr>
          <p:nvPr>
            <p:ph type="sldNum" sz="quarter" idx="10"/>
          </p:nvPr>
        </p:nvSpPr>
        <p:spPr/>
        <p:txBody>
          <a:bodyPr/>
          <a:lstStyle/>
          <a:p>
            <a:fld id="{0AD14FEE-1608-4C4F-B329-91F3E1E53622}" type="slidenum">
              <a:rPr lang="pl-PL" smtClean="0"/>
              <a:t>11</a:t>
            </a:fld>
            <a:endParaRPr lang="pl-PL"/>
          </a:p>
        </p:txBody>
      </p:sp>
    </p:spTree>
    <p:extLst>
      <p:ext uri="{BB962C8B-B14F-4D97-AF65-F5344CB8AC3E}">
        <p14:creationId xmlns:p14="http://schemas.microsoft.com/office/powerpoint/2010/main" val="246911833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pl-PL" dirty="0"/>
          </a:p>
        </p:txBody>
      </p:sp>
      <p:sp>
        <p:nvSpPr>
          <p:cNvPr id="4" name="Symbol zastępczy numeru slajdu 3"/>
          <p:cNvSpPr>
            <a:spLocks noGrp="1"/>
          </p:cNvSpPr>
          <p:nvPr>
            <p:ph type="sldNum" sz="quarter" idx="10"/>
          </p:nvPr>
        </p:nvSpPr>
        <p:spPr/>
        <p:txBody>
          <a:bodyPr/>
          <a:lstStyle/>
          <a:p>
            <a:fld id="{0AD14FEE-1608-4C4F-B329-91F3E1E53622}" type="slidenum">
              <a:rPr lang="pl-PL" smtClean="0"/>
              <a:t>12</a:t>
            </a:fld>
            <a:endParaRPr lang="pl-PL"/>
          </a:p>
        </p:txBody>
      </p:sp>
    </p:spTree>
    <p:extLst>
      <p:ext uri="{BB962C8B-B14F-4D97-AF65-F5344CB8AC3E}">
        <p14:creationId xmlns:p14="http://schemas.microsoft.com/office/powerpoint/2010/main" val="378037426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smtClean="0"/>
              <a:t>Remember! - There</a:t>
            </a:r>
            <a:r>
              <a:rPr lang="en-US" baseline="0" dirty="0" smtClean="0"/>
              <a:t> </a:t>
            </a:r>
            <a:r>
              <a:rPr lang="pl-PL" baseline="0" dirty="0" err="1" smtClean="0"/>
              <a:t>are</a:t>
            </a:r>
            <a:r>
              <a:rPr lang="pl-PL" baseline="0" dirty="0" smtClean="0"/>
              <a:t> </a:t>
            </a:r>
            <a:r>
              <a:rPr lang="en-US" baseline="0" dirty="0" smtClean="0"/>
              <a:t>no stupid IDEA</a:t>
            </a:r>
            <a:r>
              <a:rPr lang="pl-PL" baseline="0" dirty="0" smtClean="0"/>
              <a:t>S</a:t>
            </a:r>
            <a:r>
              <a:rPr lang="en-US" baseline="0" dirty="0" smtClean="0"/>
              <a:t>!</a:t>
            </a:r>
            <a:endParaRPr lang="en-US" dirty="0" smtClean="0"/>
          </a:p>
          <a:p>
            <a:pPr marL="0" marR="0" lvl="0" indent="0" algn="l" defTabSz="914400" rtl="0" eaLnBrk="1" fontAlgn="auto" latinLnBrk="0" hangingPunct="1">
              <a:lnSpc>
                <a:spcPct val="100000"/>
              </a:lnSpc>
              <a:spcBef>
                <a:spcPts val="0"/>
              </a:spcBef>
              <a:spcAft>
                <a:spcPts val="0"/>
              </a:spcAft>
              <a:buClrTx/>
              <a:buSzTx/>
              <a:buFontTx/>
              <a:buNone/>
              <a:tabLst/>
              <a:defRPr/>
            </a:pPr>
            <a:endParaRPr lang="pl-PL" dirty="0"/>
          </a:p>
        </p:txBody>
      </p:sp>
      <p:sp>
        <p:nvSpPr>
          <p:cNvPr id="4" name="Symbol zastępczy numeru slajdu 3"/>
          <p:cNvSpPr>
            <a:spLocks noGrp="1"/>
          </p:cNvSpPr>
          <p:nvPr>
            <p:ph type="sldNum" sz="quarter" idx="10"/>
          </p:nvPr>
        </p:nvSpPr>
        <p:spPr/>
        <p:txBody>
          <a:bodyPr/>
          <a:lstStyle/>
          <a:p>
            <a:fld id="{0AD14FEE-1608-4C4F-B329-91F3E1E53622}" type="slidenum">
              <a:rPr lang="pl-PL" smtClean="0"/>
              <a:t>13</a:t>
            </a:fld>
            <a:endParaRPr lang="pl-PL"/>
          </a:p>
        </p:txBody>
      </p:sp>
    </p:spTree>
    <p:extLst>
      <p:ext uri="{BB962C8B-B14F-4D97-AF65-F5344CB8AC3E}">
        <p14:creationId xmlns:p14="http://schemas.microsoft.com/office/powerpoint/2010/main" val="145463111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pl-PL" dirty="0"/>
          </a:p>
        </p:txBody>
      </p:sp>
      <p:sp>
        <p:nvSpPr>
          <p:cNvPr id="4" name="Symbol zastępczy numeru slajdu 3"/>
          <p:cNvSpPr>
            <a:spLocks noGrp="1"/>
          </p:cNvSpPr>
          <p:nvPr>
            <p:ph type="sldNum" sz="quarter" idx="10"/>
          </p:nvPr>
        </p:nvSpPr>
        <p:spPr/>
        <p:txBody>
          <a:bodyPr/>
          <a:lstStyle/>
          <a:p>
            <a:fld id="{0AD14FEE-1608-4C4F-B329-91F3E1E53622}" type="slidenum">
              <a:rPr lang="pl-PL" smtClean="0"/>
              <a:t>14</a:t>
            </a:fld>
            <a:endParaRPr lang="pl-PL"/>
          </a:p>
        </p:txBody>
      </p:sp>
    </p:spTree>
    <p:extLst>
      <p:ext uri="{BB962C8B-B14F-4D97-AF65-F5344CB8AC3E}">
        <p14:creationId xmlns:p14="http://schemas.microsoft.com/office/powerpoint/2010/main" val="154315337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lstStyle/>
          <a:p>
            <a:pPr lvl="0" rtl="0">
              <a:spcBef>
                <a:spcPts val="0"/>
              </a:spcBef>
              <a:buNone/>
            </a:pPr>
            <a:r>
              <a:rPr lang="en-US" sz="1200" dirty="0" smtClean="0"/>
              <a:t>Culture of self-confidence</a:t>
            </a:r>
            <a:r>
              <a:rPr lang="pl-PL" sz="1200" dirty="0" smtClean="0"/>
              <a:t>.</a:t>
            </a:r>
            <a:endParaRPr lang="en-US" sz="1200" dirty="0" smtClean="0"/>
          </a:p>
          <a:p>
            <a:pPr lvl="0" rtl="0">
              <a:spcBef>
                <a:spcPts val="0"/>
              </a:spcBef>
              <a:buNone/>
            </a:pPr>
            <a:r>
              <a:rPr lang="en-US" sz="1200" dirty="0" err="1" smtClean="0"/>
              <a:t>Ev</a:t>
            </a:r>
            <a:r>
              <a:rPr lang="pl-PL" sz="1200" dirty="0" smtClean="0"/>
              <a:t>e</a:t>
            </a:r>
            <a:r>
              <a:rPr lang="en-US" sz="1200" dirty="0" err="1" smtClean="0"/>
              <a:t>rybody</a:t>
            </a:r>
            <a:r>
              <a:rPr lang="en-US" sz="1200" dirty="0" smtClean="0"/>
              <a:t> can do </a:t>
            </a:r>
            <a:r>
              <a:rPr lang="en-US" sz="1200" dirty="0" err="1" smtClean="0"/>
              <a:t>ev</a:t>
            </a:r>
            <a:r>
              <a:rPr lang="pl-PL" sz="1200" dirty="0" smtClean="0"/>
              <a:t>e</a:t>
            </a:r>
            <a:r>
              <a:rPr lang="en-US" sz="1200" dirty="0" err="1" smtClean="0"/>
              <a:t>rything</a:t>
            </a:r>
            <a:r>
              <a:rPr lang="en-US" sz="1200" dirty="0" smtClean="0"/>
              <a:t>.</a:t>
            </a:r>
          </a:p>
          <a:p>
            <a:pPr lvl="0" rtl="0">
              <a:spcBef>
                <a:spcPts val="0"/>
              </a:spcBef>
              <a:buNone/>
            </a:pPr>
            <a:r>
              <a:rPr lang="en-US" sz="1200" dirty="0" err="1" smtClean="0"/>
              <a:t>Ev</a:t>
            </a:r>
            <a:r>
              <a:rPr lang="pl-PL" sz="1200" dirty="0" smtClean="0"/>
              <a:t>e</a:t>
            </a:r>
            <a:r>
              <a:rPr lang="en-US" sz="1200" dirty="0" err="1" smtClean="0"/>
              <a:t>rybody</a:t>
            </a:r>
            <a:r>
              <a:rPr lang="en-US" sz="1200" dirty="0" smtClean="0"/>
              <a:t> can sketch</a:t>
            </a:r>
            <a:r>
              <a:rPr lang="en-US" sz="1200" baseline="0" dirty="0" smtClean="0"/>
              <a:t> and build great prototypes.</a:t>
            </a:r>
            <a:endParaRPr lang="en-US" dirty="0" smtClean="0"/>
          </a:p>
          <a:p>
            <a:pPr marL="0" marR="0" lvl="0" indent="0" algn="l" defTabSz="914400" rtl="0" eaLnBrk="1" fontAlgn="auto" latinLnBrk="0" hangingPunct="1">
              <a:lnSpc>
                <a:spcPct val="100000"/>
              </a:lnSpc>
              <a:spcBef>
                <a:spcPts val="0"/>
              </a:spcBef>
              <a:spcAft>
                <a:spcPts val="0"/>
              </a:spcAft>
              <a:buClrTx/>
              <a:buSzTx/>
              <a:buFontTx/>
              <a:buNone/>
              <a:tabLst/>
              <a:defRPr/>
            </a:pPr>
            <a:endParaRPr lang="pl-PL" dirty="0"/>
          </a:p>
        </p:txBody>
      </p:sp>
      <p:sp>
        <p:nvSpPr>
          <p:cNvPr id="4" name="Symbol zastępczy numeru slajdu 3"/>
          <p:cNvSpPr>
            <a:spLocks noGrp="1"/>
          </p:cNvSpPr>
          <p:nvPr>
            <p:ph type="sldNum" sz="quarter" idx="10"/>
          </p:nvPr>
        </p:nvSpPr>
        <p:spPr/>
        <p:txBody>
          <a:bodyPr/>
          <a:lstStyle/>
          <a:p>
            <a:fld id="{0AD14FEE-1608-4C4F-B329-91F3E1E53622}" type="slidenum">
              <a:rPr lang="pl-PL" smtClean="0"/>
              <a:t>15</a:t>
            </a:fld>
            <a:endParaRPr lang="pl-PL"/>
          </a:p>
        </p:txBody>
      </p:sp>
    </p:spTree>
    <p:extLst>
      <p:ext uri="{BB962C8B-B14F-4D97-AF65-F5344CB8AC3E}">
        <p14:creationId xmlns:p14="http://schemas.microsoft.com/office/powerpoint/2010/main" val="362875039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pl-PL" dirty="0"/>
          </a:p>
        </p:txBody>
      </p:sp>
      <p:sp>
        <p:nvSpPr>
          <p:cNvPr id="4" name="Symbol zastępczy numeru slajdu 3"/>
          <p:cNvSpPr>
            <a:spLocks noGrp="1"/>
          </p:cNvSpPr>
          <p:nvPr>
            <p:ph type="sldNum" sz="quarter" idx="10"/>
          </p:nvPr>
        </p:nvSpPr>
        <p:spPr/>
        <p:txBody>
          <a:bodyPr/>
          <a:lstStyle/>
          <a:p>
            <a:fld id="{0AD14FEE-1608-4C4F-B329-91F3E1E53622}" type="slidenum">
              <a:rPr lang="pl-PL" smtClean="0"/>
              <a:t>16</a:t>
            </a:fld>
            <a:endParaRPr lang="pl-PL"/>
          </a:p>
        </p:txBody>
      </p:sp>
    </p:spTree>
    <p:extLst>
      <p:ext uri="{BB962C8B-B14F-4D97-AF65-F5344CB8AC3E}">
        <p14:creationId xmlns:p14="http://schemas.microsoft.com/office/powerpoint/2010/main" val="226257806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pl-PL" dirty="0"/>
          </a:p>
        </p:txBody>
      </p:sp>
      <p:sp>
        <p:nvSpPr>
          <p:cNvPr id="4" name="Symbol zastępczy numeru slajdu 3"/>
          <p:cNvSpPr>
            <a:spLocks noGrp="1"/>
          </p:cNvSpPr>
          <p:nvPr>
            <p:ph type="sldNum" sz="quarter" idx="10"/>
          </p:nvPr>
        </p:nvSpPr>
        <p:spPr/>
        <p:txBody>
          <a:bodyPr/>
          <a:lstStyle/>
          <a:p>
            <a:fld id="{0AD14FEE-1608-4C4F-B329-91F3E1E53622}" type="slidenum">
              <a:rPr lang="pl-PL" smtClean="0"/>
              <a:t>17</a:t>
            </a:fld>
            <a:endParaRPr lang="pl-PL"/>
          </a:p>
        </p:txBody>
      </p:sp>
    </p:spTree>
    <p:extLst>
      <p:ext uri="{BB962C8B-B14F-4D97-AF65-F5344CB8AC3E}">
        <p14:creationId xmlns:p14="http://schemas.microsoft.com/office/powerpoint/2010/main" val="190570072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pl-PL" dirty="0"/>
          </a:p>
        </p:txBody>
      </p:sp>
      <p:sp>
        <p:nvSpPr>
          <p:cNvPr id="4" name="Symbol zastępczy numeru slajdu 3"/>
          <p:cNvSpPr>
            <a:spLocks noGrp="1"/>
          </p:cNvSpPr>
          <p:nvPr>
            <p:ph type="sldNum" sz="quarter" idx="10"/>
          </p:nvPr>
        </p:nvSpPr>
        <p:spPr/>
        <p:txBody>
          <a:bodyPr/>
          <a:lstStyle/>
          <a:p>
            <a:fld id="{0AD14FEE-1608-4C4F-B329-91F3E1E53622}" type="slidenum">
              <a:rPr lang="pl-PL" smtClean="0"/>
              <a:t>18</a:t>
            </a:fld>
            <a:endParaRPr lang="pl-PL"/>
          </a:p>
        </p:txBody>
      </p:sp>
    </p:spTree>
    <p:extLst>
      <p:ext uri="{BB962C8B-B14F-4D97-AF65-F5344CB8AC3E}">
        <p14:creationId xmlns:p14="http://schemas.microsoft.com/office/powerpoint/2010/main" val="123106720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pl-PL" dirty="0"/>
          </a:p>
        </p:txBody>
      </p:sp>
      <p:sp>
        <p:nvSpPr>
          <p:cNvPr id="4" name="Symbol zastępczy numeru slajdu 3"/>
          <p:cNvSpPr>
            <a:spLocks noGrp="1"/>
          </p:cNvSpPr>
          <p:nvPr>
            <p:ph type="sldNum" sz="quarter" idx="10"/>
          </p:nvPr>
        </p:nvSpPr>
        <p:spPr/>
        <p:txBody>
          <a:bodyPr/>
          <a:lstStyle/>
          <a:p>
            <a:fld id="{0AD14FEE-1608-4C4F-B329-91F3E1E53622}" type="slidenum">
              <a:rPr lang="pl-PL" smtClean="0"/>
              <a:t>19</a:t>
            </a:fld>
            <a:endParaRPr lang="pl-PL"/>
          </a:p>
        </p:txBody>
      </p:sp>
    </p:spTree>
    <p:extLst>
      <p:ext uri="{BB962C8B-B14F-4D97-AF65-F5344CB8AC3E}">
        <p14:creationId xmlns:p14="http://schemas.microsoft.com/office/powerpoint/2010/main" val="256041718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pl-PL" dirty="0"/>
          </a:p>
        </p:txBody>
      </p:sp>
      <p:sp>
        <p:nvSpPr>
          <p:cNvPr id="4" name="Symbol zastępczy numeru slajdu 3"/>
          <p:cNvSpPr>
            <a:spLocks noGrp="1"/>
          </p:cNvSpPr>
          <p:nvPr>
            <p:ph type="sldNum" sz="quarter" idx="10"/>
          </p:nvPr>
        </p:nvSpPr>
        <p:spPr/>
        <p:txBody>
          <a:bodyPr/>
          <a:lstStyle/>
          <a:p>
            <a:fld id="{0AD14FEE-1608-4C4F-B329-91F3E1E53622}" type="slidenum">
              <a:rPr lang="pl-PL" smtClean="0"/>
              <a:t>2</a:t>
            </a:fld>
            <a:endParaRPr lang="pl-PL"/>
          </a:p>
        </p:txBody>
      </p:sp>
    </p:spTree>
    <p:extLst>
      <p:ext uri="{BB962C8B-B14F-4D97-AF65-F5344CB8AC3E}">
        <p14:creationId xmlns:p14="http://schemas.microsoft.com/office/powerpoint/2010/main" val="425136743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pl-PL" dirty="0"/>
          </a:p>
        </p:txBody>
      </p:sp>
      <p:sp>
        <p:nvSpPr>
          <p:cNvPr id="4" name="Symbol zastępczy numeru slajdu 3"/>
          <p:cNvSpPr>
            <a:spLocks noGrp="1"/>
          </p:cNvSpPr>
          <p:nvPr>
            <p:ph type="sldNum" sz="quarter" idx="10"/>
          </p:nvPr>
        </p:nvSpPr>
        <p:spPr/>
        <p:txBody>
          <a:bodyPr/>
          <a:lstStyle/>
          <a:p>
            <a:fld id="{0AD14FEE-1608-4C4F-B329-91F3E1E53622}" type="slidenum">
              <a:rPr lang="pl-PL" smtClean="0"/>
              <a:t>3</a:t>
            </a:fld>
            <a:endParaRPr lang="pl-PL"/>
          </a:p>
        </p:txBody>
      </p:sp>
    </p:spTree>
    <p:extLst>
      <p:ext uri="{BB962C8B-B14F-4D97-AF65-F5344CB8AC3E}">
        <p14:creationId xmlns:p14="http://schemas.microsoft.com/office/powerpoint/2010/main" val="317134285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lstStyle/>
          <a:p>
            <a:pPr lvl="0">
              <a:spcBef>
                <a:spcPts val="0"/>
              </a:spcBef>
              <a:buNone/>
            </a:pPr>
            <a:r>
              <a:rPr lang="en-US" dirty="0" smtClean="0"/>
              <a:t>Introduce to DT.</a:t>
            </a:r>
            <a:br>
              <a:rPr lang="en-US" dirty="0" smtClean="0"/>
            </a:br>
            <a:r>
              <a:rPr lang="en-US" dirty="0" smtClean="0"/>
              <a:t/>
            </a:r>
            <a:br>
              <a:rPr lang="en-US" dirty="0" smtClean="0"/>
            </a:br>
            <a:r>
              <a:rPr lang="pl-PL" dirty="0" err="1" smtClean="0"/>
              <a:t>Present</a:t>
            </a:r>
            <a:r>
              <a:rPr lang="pl-PL" dirty="0" smtClean="0"/>
              <a:t> </a:t>
            </a:r>
            <a:r>
              <a:rPr lang="en-US" baseline="0" dirty="0" smtClean="0"/>
              <a:t>6 steps</a:t>
            </a:r>
            <a:r>
              <a:rPr lang="pl-PL" baseline="0" dirty="0" smtClean="0"/>
              <a:t> of </a:t>
            </a:r>
            <a:r>
              <a:rPr lang="pl-PL" baseline="0" dirty="0" err="1" smtClean="0"/>
              <a:t>methodology</a:t>
            </a:r>
            <a:r>
              <a:rPr lang="en-US" baseline="0" dirty="0" smtClean="0"/>
              <a:t> in 3 min.</a:t>
            </a:r>
            <a:endParaRPr lang="en-US" dirty="0" smtClean="0"/>
          </a:p>
          <a:p>
            <a:pPr lvl="0">
              <a:spcBef>
                <a:spcPts val="0"/>
              </a:spcBef>
              <a:buNone/>
            </a:pPr>
            <a:endParaRPr lang="en-US" dirty="0" smtClean="0"/>
          </a:p>
          <a:p>
            <a:pPr lvl="0">
              <a:spcBef>
                <a:spcPts val="0"/>
              </a:spcBef>
              <a:buNone/>
            </a:pPr>
            <a:r>
              <a:rPr lang="en-US" dirty="0" smtClean="0"/>
              <a:t>More info in Textbook.</a:t>
            </a:r>
          </a:p>
          <a:p>
            <a:pPr marL="0" marR="0" lvl="0" indent="0" algn="l" defTabSz="914400" rtl="0" eaLnBrk="1" fontAlgn="auto" latinLnBrk="0" hangingPunct="1">
              <a:lnSpc>
                <a:spcPct val="100000"/>
              </a:lnSpc>
              <a:spcBef>
                <a:spcPts val="0"/>
              </a:spcBef>
              <a:spcAft>
                <a:spcPts val="0"/>
              </a:spcAft>
              <a:buClrTx/>
              <a:buSzTx/>
              <a:buFontTx/>
              <a:buNone/>
              <a:tabLst/>
              <a:defRPr/>
            </a:pPr>
            <a:endParaRPr lang="pl-PL" dirty="0"/>
          </a:p>
        </p:txBody>
      </p:sp>
      <p:sp>
        <p:nvSpPr>
          <p:cNvPr id="4" name="Symbol zastępczy numeru slajdu 3"/>
          <p:cNvSpPr>
            <a:spLocks noGrp="1"/>
          </p:cNvSpPr>
          <p:nvPr>
            <p:ph type="sldNum" sz="quarter" idx="10"/>
          </p:nvPr>
        </p:nvSpPr>
        <p:spPr/>
        <p:txBody>
          <a:bodyPr/>
          <a:lstStyle/>
          <a:p>
            <a:fld id="{0AD14FEE-1608-4C4F-B329-91F3E1E53622}" type="slidenum">
              <a:rPr lang="pl-PL" smtClean="0"/>
              <a:t>4</a:t>
            </a:fld>
            <a:endParaRPr lang="pl-PL"/>
          </a:p>
        </p:txBody>
      </p:sp>
    </p:spTree>
    <p:extLst>
      <p:ext uri="{BB962C8B-B14F-4D97-AF65-F5344CB8AC3E}">
        <p14:creationId xmlns:p14="http://schemas.microsoft.com/office/powerpoint/2010/main" val="304086370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smtClean="0"/>
              <a:t>Introduction to the rules during classes</a:t>
            </a:r>
          </a:p>
        </p:txBody>
      </p:sp>
      <p:sp>
        <p:nvSpPr>
          <p:cNvPr id="4" name="Symbol zastępczy numeru slajdu 3"/>
          <p:cNvSpPr>
            <a:spLocks noGrp="1"/>
          </p:cNvSpPr>
          <p:nvPr>
            <p:ph type="sldNum" sz="quarter" idx="10"/>
          </p:nvPr>
        </p:nvSpPr>
        <p:spPr/>
        <p:txBody>
          <a:bodyPr/>
          <a:lstStyle/>
          <a:p>
            <a:fld id="{0AD14FEE-1608-4C4F-B329-91F3E1E53622}" type="slidenum">
              <a:rPr lang="pl-PL" smtClean="0"/>
              <a:t>5</a:t>
            </a:fld>
            <a:endParaRPr lang="pl-PL"/>
          </a:p>
        </p:txBody>
      </p:sp>
    </p:spTree>
    <p:extLst>
      <p:ext uri="{BB962C8B-B14F-4D97-AF65-F5344CB8AC3E}">
        <p14:creationId xmlns:p14="http://schemas.microsoft.com/office/powerpoint/2010/main" val="309668622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pl-PL" dirty="0"/>
          </a:p>
        </p:txBody>
      </p:sp>
      <p:sp>
        <p:nvSpPr>
          <p:cNvPr id="4" name="Symbol zastępczy numeru slajdu 3"/>
          <p:cNvSpPr>
            <a:spLocks noGrp="1"/>
          </p:cNvSpPr>
          <p:nvPr>
            <p:ph type="sldNum" sz="quarter" idx="10"/>
          </p:nvPr>
        </p:nvSpPr>
        <p:spPr/>
        <p:txBody>
          <a:bodyPr/>
          <a:lstStyle/>
          <a:p>
            <a:fld id="{0AD14FEE-1608-4C4F-B329-91F3E1E53622}" type="slidenum">
              <a:rPr lang="pl-PL" smtClean="0"/>
              <a:t>6</a:t>
            </a:fld>
            <a:endParaRPr lang="pl-PL"/>
          </a:p>
        </p:txBody>
      </p:sp>
    </p:spTree>
    <p:extLst>
      <p:ext uri="{BB962C8B-B14F-4D97-AF65-F5344CB8AC3E}">
        <p14:creationId xmlns:p14="http://schemas.microsoft.com/office/powerpoint/2010/main" val="332309037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pl-PL" dirty="0"/>
          </a:p>
        </p:txBody>
      </p:sp>
      <p:sp>
        <p:nvSpPr>
          <p:cNvPr id="4" name="Symbol zastępczy numeru slajdu 3"/>
          <p:cNvSpPr>
            <a:spLocks noGrp="1"/>
          </p:cNvSpPr>
          <p:nvPr>
            <p:ph type="sldNum" sz="quarter" idx="10"/>
          </p:nvPr>
        </p:nvSpPr>
        <p:spPr/>
        <p:txBody>
          <a:bodyPr/>
          <a:lstStyle/>
          <a:p>
            <a:fld id="{0AD14FEE-1608-4C4F-B329-91F3E1E53622}" type="slidenum">
              <a:rPr lang="pl-PL" smtClean="0"/>
              <a:t>7</a:t>
            </a:fld>
            <a:endParaRPr lang="pl-PL"/>
          </a:p>
        </p:txBody>
      </p:sp>
    </p:spTree>
    <p:extLst>
      <p:ext uri="{BB962C8B-B14F-4D97-AF65-F5344CB8AC3E}">
        <p14:creationId xmlns:p14="http://schemas.microsoft.com/office/powerpoint/2010/main" val="64137560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pl-PL" dirty="0"/>
          </a:p>
        </p:txBody>
      </p:sp>
      <p:sp>
        <p:nvSpPr>
          <p:cNvPr id="4" name="Symbol zastępczy numeru slajdu 3"/>
          <p:cNvSpPr>
            <a:spLocks noGrp="1"/>
          </p:cNvSpPr>
          <p:nvPr>
            <p:ph type="sldNum" sz="quarter" idx="10"/>
          </p:nvPr>
        </p:nvSpPr>
        <p:spPr/>
        <p:txBody>
          <a:bodyPr/>
          <a:lstStyle/>
          <a:p>
            <a:fld id="{0AD14FEE-1608-4C4F-B329-91F3E1E53622}" type="slidenum">
              <a:rPr lang="pl-PL" smtClean="0"/>
              <a:t>8</a:t>
            </a:fld>
            <a:endParaRPr lang="pl-PL"/>
          </a:p>
        </p:txBody>
      </p:sp>
    </p:spTree>
    <p:extLst>
      <p:ext uri="{BB962C8B-B14F-4D97-AF65-F5344CB8AC3E}">
        <p14:creationId xmlns:p14="http://schemas.microsoft.com/office/powerpoint/2010/main" val="54039328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lstStyle/>
          <a:p>
            <a:pPr lvl="0">
              <a:spcBef>
                <a:spcPts val="0"/>
              </a:spcBef>
              <a:buNone/>
            </a:pPr>
            <a:r>
              <a:rPr lang="en-US" dirty="0" smtClean="0"/>
              <a:t>UNDERSTAND</a:t>
            </a:r>
            <a:r>
              <a:rPr lang="pl-PL" dirty="0" smtClean="0"/>
              <a:t> </a:t>
            </a:r>
            <a:r>
              <a:rPr lang="en-US" dirty="0" smtClean="0"/>
              <a:t>+</a:t>
            </a:r>
            <a:r>
              <a:rPr lang="pl-PL" dirty="0" smtClean="0"/>
              <a:t> </a:t>
            </a:r>
            <a:r>
              <a:rPr lang="en-US" dirty="0" smtClean="0"/>
              <a:t>OBSERVE </a:t>
            </a:r>
            <a:r>
              <a:rPr lang="pl-PL" dirty="0" smtClean="0"/>
              <a:t>=</a:t>
            </a:r>
            <a:r>
              <a:rPr lang="en-US" dirty="0" smtClean="0"/>
              <a:t> </a:t>
            </a:r>
            <a:r>
              <a:rPr lang="pl-PL" dirty="0" smtClean="0"/>
              <a:t>EMPATHY</a:t>
            </a:r>
            <a:endParaRPr lang="en-US" dirty="0" smtClean="0"/>
          </a:p>
          <a:p>
            <a:pPr lvl="0" rtl="0">
              <a:spcBef>
                <a:spcPts val="0"/>
              </a:spcBef>
              <a:buNone/>
            </a:pPr>
            <a:endParaRPr lang="pl-PL" dirty="0" smtClean="0"/>
          </a:p>
          <a:p>
            <a:pPr lvl="0" rtl="0">
              <a:spcBef>
                <a:spcPts val="0"/>
              </a:spcBef>
              <a:buNone/>
            </a:pPr>
            <a:r>
              <a:rPr lang="en-US" dirty="0" smtClean="0"/>
              <a:t>We always listen </a:t>
            </a:r>
            <a:r>
              <a:rPr lang="pl-PL" dirty="0" smtClean="0"/>
              <a:t>to </a:t>
            </a:r>
            <a:r>
              <a:rPr lang="en-US" dirty="0" smtClean="0"/>
              <a:t>other people.</a:t>
            </a:r>
          </a:p>
          <a:p>
            <a:pPr marL="0" marR="0" lvl="0" indent="0" algn="l" defTabSz="914400" rtl="0" eaLnBrk="1" fontAlgn="auto" latinLnBrk="0" hangingPunct="1">
              <a:lnSpc>
                <a:spcPct val="100000"/>
              </a:lnSpc>
              <a:spcBef>
                <a:spcPts val="0"/>
              </a:spcBef>
              <a:spcAft>
                <a:spcPts val="0"/>
              </a:spcAft>
              <a:buClrTx/>
              <a:buSzTx/>
              <a:buFontTx/>
              <a:buNone/>
              <a:tabLst/>
              <a:defRPr/>
            </a:pPr>
            <a:endParaRPr lang="pl-PL" dirty="0"/>
          </a:p>
        </p:txBody>
      </p:sp>
      <p:sp>
        <p:nvSpPr>
          <p:cNvPr id="4" name="Symbol zastępczy numeru slajdu 3"/>
          <p:cNvSpPr>
            <a:spLocks noGrp="1"/>
          </p:cNvSpPr>
          <p:nvPr>
            <p:ph type="sldNum" sz="quarter" idx="10"/>
          </p:nvPr>
        </p:nvSpPr>
        <p:spPr/>
        <p:txBody>
          <a:bodyPr/>
          <a:lstStyle/>
          <a:p>
            <a:fld id="{0AD14FEE-1608-4C4F-B329-91F3E1E53622}" type="slidenum">
              <a:rPr lang="pl-PL" smtClean="0"/>
              <a:t>9</a:t>
            </a:fld>
            <a:endParaRPr lang="pl-PL"/>
          </a:p>
        </p:txBody>
      </p:sp>
    </p:spTree>
    <p:extLst>
      <p:ext uri="{BB962C8B-B14F-4D97-AF65-F5344CB8AC3E}">
        <p14:creationId xmlns:p14="http://schemas.microsoft.com/office/powerpoint/2010/main" val="72412700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Slajd tytułowy">
    <p:spTree>
      <p:nvGrpSpPr>
        <p:cNvPr id="1" name=""/>
        <p:cNvGrpSpPr/>
        <p:nvPr/>
      </p:nvGrpSpPr>
      <p:grpSpPr>
        <a:xfrm>
          <a:off x="0" y="0"/>
          <a:ext cx="0" cy="0"/>
          <a:chOff x="0" y="0"/>
          <a:chExt cx="0" cy="0"/>
        </a:xfrm>
      </p:grpSpPr>
      <p:sp>
        <p:nvSpPr>
          <p:cNvPr id="2" name="Tytuł 1"/>
          <p:cNvSpPr>
            <a:spLocks noGrp="1"/>
          </p:cNvSpPr>
          <p:nvPr>
            <p:ph type="ctrTitle"/>
          </p:nvPr>
        </p:nvSpPr>
        <p:spPr>
          <a:xfrm>
            <a:off x="685800" y="2130425"/>
            <a:ext cx="7772400" cy="1470025"/>
          </a:xfrm>
        </p:spPr>
        <p:txBody>
          <a:bodyPr/>
          <a:lstStyle/>
          <a:p>
            <a:r>
              <a:rPr lang="pl-PL" smtClean="0"/>
              <a:t>Kliknij, aby edytować styl</a:t>
            </a:r>
            <a:endParaRPr lang="pl-PL"/>
          </a:p>
        </p:txBody>
      </p:sp>
      <p:sp>
        <p:nvSpPr>
          <p:cNvPr id="3" name="Podtytuł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pl-PL" smtClean="0"/>
              <a:t>Kliknij, aby edytować styl wzorca podtytułu</a:t>
            </a:r>
            <a:endParaRPr lang="pl-PL"/>
          </a:p>
        </p:txBody>
      </p:sp>
      <p:sp>
        <p:nvSpPr>
          <p:cNvPr id="4" name="Symbol zastępczy daty 3"/>
          <p:cNvSpPr>
            <a:spLocks noGrp="1"/>
          </p:cNvSpPr>
          <p:nvPr>
            <p:ph type="dt" sz="half" idx="10"/>
          </p:nvPr>
        </p:nvSpPr>
        <p:spPr/>
        <p:txBody>
          <a:bodyPr/>
          <a:lstStyle/>
          <a:p>
            <a:fld id="{84991AF9-CC93-4C70-8B42-DEAC6B01394C}" type="datetimeFigureOut">
              <a:rPr lang="pl-PL" smtClean="0"/>
              <a:t>2018-01-04</a:t>
            </a:fld>
            <a:endParaRPr lang="pl-PL"/>
          </a:p>
        </p:txBody>
      </p:sp>
      <p:sp>
        <p:nvSpPr>
          <p:cNvPr id="5" name="Symbol zastępczy stopki 4"/>
          <p:cNvSpPr>
            <a:spLocks noGrp="1"/>
          </p:cNvSpPr>
          <p:nvPr>
            <p:ph type="ftr" sz="quarter" idx="11"/>
          </p:nvPr>
        </p:nvSpPr>
        <p:spPr/>
        <p:txBody>
          <a:bodyPr/>
          <a:lstStyle/>
          <a:p>
            <a:endParaRPr lang="pl-PL"/>
          </a:p>
        </p:txBody>
      </p:sp>
      <p:sp>
        <p:nvSpPr>
          <p:cNvPr id="6" name="Symbol zastępczy numeru slajdu 5"/>
          <p:cNvSpPr>
            <a:spLocks noGrp="1"/>
          </p:cNvSpPr>
          <p:nvPr>
            <p:ph type="sldNum" sz="quarter" idx="12"/>
          </p:nvPr>
        </p:nvSpPr>
        <p:spPr/>
        <p:txBody>
          <a:bodyPr/>
          <a:lstStyle/>
          <a:p>
            <a:fld id="{EFDF3A6C-CBB5-4C30-A54D-F1FE5894EBE8}" type="slidenum">
              <a:rPr lang="pl-PL" smtClean="0"/>
              <a:t>‹#›</a:t>
            </a:fld>
            <a:endParaRPr lang="pl-PL"/>
          </a:p>
        </p:txBody>
      </p:sp>
    </p:spTree>
    <p:extLst>
      <p:ext uri="{BB962C8B-B14F-4D97-AF65-F5344CB8AC3E}">
        <p14:creationId xmlns:p14="http://schemas.microsoft.com/office/powerpoint/2010/main" val="135087814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ytuł i tekst pionowy">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smtClean="0"/>
              <a:t>Kliknij, aby edytować styl</a:t>
            </a:r>
            <a:endParaRPr lang="pl-PL"/>
          </a:p>
        </p:txBody>
      </p:sp>
      <p:sp>
        <p:nvSpPr>
          <p:cNvPr id="3" name="Symbol zastępczy tytułu pionowego 2"/>
          <p:cNvSpPr>
            <a:spLocks noGrp="1"/>
          </p:cNvSpPr>
          <p:nvPr>
            <p:ph type="body" orient="vert" idx="1"/>
          </p:nvPr>
        </p:nvSpPr>
        <p:spPr/>
        <p:txBody>
          <a:bodyPr vert="eaVert"/>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pl-PL"/>
          </a:p>
        </p:txBody>
      </p:sp>
      <p:sp>
        <p:nvSpPr>
          <p:cNvPr id="4" name="Symbol zastępczy daty 3"/>
          <p:cNvSpPr>
            <a:spLocks noGrp="1"/>
          </p:cNvSpPr>
          <p:nvPr>
            <p:ph type="dt" sz="half" idx="10"/>
          </p:nvPr>
        </p:nvSpPr>
        <p:spPr/>
        <p:txBody>
          <a:bodyPr/>
          <a:lstStyle/>
          <a:p>
            <a:fld id="{84991AF9-CC93-4C70-8B42-DEAC6B01394C}" type="datetimeFigureOut">
              <a:rPr lang="pl-PL" smtClean="0"/>
              <a:t>2018-01-04</a:t>
            </a:fld>
            <a:endParaRPr lang="pl-PL"/>
          </a:p>
        </p:txBody>
      </p:sp>
      <p:sp>
        <p:nvSpPr>
          <p:cNvPr id="5" name="Symbol zastępczy stopki 4"/>
          <p:cNvSpPr>
            <a:spLocks noGrp="1"/>
          </p:cNvSpPr>
          <p:nvPr>
            <p:ph type="ftr" sz="quarter" idx="11"/>
          </p:nvPr>
        </p:nvSpPr>
        <p:spPr/>
        <p:txBody>
          <a:bodyPr/>
          <a:lstStyle/>
          <a:p>
            <a:endParaRPr lang="pl-PL"/>
          </a:p>
        </p:txBody>
      </p:sp>
      <p:sp>
        <p:nvSpPr>
          <p:cNvPr id="6" name="Symbol zastępczy numeru slajdu 5"/>
          <p:cNvSpPr>
            <a:spLocks noGrp="1"/>
          </p:cNvSpPr>
          <p:nvPr>
            <p:ph type="sldNum" sz="quarter" idx="12"/>
          </p:nvPr>
        </p:nvSpPr>
        <p:spPr/>
        <p:txBody>
          <a:bodyPr/>
          <a:lstStyle/>
          <a:p>
            <a:fld id="{EFDF3A6C-CBB5-4C30-A54D-F1FE5894EBE8}" type="slidenum">
              <a:rPr lang="pl-PL" smtClean="0"/>
              <a:t>‹#›</a:t>
            </a:fld>
            <a:endParaRPr lang="pl-PL"/>
          </a:p>
        </p:txBody>
      </p:sp>
    </p:spTree>
    <p:extLst>
      <p:ext uri="{BB962C8B-B14F-4D97-AF65-F5344CB8AC3E}">
        <p14:creationId xmlns:p14="http://schemas.microsoft.com/office/powerpoint/2010/main" val="98876214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ytuł pionowy i tekst">
    <p:spTree>
      <p:nvGrpSpPr>
        <p:cNvPr id="1" name=""/>
        <p:cNvGrpSpPr/>
        <p:nvPr/>
      </p:nvGrpSpPr>
      <p:grpSpPr>
        <a:xfrm>
          <a:off x="0" y="0"/>
          <a:ext cx="0" cy="0"/>
          <a:chOff x="0" y="0"/>
          <a:chExt cx="0" cy="0"/>
        </a:xfrm>
      </p:grpSpPr>
      <p:sp>
        <p:nvSpPr>
          <p:cNvPr id="2" name="Tytuł pionowy 1"/>
          <p:cNvSpPr>
            <a:spLocks noGrp="1"/>
          </p:cNvSpPr>
          <p:nvPr>
            <p:ph type="title" orient="vert"/>
          </p:nvPr>
        </p:nvSpPr>
        <p:spPr>
          <a:xfrm>
            <a:off x="6629400" y="274638"/>
            <a:ext cx="2057400" cy="5851525"/>
          </a:xfrm>
        </p:spPr>
        <p:txBody>
          <a:bodyPr vert="eaVert"/>
          <a:lstStyle/>
          <a:p>
            <a:r>
              <a:rPr lang="pl-PL" smtClean="0"/>
              <a:t>Kliknij, aby edytować styl</a:t>
            </a:r>
            <a:endParaRPr lang="pl-PL"/>
          </a:p>
        </p:txBody>
      </p:sp>
      <p:sp>
        <p:nvSpPr>
          <p:cNvPr id="3" name="Symbol zastępczy tytułu pionowego 2"/>
          <p:cNvSpPr>
            <a:spLocks noGrp="1"/>
          </p:cNvSpPr>
          <p:nvPr>
            <p:ph type="body" orient="vert" idx="1"/>
          </p:nvPr>
        </p:nvSpPr>
        <p:spPr>
          <a:xfrm>
            <a:off x="457200" y="274638"/>
            <a:ext cx="6019800" cy="5851525"/>
          </a:xfrm>
        </p:spPr>
        <p:txBody>
          <a:bodyPr vert="eaVert"/>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pl-PL"/>
          </a:p>
        </p:txBody>
      </p:sp>
      <p:sp>
        <p:nvSpPr>
          <p:cNvPr id="4" name="Symbol zastępczy daty 3"/>
          <p:cNvSpPr>
            <a:spLocks noGrp="1"/>
          </p:cNvSpPr>
          <p:nvPr>
            <p:ph type="dt" sz="half" idx="10"/>
          </p:nvPr>
        </p:nvSpPr>
        <p:spPr/>
        <p:txBody>
          <a:bodyPr/>
          <a:lstStyle/>
          <a:p>
            <a:fld id="{84991AF9-CC93-4C70-8B42-DEAC6B01394C}" type="datetimeFigureOut">
              <a:rPr lang="pl-PL" smtClean="0"/>
              <a:t>2018-01-04</a:t>
            </a:fld>
            <a:endParaRPr lang="pl-PL"/>
          </a:p>
        </p:txBody>
      </p:sp>
      <p:sp>
        <p:nvSpPr>
          <p:cNvPr id="5" name="Symbol zastępczy stopki 4"/>
          <p:cNvSpPr>
            <a:spLocks noGrp="1"/>
          </p:cNvSpPr>
          <p:nvPr>
            <p:ph type="ftr" sz="quarter" idx="11"/>
          </p:nvPr>
        </p:nvSpPr>
        <p:spPr/>
        <p:txBody>
          <a:bodyPr/>
          <a:lstStyle/>
          <a:p>
            <a:endParaRPr lang="pl-PL"/>
          </a:p>
        </p:txBody>
      </p:sp>
      <p:sp>
        <p:nvSpPr>
          <p:cNvPr id="6" name="Symbol zastępczy numeru slajdu 5"/>
          <p:cNvSpPr>
            <a:spLocks noGrp="1"/>
          </p:cNvSpPr>
          <p:nvPr>
            <p:ph type="sldNum" sz="quarter" idx="12"/>
          </p:nvPr>
        </p:nvSpPr>
        <p:spPr/>
        <p:txBody>
          <a:bodyPr/>
          <a:lstStyle/>
          <a:p>
            <a:fld id="{EFDF3A6C-CBB5-4C30-A54D-F1FE5894EBE8}" type="slidenum">
              <a:rPr lang="pl-PL" smtClean="0"/>
              <a:t>‹#›</a:t>
            </a:fld>
            <a:endParaRPr lang="pl-PL"/>
          </a:p>
        </p:txBody>
      </p:sp>
    </p:spTree>
    <p:extLst>
      <p:ext uri="{BB962C8B-B14F-4D97-AF65-F5344CB8AC3E}">
        <p14:creationId xmlns:p14="http://schemas.microsoft.com/office/powerpoint/2010/main" val="1362003082"/>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ytuł i zawartość">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smtClean="0"/>
              <a:t>Kliknij, aby edytować styl</a:t>
            </a:r>
            <a:endParaRPr lang="pl-PL"/>
          </a:p>
        </p:txBody>
      </p:sp>
      <p:sp>
        <p:nvSpPr>
          <p:cNvPr id="3" name="Symbol zastępczy zawartości 2"/>
          <p:cNvSpPr>
            <a:spLocks noGrp="1"/>
          </p:cNvSpPr>
          <p:nvPr>
            <p:ph idx="1"/>
          </p:nvPr>
        </p:nvSpPr>
        <p:spPr/>
        <p:txBody>
          <a:bodyPr/>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pl-PL"/>
          </a:p>
        </p:txBody>
      </p:sp>
      <p:sp>
        <p:nvSpPr>
          <p:cNvPr id="4" name="Symbol zastępczy daty 3"/>
          <p:cNvSpPr>
            <a:spLocks noGrp="1"/>
          </p:cNvSpPr>
          <p:nvPr>
            <p:ph type="dt" sz="half" idx="10"/>
          </p:nvPr>
        </p:nvSpPr>
        <p:spPr/>
        <p:txBody>
          <a:bodyPr/>
          <a:lstStyle/>
          <a:p>
            <a:fld id="{84991AF9-CC93-4C70-8B42-DEAC6B01394C}" type="datetimeFigureOut">
              <a:rPr lang="pl-PL" smtClean="0"/>
              <a:t>2018-01-04</a:t>
            </a:fld>
            <a:endParaRPr lang="pl-PL"/>
          </a:p>
        </p:txBody>
      </p:sp>
      <p:sp>
        <p:nvSpPr>
          <p:cNvPr id="5" name="Symbol zastępczy stopki 4"/>
          <p:cNvSpPr>
            <a:spLocks noGrp="1"/>
          </p:cNvSpPr>
          <p:nvPr>
            <p:ph type="ftr" sz="quarter" idx="11"/>
          </p:nvPr>
        </p:nvSpPr>
        <p:spPr/>
        <p:txBody>
          <a:bodyPr/>
          <a:lstStyle/>
          <a:p>
            <a:endParaRPr lang="pl-PL"/>
          </a:p>
        </p:txBody>
      </p:sp>
      <p:sp>
        <p:nvSpPr>
          <p:cNvPr id="6" name="Symbol zastępczy numeru slajdu 5"/>
          <p:cNvSpPr>
            <a:spLocks noGrp="1"/>
          </p:cNvSpPr>
          <p:nvPr>
            <p:ph type="sldNum" sz="quarter" idx="12"/>
          </p:nvPr>
        </p:nvSpPr>
        <p:spPr/>
        <p:txBody>
          <a:bodyPr/>
          <a:lstStyle/>
          <a:p>
            <a:fld id="{EFDF3A6C-CBB5-4C30-A54D-F1FE5894EBE8}" type="slidenum">
              <a:rPr lang="pl-PL" smtClean="0"/>
              <a:t>‹#›</a:t>
            </a:fld>
            <a:endParaRPr lang="pl-PL"/>
          </a:p>
        </p:txBody>
      </p:sp>
      <p:sp>
        <p:nvSpPr>
          <p:cNvPr id="10" name="Symbol zastępczy obrazu 9"/>
          <p:cNvSpPr>
            <a:spLocks noGrp="1"/>
          </p:cNvSpPr>
          <p:nvPr>
            <p:ph type="pic" sz="quarter" idx="13"/>
          </p:nvPr>
        </p:nvSpPr>
        <p:spPr>
          <a:xfrm>
            <a:off x="4859338" y="4076700"/>
            <a:ext cx="914400" cy="914400"/>
          </a:xfrm>
        </p:spPr>
        <p:txBody>
          <a:bodyPr/>
          <a:lstStyle/>
          <a:p>
            <a:endParaRPr lang="pl-PL"/>
          </a:p>
        </p:txBody>
      </p:sp>
    </p:spTree>
    <p:extLst>
      <p:ext uri="{BB962C8B-B14F-4D97-AF65-F5344CB8AC3E}">
        <p14:creationId xmlns:p14="http://schemas.microsoft.com/office/powerpoint/2010/main" val="2445223035"/>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Nagłówek sekcji">
    <p:spTree>
      <p:nvGrpSpPr>
        <p:cNvPr id="1" name=""/>
        <p:cNvGrpSpPr/>
        <p:nvPr/>
      </p:nvGrpSpPr>
      <p:grpSpPr>
        <a:xfrm>
          <a:off x="0" y="0"/>
          <a:ext cx="0" cy="0"/>
          <a:chOff x="0" y="0"/>
          <a:chExt cx="0" cy="0"/>
        </a:xfrm>
      </p:grpSpPr>
      <p:sp>
        <p:nvSpPr>
          <p:cNvPr id="2" name="Tytuł 1"/>
          <p:cNvSpPr>
            <a:spLocks noGrp="1"/>
          </p:cNvSpPr>
          <p:nvPr>
            <p:ph type="title"/>
          </p:nvPr>
        </p:nvSpPr>
        <p:spPr>
          <a:xfrm>
            <a:off x="722313" y="4406900"/>
            <a:ext cx="7772400" cy="1362075"/>
          </a:xfrm>
        </p:spPr>
        <p:txBody>
          <a:bodyPr anchor="t"/>
          <a:lstStyle>
            <a:lvl1pPr algn="l">
              <a:defRPr sz="4000" b="1" cap="all"/>
            </a:lvl1pPr>
          </a:lstStyle>
          <a:p>
            <a:r>
              <a:rPr lang="pl-PL" smtClean="0"/>
              <a:t>Kliknij, aby edytować styl</a:t>
            </a:r>
            <a:endParaRPr lang="pl-PL"/>
          </a:p>
        </p:txBody>
      </p:sp>
      <p:sp>
        <p:nvSpPr>
          <p:cNvPr id="3" name="Symbol zastępczy tekstu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pl-PL" smtClean="0"/>
              <a:t>Kliknij, aby edytować style wzorca tekstu</a:t>
            </a:r>
          </a:p>
        </p:txBody>
      </p:sp>
      <p:sp>
        <p:nvSpPr>
          <p:cNvPr id="4" name="Symbol zastępczy daty 3"/>
          <p:cNvSpPr>
            <a:spLocks noGrp="1"/>
          </p:cNvSpPr>
          <p:nvPr>
            <p:ph type="dt" sz="half" idx="10"/>
          </p:nvPr>
        </p:nvSpPr>
        <p:spPr/>
        <p:txBody>
          <a:bodyPr/>
          <a:lstStyle/>
          <a:p>
            <a:fld id="{84991AF9-CC93-4C70-8B42-DEAC6B01394C}" type="datetimeFigureOut">
              <a:rPr lang="pl-PL" smtClean="0"/>
              <a:t>2018-01-04</a:t>
            </a:fld>
            <a:endParaRPr lang="pl-PL"/>
          </a:p>
        </p:txBody>
      </p:sp>
      <p:sp>
        <p:nvSpPr>
          <p:cNvPr id="5" name="Symbol zastępczy stopki 4"/>
          <p:cNvSpPr>
            <a:spLocks noGrp="1"/>
          </p:cNvSpPr>
          <p:nvPr>
            <p:ph type="ftr" sz="quarter" idx="11"/>
          </p:nvPr>
        </p:nvSpPr>
        <p:spPr/>
        <p:txBody>
          <a:bodyPr/>
          <a:lstStyle/>
          <a:p>
            <a:endParaRPr lang="pl-PL"/>
          </a:p>
        </p:txBody>
      </p:sp>
      <p:sp>
        <p:nvSpPr>
          <p:cNvPr id="6" name="Symbol zastępczy numeru slajdu 5"/>
          <p:cNvSpPr>
            <a:spLocks noGrp="1"/>
          </p:cNvSpPr>
          <p:nvPr>
            <p:ph type="sldNum" sz="quarter" idx="12"/>
          </p:nvPr>
        </p:nvSpPr>
        <p:spPr/>
        <p:txBody>
          <a:bodyPr/>
          <a:lstStyle/>
          <a:p>
            <a:fld id="{EFDF3A6C-CBB5-4C30-A54D-F1FE5894EBE8}" type="slidenum">
              <a:rPr lang="pl-PL" smtClean="0"/>
              <a:t>‹#›</a:t>
            </a:fld>
            <a:endParaRPr lang="pl-PL"/>
          </a:p>
        </p:txBody>
      </p:sp>
    </p:spTree>
    <p:extLst>
      <p:ext uri="{BB962C8B-B14F-4D97-AF65-F5344CB8AC3E}">
        <p14:creationId xmlns:p14="http://schemas.microsoft.com/office/powerpoint/2010/main" val="17197507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wa elementy zawartości">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smtClean="0"/>
              <a:t>Kliknij, aby edytować styl</a:t>
            </a:r>
            <a:endParaRPr lang="pl-PL"/>
          </a:p>
        </p:txBody>
      </p:sp>
      <p:sp>
        <p:nvSpPr>
          <p:cNvPr id="3" name="Symbol zastępczy zawartości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pl-PL"/>
          </a:p>
        </p:txBody>
      </p:sp>
      <p:sp>
        <p:nvSpPr>
          <p:cNvPr id="4" name="Symbol zastępczy zawartości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pl-PL"/>
          </a:p>
        </p:txBody>
      </p:sp>
      <p:sp>
        <p:nvSpPr>
          <p:cNvPr id="5" name="Symbol zastępczy daty 4"/>
          <p:cNvSpPr>
            <a:spLocks noGrp="1"/>
          </p:cNvSpPr>
          <p:nvPr>
            <p:ph type="dt" sz="half" idx="10"/>
          </p:nvPr>
        </p:nvSpPr>
        <p:spPr/>
        <p:txBody>
          <a:bodyPr/>
          <a:lstStyle/>
          <a:p>
            <a:fld id="{84991AF9-CC93-4C70-8B42-DEAC6B01394C}" type="datetimeFigureOut">
              <a:rPr lang="pl-PL" smtClean="0"/>
              <a:t>2018-01-04</a:t>
            </a:fld>
            <a:endParaRPr lang="pl-PL"/>
          </a:p>
        </p:txBody>
      </p:sp>
      <p:sp>
        <p:nvSpPr>
          <p:cNvPr id="6" name="Symbol zastępczy stopki 5"/>
          <p:cNvSpPr>
            <a:spLocks noGrp="1"/>
          </p:cNvSpPr>
          <p:nvPr>
            <p:ph type="ftr" sz="quarter" idx="11"/>
          </p:nvPr>
        </p:nvSpPr>
        <p:spPr/>
        <p:txBody>
          <a:bodyPr/>
          <a:lstStyle/>
          <a:p>
            <a:endParaRPr lang="pl-PL"/>
          </a:p>
        </p:txBody>
      </p:sp>
      <p:sp>
        <p:nvSpPr>
          <p:cNvPr id="7" name="Symbol zastępczy numeru slajdu 6"/>
          <p:cNvSpPr>
            <a:spLocks noGrp="1"/>
          </p:cNvSpPr>
          <p:nvPr>
            <p:ph type="sldNum" sz="quarter" idx="12"/>
          </p:nvPr>
        </p:nvSpPr>
        <p:spPr/>
        <p:txBody>
          <a:bodyPr/>
          <a:lstStyle/>
          <a:p>
            <a:fld id="{EFDF3A6C-CBB5-4C30-A54D-F1FE5894EBE8}" type="slidenum">
              <a:rPr lang="pl-PL" smtClean="0"/>
              <a:t>‹#›</a:t>
            </a:fld>
            <a:endParaRPr lang="pl-PL"/>
          </a:p>
        </p:txBody>
      </p:sp>
    </p:spTree>
    <p:extLst>
      <p:ext uri="{BB962C8B-B14F-4D97-AF65-F5344CB8AC3E}">
        <p14:creationId xmlns:p14="http://schemas.microsoft.com/office/powerpoint/2010/main" val="142680667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Porównanie">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lvl1pPr>
              <a:defRPr/>
            </a:lvl1pPr>
          </a:lstStyle>
          <a:p>
            <a:r>
              <a:rPr lang="pl-PL" smtClean="0"/>
              <a:t>Kliknij, aby edytować styl</a:t>
            </a:r>
            <a:endParaRPr lang="pl-PL"/>
          </a:p>
        </p:txBody>
      </p:sp>
      <p:sp>
        <p:nvSpPr>
          <p:cNvPr id="3" name="Symbol zastępczy tekstu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l-PL" smtClean="0"/>
              <a:t>Kliknij, aby edytować style wzorca tekstu</a:t>
            </a:r>
          </a:p>
        </p:txBody>
      </p:sp>
      <p:sp>
        <p:nvSpPr>
          <p:cNvPr id="4" name="Symbol zastępczy zawartości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pl-PL"/>
          </a:p>
        </p:txBody>
      </p:sp>
      <p:sp>
        <p:nvSpPr>
          <p:cNvPr id="5" name="Symbol zastępczy tekstu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l-PL" smtClean="0"/>
              <a:t>Kliknij, aby edytować style wzorca tekstu</a:t>
            </a:r>
          </a:p>
        </p:txBody>
      </p:sp>
      <p:sp>
        <p:nvSpPr>
          <p:cNvPr id="6" name="Symbol zastępczy zawartości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pl-PL"/>
          </a:p>
        </p:txBody>
      </p:sp>
      <p:sp>
        <p:nvSpPr>
          <p:cNvPr id="7" name="Symbol zastępczy daty 6"/>
          <p:cNvSpPr>
            <a:spLocks noGrp="1"/>
          </p:cNvSpPr>
          <p:nvPr>
            <p:ph type="dt" sz="half" idx="10"/>
          </p:nvPr>
        </p:nvSpPr>
        <p:spPr/>
        <p:txBody>
          <a:bodyPr/>
          <a:lstStyle/>
          <a:p>
            <a:fld id="{84991AF9-CC93-4C70-8B42-DEAC6B01394C}" type="datetimeFigureOut">
              <a:rPr lang="pl-PL" smtClean="0"/>
              <a:t>2018-01-04</a:t>
            </a:fld>
            <a:endParaRPr lang="pl-PL"/>
          </a:p>
        </p:txBody>
      </p:sp>
      <p:sp>
        <p:nvSpPr>
          <p:cNvPr id="8" name="Symbol zastępczy stopki 7"/>
          <p:cNvSpPr>
            <a:spLocks noGrp="1"/>
          </p:cNvSpPr>
          <p:nvPr>
            <p:ph type="ftr" sz="quarter" idx="11"/>
          </p:nvPr>
        </p:nvSpPr>
        <p:spPr/>
        <p:txBody>
          <a:bodyPr/>
          <a:lstStyle/>
          <a:p>
            <a:endParaRPr lang="pl-PL"/>
          </a:p>
        </p:txBody>
      </p:sp>
      <p:sp>
        <p:nvSpPr>
          <p:cNvPr id="9" name="Symbol zastępczy numeru slajdu 8"/>
          <p:cNvSpPr>
            <a:spLocks noGrp="1"/>
          </p:cNvSpPr>
          <p:nvPr>
            <p:ph type="sldNum" sz="quarter" idx="12"/>
          </p:nvPr>
        </p:nvSpPr>
        <p:spPr/>
        <p:txBody>
          <a:bodyPr/>
          <a:lstStyle/>
          <a:p>
            <a:fld id="{EFDF3A6C-CBB5-4C30-A54D-F1FE5894EBE8}" type="slidenum">
              <a:rPr lang="pl-PL" smtClean="0"/>
              <a:t>‹#›</a:t>
            </a:fld>
            <a:endParaRPr lang="pl-PL"/>
          </a:p>
        </p:txBody>
      </p:sp>
    </p:spTree>
    <p:extLst>
      <p:ext uri="{BB962C8B-B14F-4D97-AF65-F5344CB8AC3E}">
        <p14:creationId xmlns:p14="http://schemas.microsoft.com/office/powerpoint/2010/main" val="189472878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ylko tytuł">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smtClean="0"/>
              <a:t>Kliknij, aby edytować styl</a:t>
            </a:r>
            <a:endParaRPr lang="pl-PL"/>
          </a:p>
        </p:txBody>
      </p:sp>
      <p:sp>
        <p:nvSpPr>
          <p:cNvPr id="3" name="Symbol zastępczy daty 2"/>
          <p:cNvSpPr>
            <a:spLocks noGrp="1"/>
          </p:cNvSpPr>
          <p:nvPr>
            <p:ph type="dt" sz="half" idx="10"/>
          </p:nvPr>
        </p:nvSpPr>
        <p:spPr/>
        <p:txBody>
          <a:bodyPr/>
          <a:lstStyle/>
          <a:p>
            <a:fld id="{84991AF9-CC93-4C70-8B42-DEAC6B01394C}" type="datetimeFigureOut">
              <a:rPr lang="pl-PL" smtClean="0"/>
              <a:t>2018-01-04</a:t>
            </a:fld>
            <a:endParaRPr lang="pl-PL"/>
          </a:p>
        </p:txBody>
      </p:sp>
      <p:sp>
        <p:nvSpPr>
          <p:cNvPr id="4" name="Symbol zastępczy stopki 3"/>
          <p:cNvSpPr>
            <a:spLocks noGrp="1"/>
          </p:cNvSpPr>
          <p:nvPr>
            <p:ph type="ftr" sz="quarter" idx="11"/>
          </p:nvPr>
        </p:nvSpPr>
        <p:spPr/>
        <p:txBody>
          <a:bodyPr/>
          <a:lstStyle/>
          <a:p>
            <a:endParaRPr lang="pl-PL"/>
          </a:p>
        </p:txBody>
      </p:sp>
      <p:sp>
        <p:nvSpPr>
          <p:cNvPr id="5" name="Symbol zastępczy numeru slajdu 4"/>
          <p:cNvSpPr>
            <a:spLocks noGrp="1"/>
          </p:cNvSpPr>
          <p:nvPr>
            <p:ph type="sldNum" sz="quarter" idx="12"/>
          </p:nvPr>
        </p:nvSpPr>
        <p:spPr/>
        <p:txBody>
          <a:bodyPr/>
          <a:lstStyle/>
          <a:p>
            <a:fld id="{EFDF3A6C-CBB5-4C30-A54D-F1FE5894EBE8}" type="slidenum">
              <a:rPr lang="pl-PL" smtClean="0"/>
              <a:t>‹#›</a:t>
            </a:fld>
            <a:endParaRPr lang="pl-PL"/>
          </a:p>
        </p:txBody>
      </p:sp>
    </p:spTree>
    <p:extLst>
      <p:ext uri="{BB962C8B-B14F-4D97-AF65-F5344CB8AC3E}">
        <p14:creationId xmlns:p14="http://schemas.microsoft.com/office/powerpoint/2010/main" val="203544147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Pusty">
    <p:spTree>
      <p:nvGrpSpPr>
        <p:cNvPr id="1" name=""/>
        <p:cNvGrpSpPr/>
        <p:nvPr/>
      </p:nvGrpSpPr>
      <p:grpSpPr>
        <a:xfrm>
          <a:off x="0" y="0"/>
          <a:ext cx="0" cy="0"/>
          <a:chOff x="0" y="0"/>
          <a:chExt cx="0" cy="0"/>
        </a:xfrm>
      </p:grpSpPr>
      <p:sp>
        <p:nvSpPr>
          <p:cNvPr id="2" name="Symbol zastępczy daty 1"/>
          <p:cNvSpPr>
            <a:spLocks noGrp="1"/>
          </p:cNvSpPr>
          <p:nvPr>
            <p:ph type="dt" sz="half" idx="10"/>
          </p:nvPr>
        </p:nvSpPr>
        <p:spPr/>
        <p:txBody>
          <a:bodyPr/>
          <a:lstStyle/>
          <a:p>
            <a:fld id="{84991AF9-CC93-4C70-8B42-DEAC6B01394C}" type="datetimeFigureOut">
              <a:rPr lang="pl-PL" smtClean="0"/>
              <a:t>2018-01-04</a:t>
            </a:fld>
            <a:endParaRPr lang="pl-PL"/>
          </a:p>
        </p:txBody>
      </p:sp>
      <p:sp>
        <p:nvSpPr>
          <p:cNvPr id="3" name="Symbol zastępczy stopki 2"/>
          <p:cNvSpPr>
            <a:spLocks noGrp="1"/>
          </p:cNvSpPr>
          <p:nvPr>
            <p:ph type="ftr" sz="quarter" idx="11"/>
          </p:nvPr>
        </p:nvSpPr>
        <p:spPr/>
        <p:txBody>
          <a:bodyPr/>
          <a:lstStyle/>
          <a:p>
            <a:endParaRPr lang="pl-PL"/>
          </a:p>
        </p:txBody>
      </p:sp>
      <p:sp>
        <p:nvSpPr>
          <p:cNvPr id="4" name="Symbol zastępczy numeru slajdu 3"/>
          <p:cNvSpPr>
            <a:spLocks noGrp="1"/>
          </p:cNvSpPr>
          <p:nvPr>
            <p:ph type="sldNum" sz="quarter" idx="12"/>
          </p:nvPr>
        </p:nvSpPr>
        <p:spPr/>
        <p:txBody>
          <a:bodyPr/>
          <a:lstStyle/>
          <a:p>
            <a:fld id="{EFDF3A6C-CBB5-4C30-A54D-F1FE5894EBE8}" type="slidenum">
              <a:rPr lang="pl-PL" smtClean="0"/>
              <a:t>‹#›</a:t>
            </a:fld>
            <a:endParaRPr lang="pl-PL"/>
          </a:p>
        </p:txBody>
      </p:sp>
    </p:spTree>
    <p:extLst>
      <p:ext uri="{BB962C8B-B14F-4D97-AF65-F5344CB8AC3E}">
        <p14:creationId xmlns:p14="http://schemas.microsoft.com/office/powerpoint/2010/main" val="428286818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Zawartość z podpisem">
    <p:spTree>
      <p:nvGrpSpPr>
        <p:cNvPr id="1" name=""/>
        <p:cNvGrpSpPr/>
        <p:nvPr/>
      </p:nvGrpSpPr>
      <p:grpSpPr>
        <a:xfrm>
          <a:off x="0" y="0"/>
          <a:ext cx="0" cy="0"/>
          <a:chOff x="0" y="0"/>
          <a:chExt cx="0" cy="0"/>
        </a:xfrm>
      </p:grpSpPr>
      <p:sp>
        <p:nvSpPr>
          <p:cNvPr id="2" name="Tytuł 1"/>
          <p:cNvSpPr>
            <a:spLocks noGrp="1"/>
          </p:cNvSpPr>
          <p:nvPr>
            <p:ph type="title"/>
          </p:nvPr>
        </p:nvSpPr>
        <p:spPr>
          <a:xfrm>
            <a:off x="457200" y="273050"/>
            <a:ext cx="3008313" cy="1162050"/>
          </a:xfrm>
        </p:spPr>
        <p:txBody>
          <a:bodyPr anchor="b"/>
          <a:lstStyle>
            <a:lvl1pPr algn="l">
              <a:defRPr sz="2000" b="1"/>
            </a:lvl1pPr>
          </a:lstStyle>
          <a:p>
            <a:r>
              <a:rPr lang="pl-PL" smtClean="0"/>
              <a:t>Kliknij, aby edytować styl</a:t>
            </a:r>
            <a:endParaRPr lang="pl-PL"/>
          </a:p>
        </p:txBody>
      </p:sp>
      <p:sp>
        <p:nvSpPr>
          <p:cNvPr id="3" name="Symbol zastępczy zawartości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pl-PL"/>
          </a:p>
        </p:txBody>
      </p:sp>
      <p:sp>
        <p:nvSpPr>
          <p:cNvPr id="4" name="Symbol zastępczy tekstu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pl-PL" smtClean="0"/>
              <a:t>Kliknij, aby edytować style wzorca tekstu</a:t>
            </a:r>
          </a:p>
        </p:txBody>
      </p:sp>
      <p:sp>
        <p:nvSpPr>
          <p:cNvPr id="5" name="Symbol zastępczy daty 4"/>
          <p:cNvSpPr>
            <a:spLocks noGrp="1"/>
          </p:cNvSpPr>
          <p:nvPr>
            <p:ph type="dt" sz="half" idx="10"/>
          </p:nvPr>
        </p:nvSpPr>
        <p:spPr/>
        <p:txBody>
          <a:bodyPr/>
          <a:lstStyle/>
          <a:p>
            <a:fld id="{84991AF9-CC93-4C70-8B42-DEAC6B01394C}" type="datetimeFigureOut">
              <a:rPr lang="pl-PL" smtClean="0"/>
              <a:t>2018-01-04</a:t>
            </a:fld>
            <a:endParaRPr lang="pl-PL"/>
          </a:p>
        </p:txBody>
      </p:sp>
      <p:sp>
        <p:nvSpPr>
          <p:cNvPr id="6" name="Symbol zastępczy stopki 5"/>
          <p:cNvSpPr>
            <a:spLocks noGrp="1"/>
          </p:cNvSpPr>
          <p:nvPr>
            <p:ph type="ftr" sz="quarter" idx="11"/>
          </p:nvPr>
        </p:nvSpPr>
        <p:spPr/>
        <p:txBody>
          <a:bodyPr/>
          <a:lstStyle/>
          <a:p>
            <a:endParaRPr lang="pl-PL"/>
          </a:p>
        </p:txBody>
      </p:sp>
      <p:sp>
        <p:nvSpPr>
          <p:cNvPr id="7" name="Symbol zastępczy numeru slajdu 6"/>
          <p:cNvSpPr>
            <a:spLocks noGrp="1"/>
          </p:cNvSpPr>
          <p:nvPr>
            <p:ph type="sldNum" sz="quarter" idx="12"/>
          </p:nvPr>
        </p:nvSpPr>
        <p:spPr/>
        <p:txBody>
          <a:bodyPr/>
          <a:lstStyle/>
          <a:p>
            <a:fld id="{EFDF3A6C-CBB5-4C30-A54D-F1FE5894EBE8}" type="slidenum">
              <a:rPr lang="pl-PL" smtClean="0"/>
              <a:t>‹#›</a:t>
            </a:fld>
            <a:endParaRPr lang="pl-PL"/>
          </a:p>
        </p:txBody>
      </p:sp>
    </p:spTree>
    <p:extLst>
      <p:ext uri="{BB962C8B-B14F-4D97-AF65-F5344CB8AC3E}">
        <p14:creationId xmlns:p14="http://schemas.microsoft.com/office/powerpoint/2010/main" val="382780326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Obraz z podpisem">
    <p:spTree>
      <p:nvGrpSpPr>
        <p:cNvPr id="1" name=""/>
        <p:cNvGrpSpPr/>
        <p:nvPr/>
      </p:nvGrpSpPr>
      <p:grpSpPr>
        <a:xfrm>
          <a:off x="0" y="0"/>
          <a:ext cx="0" cy="0"/>
          <a:chOff x="0" y="0"/>
          <a:chExt cx="0" cy="0"/>
        </a:xfrm>
      </p:grpSpPr>
      <p:sp>
        <p:nvSpPr>
          <p:cNvPr id="2" name="Tytuł 1"/>
          <p:cNvSpPr>
            <a:spLocks noGrp="1"/>
          </p:cNvSpPr>
          <p:nvPr>
            <p:ph type="title"/>
          </p:nvPr>
        </p:nvSpPr>
        <p:spPr>
          <a:xfrm>
            <a:off x="1792288" y="4800600"/>
            <a:ext cx="5486400" cy="566738"/>
          </a:xfrm>
        </p:spPr>
        <p:txBody>
          <a:bodyPr anchor="b"/>
          <a:lstStyle>
            <a:lvl1pPr algn="l">
              <a:defRPr sz="2000" b="1"/>
            </a:lvl1pPr>
          </a:lstStyle>
          <a:p>
            <a:r>
              <a:rPr lang="pl-PL" smtClean="0"/>
              <a:t>Kliknij, aby edytować styl</a:t>
            </a:r>
            <a:endParaRPr lang="pl-PL"/>
          </a:p>
        </p:txBody>
      </p:sp>
      <p:sp>
        <p:nvSpPr>
          <p:cNvPr id="3" name="Symbol zastępczy obrazu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pl-PL"/>
          </a:p>
        </p:txBody>
      </p:sp>
      <p:sp>
        <p:nvSpPr>
          <p:cNvPr id="4" name="Symbol zastępczy tekstu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pl-PL" smtClean="0"/>
              <a:t>Kliknij, aby edytować style wzorca tekstu</a:t>
            </a:r>
          </a:p>
        </p:txBody>
      </p:sp>
      <p:sp>
        <p:nvSpPr>
          <p:cNvPr id="5" name="Symbol zastępczy daty 4"/>
          <p:cNvSpPr>
            <a:spLocks noGrp="1"/>
          </p:cNvSpPr>
          <p:nvPr>
            <p:ph type="dt" sz="half" idx="10"/>
          </p:nvPr>
        </p:nvSpPr>
        <p:spPr/>
        <p:txBody>
          <a:bodyPr/>
          <a:lstStyle/>
          <a:p>
            <a:fld id="{84991AF9-CC93-4C70-8B42-DEAC6B01394C}" type="datetimeFigureOut">
              <a:rPr lang="pl-PL" smtClean="0"/>
              <a:t>2018-01-04</a:t>
            </a:fld>
            <a:endParaRPr lang="pl-PL"/>
          </a:p>
        </p:txBody>
      </p:sp>
      <p:sp>
        <p:nvSpPr>
          <p:cNvPr id="6" name="Symbol zastępczy stopki 5"/>
          <p:cNvSpPr>
            <a:spLocks noGrp="1"/>
          </p:cNvSpPr>
          <p:nvPr>
            <p:ph type="ftr" sz="quarter" idx="11"/>
          </p:nvPr>
        </p:nvSpPr>
        <p:spPr/>
        <p:txBody>
          <a:bodyPr/>
          <a:lstStyle/>
          <a:p>
            <a:endParaRPr lang="pl-PL"/>
          </a:p>
        </p:txBody>
      </p:sp>
      <p:sp>
        <p:nvSpPr>
          <p:cNvPr id="7" name="Symbol zastępczy numeru slajdu 6"/>
          <p:cNvSpPr>
            <a:spLocks noGrp="1"/>
          </p:cNvSpPr>
          <p:nvPr>
            <p:ph type="sldNum" sz="quarter" idx="12"/>
          </p:nvPr>
        </p:nvSpPr>
        <p:spPr/>
        <p:txBody>
          <a:bodyPr/>
          <a:lstStyle/>
          <a:p>
            <a:fld id="{EFDF3A6C-CBB5-4C30-A54D-F1FE5894EBE8}" type="slidenum">
              <a:rPr lang="pl-PL" smtClean="0"/>
              <a:t>‹#›</a:t>
            </a:fld>
            <a:endParaRPr lang="pl-PL"/>
          </a:p>
        </p:txBody>
      </p:sp>
    </p:spTree>
    <p:extLst>
      <p:ext uri="{BB962C8B-B14F-4D97-AF65-F5344CB8AC3E}">
        <p14:creationId xmlns:p14="http://schemas.microsoft.com/office/powerpoint/2010/main" val="151015381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ymbol zastępczy tytułu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pl-PL" smtClean="0"/>
              <a:t>Kliknij, aby edytować styl</a:t>
            </a:r>
            <a:endParaRPr lang="pl-PL"/>
          </a:p>
        </p:txBody>
      </p:sp>
      <p:sp>
        <p:nvSpPr>
          <p:cNvPr id="3" name="Symbol zastępczy tekstu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pl-PL" dirty="0" smtClean="0"/>
              <a:t>Kliknij, aby edytować style wzorca tekstu</a:t>
            </a:r>
          </a:p>
          <a:p>
            <a:pPr lvl="1"/>
            <a:r>
              <a:rPr lang="pl-PL" dirty="0" smtClean="0"/>
              <a:t>Drugi poziom</a:t>
            </a:r>
          </a:p>
          <a:p>
            <a:pPr lvl="2"/>
            <a:r>
              <a:rPr lang="pl-PL" dirty="0" smtClean="0"/>
              <a:t>Trzeci poziom</a:t>
            </a:r>
          </a:p>
          <a:p>
            <a:pPr lvl="3"/>
            <a:r>
              <a:rPr lang="pl-PL" dirty="0" smtClean="0"/>
              <a:t>Czwarty poziom</a:t>
            </a:r>
          </a:p>
          <a:p>
            <a:pPr lvl="4"/>
            <a:r>
              <a:rPr lang="pl-PL" dirty="0" smtClean="0"/>
              <a:t>Piąty poziom</a:t>
            </a:r>
            <a:endParaRPr lang="pl-PL" dirty="0"/>
          </a:p>
        </p:txBody>
      </p:sp>
      <p:sp>
        <p:nvSpPr>
          <p:cNvPr id="4" name="Symbol zastępczy daty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4991AF9-CC93-4C70-8B42-DEAC6B01394C}" type="datetimeFigureOut">
              <a:rPr lang="pl-PL" smtClean="0"/>
              <a:t>2018-01-04</a:t>
            </a:fld>
            <a:endParaRPr lang="pl-PL"/>
          </a:p>
        </p:txBody>
      </p:sp>
      <p:sp>
        <p:nvSpPr>
          <p:cNvPr id="5" name="Symbol zastępczy stopki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pl-PL"/>
          </a:p>
        </p:txBody>
      </p:sp>
      <p:sp>
        <p:nvSpPr>
          <p:cNvPr id="6" name="Symbol zastępczy numeru slajdu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FDF3A6C-CBB5-4C30-A54D-F1FE5894EBE8}" type="slidenum">
              <a:rPr lang="pl-PL" smtClean="0"/>
              <a:t>‹#›</a:t>
            </a:fld>
            <a:endParaRPr lang="pl-PL"/>
          </a:p>
        </p:txBody>
      </p:sp>
    </p:spTree>
    <p:extLst>
      <p:ext uri="{BB962C8B-B14F-4D97-AF65-F5344CB8AC3E}">
        <p14:creationId xmlns:p14="http://schemas.microsoft.com/office/powerpoint/2010/main" val="92756521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pl-P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9.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0.xml"/><Relationship Id="rId1" Type="http://schemas.openxmlformats.org/officeDocument/2006/relationships/slideLayout" Target="../slideLayouts/slideLayout9.xml"/><Relationship Id="rId6" Type="http://schemas.openxmlformats.org/officeDocument/2006/relationships/image" Target="../media/image16.png"/><Relationship Id="rId5" Type="http://schemas.openxmlformats.org/officeDocument/2006/relationships/image" Target="../media/image6.jpeg"/><Relationship Id="rId4" Type="http://schemas.openxmlformats.org/officeDocument/2006/relationships/image" Target="../media/image2.png"/></Relationships>
</file>

<file path=ppt/slides/_rels/slide1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1.xml"/><Relationship Id="rId1" Type="http://schemas.openxmlformats.org/officeDocument/2006/relationships/slideLayout" Target="../slideLayouts/slideLayout9.xml"/><Relationship Id="rId6" Type="http://schemas.openxmlformats.org/officeDocument/2006/relationships/image" Target="../media/image17.jpeg"/><Relationship Id="rId5" Type="http://schemas.openxmlformats.org/officeDocument/2006/relationships/image" Target="../media/image6.jpeg"/><Relationship Id="rId4" Type="http://schemas.openxmlformats.org/officeDocument/2006/relationships/image" Target="../media/image2.png"/></Relationships>
</file>

<file path=ppt/slides/_rels/slide1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2.xml"/><Relationship Id="rId1" Type="http://schemas.openxmlformats.org/officeDocument/2006/relationships/slideLayout" Target="../slideLayouts/slideLayout9.xml"/><Relationship Id="rId6" Type="http://schemas.openxmlformats.org/officeDocument/2006/relationships/image" Target="../media/image18.png"/><Relationship Id="rId5" Type="http://schemas.openxmlformats.org/officeDocument/2006/relationships/image" Target="../media/image6.jpeg"/><Relationship Id="rId4" Type="http://schemas.openxmlformats.org/officeDocument/2006/relationships/image" Target="../media/image2.png"/></Relationships>
</file>

<file path=ppt/slides/_rels/slide1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3.xml"/><Relationship Id="rId1" Type="http://schemas.openxmlformats.org/officeDocument/2006/relationships/slideLayout" Target="../slideLayouts/slideLayout9.xml"/><Relationship Id="rId6" Type="http://schemas.openxmlformats.org/officeDocument/2006/relationships/image" Target="../media/image19.jpeg"/><Relationship Id="rId5" Type="http://schemas.openxmlformats.org/officeDocument/2006/relationships/image" Target="../media/image6.jpeg"/><Relationship Id="rId4" Type="http://schemas.openxmlformats.org/officeDocument/2006/relationships/image" Target="../media/image2.png"/></Relationships>
</file>

<file path=ppt/slides/_rels/slide1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4.xml"/><Relationship Id="rId1" Type="http://schemas.openxmlformats.org/officeDocument/2006/relationships/slideLayout" Target="../slideLayouts/slideLayout9.xml"/><Relationship Id="rId6" Type="http://schemas.openxmlformats.org/officeDocument/2006/relationships/image" Target="../media/image20.png"/><Relationship Id="rId5" Type="http://schemas.openxmlformats.org/officeDocument/2006/relationships/image" Target="../media/image6.jpeg"/><Relationship Id="rId4" Type="http://schemas.openxmlformats.org/officeDocument/2006/relationships/image" Target="../media/image2.png"/></Relationships>
</file>

<file path=ppt/slides/_rels/slide15.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22.png"/><Relationship Id="rId2" Type="http://schemas.openxmlformats.org/officeDocument/2006/relationships/notesSlide" Target="../notesSlides/notesSlide15.xml"/><Relationship Id="rId1" Type="http://schemas.openxmlformats.org/officeDocument/2006/relationships/slideLayout" Target="../slideLayouts/slideLayout9.xml"/><Relationship Id="rId6" Type="http://schemas.openxmlformats.org/officeDocument/2006/relationships/image" Target="../media/image21.jpeg"/><Relationship Id="rId5" Type="http://schemas.openxmlformats.org/officeDocument/2006/relationships/image" Target="../media/image6.jpeg"/><Relationship Id="rId4" Type="http://schemas.openxmlformats.org/officeDocument/2006/relationships/image" Target="../media/image2.png"/></Relationships>
</file>

<file path=ppt/slides/_rels/slide1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6.xml"/><Relationship Id="rId1" Type="http://schemas.openxmlformats.org/officeDocument/2006/relationships/slideLayout" Target="../slideLayouts/slideLayout9.xml"/><Relationship Id="rId6" Type="http://schemas.openxmlformats.org/officeDocument/2006/relationships/image" Target="../media/image23.png"/><Relationship Id="rId5" Type="http://schemas.openxmlformats.org/officeDocument/2006/relationships/image" Target="../media/image6.jpeg"/><Relationship Id="rId4" Type="http://schemas.openxmlformats.org/officeDocument/2006/relationships/image" Target="../media/image2.png"/></Relationships>
</file>

<file path=ppt/slides/_rels/slide1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7.xml"/><Relationship Id="rId1" Type="http://schemas.openxmlformats.org/officeDocument/2006/relationships/slideLayout" Target="../slideLayouts/slideLayout9.xml"/><Relationship Id="rId6" Type="http://schemas.openxmlformats.org/officeDocument/2006/relationships/image" Target="../media/image24.png"/><Relationship Id="rId5" Type="http://schemas.openxmlformats.org/officeDocument/2006/relationships/image" Target="../media/image6.jpeg"/><Relationship Id="rId4" Type="http://schemas.openxmlformats.org/officeDocument/2006/relationships/image" Target="../media/image2.png"/></Relationships>
</file>

<file path=ppt/slides/_rels/slide1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8.xml"/><Relationship Id="rId1" Type="http://schemas.openxmlformats.org/officeDocument/2006/relationships/slideLayout" Target="../slideLayouts/slideLayout9.xml"/><Relationship Id="rId5" Type="http://schemas.openxmlformats.org/officeDocument/2006/relationships/image" Target="../media/image6.jpeg"/><Relationship Id="rId4" Type="http://schemas.openxmlformats.org/officeDocument/2006/relationships/image" Target="../media/image2.png"/></Relationships>
</file>

<file path=ppt/slides/_rels/slide19.xml.rels><?xml version="1.0" encoding="UTF-8" standalone="yes"?>
<Relationships xmlns="http://schemas.openxmlformats.org/package/2006/relationships"><Relationship Id="rId8" Type="http://schemas.openxmlformats.org/officeDocument/2006/relationships/image" Target="../media/image27.png"/><Relationship Id="rId3" Type="http://schemas.openxmlformats.org/officeDocument/2006/relationships/image" Target="../media/image1.png"/><Relationship Id="rId7" Type="http://schemas.openxmlformats.org/officeDocument/2006/relationships/image" Target="../media/image26.png"/><Relationship Id="rId2" Type="http://schemas.openxmlformats.org/officeDocument/2006/relationships/notesSlide" Target="../notesSlides/notesSlide19.xml"/><Relationship Id="rId1" Type="http://schemas.openxmlformats.org/officeDocument/2006/relationships/slideLayout" Target="../slideLayouts/slideLayout9.xml"/><Relationship Id="rId6" Type="http://schemas.openxmlformats.org/officeDocument/2006/relationships/image" Target="../media/image25.png"/><Relationship Id="rId5" Type="http://schemas.openxmlformats.org/officeDocument/2006/relationships/image" Target="../media/image6.jpeg"/><Relationship Id="rId4" Type="http://schemas.openxmlformats.org/officeDocument/2006/relationships/image" Target="../media/image2.png"/><Relationship Id="rId9" Type="http://schemas.openxmlformats.org/officeDocument/2006/relationships/image" Target="../media/image10.png"/></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9.xml"/><Relationship Id="rId5" Type="http://schemas.openxmlformats.org/officeDocument/2006/relationships/image" Target="../media/image6.jpeg"/><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1.png"/><Relationship Id="rId7"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9.xml"/><Relationship Id="rId6" Type="http://schemas.openxmlformats.org/officeDocument/2006/relationships/image" Target="../media/image7.png"/><Relationship Id="rId5" Type="http://schemas.openxmlformats.org/officeDocument/2006/relationships/image" Target="../media/image6.jpeg"/><Relationship Id="rId4" Type="http://schemas.openxmlformats.org/officeDocument/2006/relationships/image" Target="../media/image2.png"/><Relationship Id="rId9" Type="http://schemas.openxmlformats.org/officeDocument/2006/relationships/image" Target="../media/image10.png"/></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xml"/><Relationship Id="rId1" Type="http://schemas.openxmlformats.org/officeDocument/2006/relationships/slideLayout" Target="../slideLayouts/slideLayout9.xml"/><Relationship Id="rId6" Type="http://schemas.openxmlformats.org/officeDocument/2006/relationships/image" Target="../media/image11.png"/><Relationship Id="rId5" Type="http://schemas.openxmlformats.org/officeDocument/2006/relationships/image" Target="../media/image6.jpeg"/><Relationship Id="rId4" Type="http://schemas.openxmlformats.org/officeDocument/2006/relationships/image" Target="../media/image2.png"/></Relationships>
</file>

<file path=ppt/slides/_rels/slide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xml"/><Relationship Id="rId1" Type="http://schemas.openxmlformats.org/officeDocument/2006/relationships/slideLayout" Target="../slideLayouts/slideLayout9.xml"/><Relationship Id="rId6" Type="http://schemas.openxmlformats.org/officeDocument/2006/relationships/image" Target="../media/image12.png"/><Relationship Id="rId5" Type="http://schemas.openxmlformats.org/officeDocument/2006/relationships/image" Target="../media/image6.jpeg"/><Relationship Id="rId4" Type="http://schemas.openxmlformats.org/officeDocument/2006/relationships/image" Target="../media/image2.png"/></Relationships>
</file>

<file path=ppt/slides/_rels/slide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xml"/><Relationship Id="rId1" Type="http://schemas.openxmlformats.org/officeDocument/2006/relationships/slideLayout" Target="../slideLayouts/slideLayout9.xml"/><Relationship Id="rId5" Type="http://schemas.openxmlformats.org/officeDocument/2006/relationships/image" Target="../media/image6.jpeg"/><Relationship Id="rId4" Type="http://schemas.openxmlformats.org/officeDocument/2006/relationships/image" Target="../media/image2.png"/></Relationships>
</file>

<file path=ppt/slides/_rels/slide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xml"/><Relationship Id="rId1" Type="http://schemas.openxmlformats.org/officeDocument/2006/relationships/slideLayout" Target="../slideLayouts/slideLayout9.xml"/><Relationship Id="rId6" Type="http://schemas.openxmlformats.org/officeDocument/2006/relationships/image" Target="../media/image13.png"/><Relationship Id="rId5" Type="http://schemas.openxmlformats.org/officeDocument/2006/relationships/image" Target="../media/image6.jpeg"/><Relationship Id="rId4" Type="http://schemas.openxmlformats.org/officeDocument/2006/relationships/image" Target="../media/image2.png"/></Relationships>
</file>

<file path=ppt/slides/_rels/slide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xml"/><Relationship Id="rId1" Type="http://schemas.openxmlformats.org/officeDocument/2006/relationships/slideLayout" Target="../slideLayouts/slideLayout9.xml"/><Relationship Id="rId6" Type="http://schemas.openxmlformats.org/officeDocument/2006/relationships/image" Target="../media/image14.png"/><Relationship Id="rId5" Type="http://schemas.openxmlformats.org/officeDocument/2006/relationships/image" Target="../media/image6.jpeg"/><Relationship Id="rId4" Type="http://schemas.openxmlformats.org/officeDocument/2006/relationships/image" Target="../media/image2.png"/></Relationships>
</file>

<file path=ppt/slides/_rels/slide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9.xml"/><Relationship Id="rId1" Type="http://schemas.openxmlformats.org/officeDocument/2006/relationships/slideLayout" Target="../slideLayouts/slideLayout9.xml"/><Relationship Id="rId6" Type="http://schemas.openxmlformats.org/officeDocument/2006/relationships/image" Target="../media/image15.jpeg"/><Relationship Id="rId5" Type="http://schemas.openxmlformats.org/officeDocument/2006/relationships/image" Target="../media/image6.jpeg"/><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Grupa 16"/>
          <p:cNvGrpSpPr/>
          <p:nvPr/>
        </p:nvGrpSpPr>
        <p:grpSpPr>
          <a:xfrm>
            <a:off x="-2124744" y="0"/>
            <a:ext cx="9864000" cy="7056215"/>
            <a:chOff x="-2124744" y="0"/>
            <a:chExt cx="9864000" cy="7056215"/>
          </a:xfrm>
        </p:grpSpPr>
        <p:pic>
          <p:nvPicPr>
            <p:cNvPr id="8195" name="Picture 3" descr="E:\CloudStation\[PROJEKTY]\[ACTIVE][2015-10-15][PROJEKT][SHOPA][UTP][DiamonDT]\2016_06_18_Grafika\Gotowe\PowerPoint_templates\introduction.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24744" y="0"/>
              <a:ext cx="9864000" cy="7056215"/>
            </a:xfrm>
            <a:prstGeom prst="rect">
              <a:avLst/>
            </a:prstGeom>
            <a:noFill/>
            <a:extLst>
              <a:ext uri="{909E8E84-426E-40DD-AFC4-6F175D3DCCD1}">
                <a14:hiddenFill xmlns:a14="http://schemas.microsoft.com/office/drawing/2010/main">
                  <a:solidFill>
                    <a:srgbClr val="FFFFFF"/>
                  </a:solidFill>
                </a14:hiddenFill>
              </a:ext>
            </a:extLst>
          </p:spPr>
        </p:pic>
        <p:pic>
          <p:nvPicPr>
            <p:cNvPr id="8194" name="Picture 2" descr="E:\CloudStation\[PROJEKTY]\[ACTIVE][2015-10-15][PROJEKT][SHOPA][UTP][DiamonDT]\2016_06_18_Grafika\Gotowe\sektory\introduction_white_en.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04017" y="6240486"/>
              <a:ext cx="1649413" cy="361950"/>
            </a:xfrm>
            <a:prstGeom prst="rect">
              <a:avLst/>
            </a:prstGeom>
            <a:noFill/>
            <a:extLst>
              <a:ext uri="{909E8E84-426E-40DD-AFC4-6F175D3DCCD1}">
                <a14:hiddenFill xmlns:a14="http://schemas.microsoft.com/office/drawing/2010/main">
                  <a:solidFill>
                    <a:srgbClr val="FFFFFF"/>
                  </a:solidFill>
                </a14:hiddenFill>
              </a:ext>
            </a:extLst>
          </p:spPr>
        </p:pic>
      </p:grpSp>
      <p:pic>
        <p:nvPicPr>
          <p:cNvPr id="2" name="Obraz 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292080" y="1844824"/>
            <a:ext cx="3395676" cy="1080000"/>
          </a:xfrm>
          <a:prstGeom prst="rect">
            <a:avLst/>
          </a:prstGeom>
        </p:spPr>
      </p:pic>
      <p:pic>
        <p:nvPicPr>
          <p:cNvPr id="9" name="Obraz 8"/>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25980" y="1844824"/>
            <a:ext cx="3786024" cy="1080000"/>
          </a:xfrm>
          <a:prstGeom prst="rect">
            <a:avLst/>
          </a:prstGeom>
        </p:spPr>
      </p:pic>
      <p:sp>
        <p:nvSpPr>
          <p:cNvPr id="10" name="pole tekstowe 9"/>
          <p:cNvSpPr txBox="1"/>
          <p:nvPr/>
        </p:nvSpPr>
        <p:spPr>
          <a:xfrm>
            <a:off x="791580" y="3923685"/>
            <a:ext cx="7560840" cy="1384995"/>
          </a:xfrm>
          <a:prstGeom prst="rect">
            <a:avLst/>
          </a:prstGeom>
          <a:noFill/>
        </p:spPr>
        <p:txBody>
          <a:bodyPr wrap="square" rtlCol="0">
            <a:spAutoFit/>
          </a:bodyPr>
          <a:lstStyle/>
          <a:p>
            <a:pPr algn="ctr"/>
            <a:r>
              <a:rPr lang="en-GB" sz="1200" dirty="0">
                <a:latin typeface="Cambria" panose="02040503050406030204" pitchFamily="18" charset="0"/>
              </a:rPr>
              <a:t>This project has been co-funded by the Erasmus+ Programme of the European Union</a:t>
            </a:r>
            <a:r>
              <a:rPr lang="en-GB" sz="1200" dirty="0" smtClean="0">
                <a:latin typeface="Cambria" panose="02040503050406030204" pitchFamily="18" charset="0"/>
              </a:rPr>
              <a:t>.</a:t>
            </a:r>
            <a:endParaRPr lang="pl-PL" sz="1200" dirty="0" smtClean="0">
              <a:latin typeface="Cambria" panose="02040503050406030204" pitchFamily="18" charset="0"/>
            </a:endParaRPr>
          </a:p>
          <a:p>
            <a:pPr algn="ctr"/>
            <a:endParaRPr lang="pl-PL" sz="1200" dirty="0">
              <a:latin typeface="Cambria" panose="02040503050406030204" pitchFamily="18" charset="0"/>
            </a:endParaRPr>
          </a:p>
          <a:p>
            <a:pPr algn="ctr"/>
            <a:r>
              <a:rPr lang="en-GB" sz="1200" dirty="0">
                <a:latin typeface="Cambria" panose="02040503050406030204" pitchFamily="18" charset="0"/>
              </a:rPr>
              <a:t>This publication reflects the views only of the author, the National Agency and European Commission cannot be held responsible for any use which may be made of the information contained therein</a:t>
            </a:r>
            <a:r>
              <a:rPr lang="en-GB" sz="1200" dirty="0" smtClean="0">
                <a:latin typeface="Cambria" panose="02040503050406030204" pitchFamily="18" charset="0"/>
              </a:rPr>
              <a:t>.</a:t>
            </a:r>
            <a:endParaRPr lang="pl-PL" sz="1200" dirty="0" smtClean="0">
              <a:latin typeface="Cambria" panose="02040503050406030204" pitchFamily="18" charset="0"/>
            </a:endParaRPr>
          </a:p>
          <a:p>
            <a:pPr algn="ctr"/>
            <a:endParaRPr lang="pl-PL" sz="1200" dirty="0">
              <a:latin typeface="Cambria" panose="02040503050406030204" pitchFamily="18" charset="0"/>
            </a:endParaRPr>
          </a:p>
          <a:p>
            <a:pPr algn="ctr"/>
            <a:r>
              <a:rPr lang="en-GB" sz="1200" dirty="0">
                <a:latin typeface="Cambria" panose="02040503050406030204" pitchFamily="18" charset="0"/>
              </a:rPr>
              <a:t>PUBLICATION FREE OF CHARGE</a:t>
            </a:r>
            <a:endParaRPr lang="pl-PL" sz="1200" dirty="0">
              <a:latin typeface="Cambria" panose="02040503050406030204" pitchFamily="18" charset="0"/>
            </a:endParaRPr>
          </a:p>
          <a:p>
            <a:pPr algn="ctr"/>
            <a:endParaRPr lang="pl-PL" sz="1200" dirty="0">
              <a:latin typeface="Cambria" panose="02040503050406030204" pitchFamily="18" charset="0"/>
            </a:endParaRPr>
          </a:p>
        </p:txBody>
      </p:sp>
      <p:pic>
        <p:nvPicPr>
          <p:cNvPr id="8" name="Obraz 7"/>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7849556" y="6307161"/>
            <a:ext cx="838200" cy="295275"/>
          </a:xfrm>
          <a:prstGeom prst="rect">
            <a:avLst/>
          </a:prstGeom>
        </p:spPr>
      </p:pic>
    </p:spTree>
    <p:extLst>
      <p:ext uri="{BB962C8B-B14F-4D97-AF65-F5344CB8AC3E}">
        <p14:creationId xmlns:p14="http://schemas.microsoft.com/office/powerpoint/2010/main" val="253820729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Grupa 16"/>
          <p:cNvGrpSpPr/>
          <p:nvPr/>
        </p:nvGrpSpPr>
        <p:grpSpPr>
          <a:xfrm>
            <a:off x="-2124744" y="0"/>
            <a:ext cx="11101064" cy="7056215"/>
            <a:chOff x="-2124744" y="0"/>
            <a:chExt cx="11101064" cy="7056215"/>
          </a:xfrm>
        </p:grpSpPr>
        <p:pic>
          <p:nvPicPr>
            <p:cNvPr id="8195" name="Picture 3" descr="E:\CloudStation\[PROJEKTY]\[ACTIVE][2015-10-15][PROJEKT][SHOPA][UTP][DiamonDT]\2016_06_18_Grafika\Gotowe\PowerPoint_templates\introduction.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24744" y="0"/>
              <a:ext cx="9864000" cy="7056215"/>
            </a:xfrm>
            <a:prstGeom prst="rect">
              <a:avLst/>
            </a:prstGeom>
            <a:noFill/>
            <a:extLst>
              <a:ext uri="{909E8E84-426E-40DD-AFC4-6F175D3DCCD1}">
                <a14:hiddenFill xmlns:a14="http://schemas.microsoft.com/office/drawing/2010/main">
                  <a:solidFill>
                    <a:srgbClr val="FFFFFF"/>
                  </a:solidFill>
                </a14:hiddenFill>
              </a:ext>
            </a:extLst>
          </p:spPr>
        </p:pic>
        <p:pic>
          <p:nvPicPr>
            <p:cNvPr id="8194" name="Picture 2" descr="E:\CloudStation\[PROJEKTY]\[ACTIVE][2015-10-15][PROJEKT][SHOPA][UTP][DiamonDT]\2016_06_18_Grafika\Gotowe\sektory\introduction_white_en.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04017" y="6240486"/>
              <a:ext cx="1649413" cy="361950"/>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10" descr="E:\CloudStation\[PROJEKTY]\[ACTIVE][2015-10-15][PROJEKT][SHOPA][UTP][DiamonDT]\2016_06_18_Grafika\Gotowe\PowerPoint_templates\DiamonDT_Project_Official LOGO.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452320" y="116632"/>
              <a:ext cx="1524000" cy="506413"/>
            </a:xfrm>
            <a:prstGeom prst="rect">
              <a:avLst/>
            </a:prstGeom>
            <a:noFill/>
            <a:extLst>
              <a:ext uri="{909E8E84-426E-40DD-AFC4-6F175D3DCCD1}">
                <a14:hiddenFill xmlns:a14="http://schemas.microsoft.com/office/drawing/2010/main">
                  <a:solidFill>
                    <a:srgbClr val="FFFFFF"/>
                  </a:solidFill>
                </a14:hiddenFill>
              </a:ext>
            </a:extLst>
          </p:spPr>
        </p:pic>
      </p:grpSp>
      <p:sp>
        <p:nvSpPr>
          <p:cNvPr id="7" name="pole tekstowe 6"/>
          <p:cNvSpPr txBox="1"/>
          <p:nvPr/>
        </p:nvSpPr>
        <p:spPr>
          <a:xfrm>
            <a:off x="204017" y="610142"/>
            <a:ext cx="6070701" cy="646331"/>
          </a:xfrm>
          <a:prstGeom prst="rect">
            <a:avLst/>
          </a:prstGeom>
          <a:noFill/>
        </p:spPr>
        <p:txBody>
          <a:bodyPr wrap="none" rtlCol="0">
            <a:spAutoFit/>
          </a:bodyPr>
          <a:lstStyle/>
          <a:p>
            <a:r>
              <a:rPr lang="pl-PL" sz="3600" dirty="0" err="1" smtClean="0">
                <a:solidFill>
                  <a:srgbClr val="B2B2B3"/>
                </a:solidFill>
                <a:effectLst>
                  <a:outerShdw blurRad="38100" dist="38100" dir="2700000" algn="tl">
                    <a:srgbClr val="000000">
                      <a:alpha val="43137"/>
                    </a:srgbClr>
                  </a:outerShdw>
                </a:effectLst>
              </a:rPr>
              <a:t>Introduction</a:t>
            </a:r>
            <a:r>
              <a:rPr lang="pl-PL" sz="3600" dirty="0" smtClean="0">
                <a:solidFill>
                  <a:srgbClr val="B2B2B3"/>
                </a:solidFill>
                <a:effectLst>
                  <a:outerShdw blurRad="38100" dist="38100" dir="2700000" algn="tl">
                    <a:srgbClr val="000000">
                      <a:alpha val="43137"/>
                    </a:srgbClr>
                  </a:outerShdw>
                </a:effectLst>
              </a:rPr>
              <a:t> to Design Thinking</a:t>
            </a:r>
            <a:endParaRPr lang="pl-PL" sz="3600" dirty="0">
              <a:solidFill>
                <a:srgbClr val="B2B2B3"/>
              </a:solidFill>
              <a:effectLst>
                <a:outerShdw blurRad="38100" dist="38100" dir="2700000" algn="tl">
                  <a:srgbClr val="000000">
                    <a:alpha val="43137"/>
                  </a:srgbClr>
                </a:outerShdw>
              </a:effectLst>
            </a:endParaRPr>
          </a:p>
        </p:txBody>
      </p:sp>
      <p:pic>
        <p:nvPicPr>
          <p:cNvPr id="2" name="Obraz 1"/>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171895" y="1689978"/>
            <a:ext cx="2773686" cy="1984252"/>
          </a:xfrm>
          <a:prstGeom prst="rect">
            <a:avLst/>
          </a:prstGeom>
        </p:spPr>
      </p:pic>
      <p:sp>
        <p:nvSpPr>
          <p:cNvPr id="10" name="Shape 110"/>
          <p:cNvSpPr txBox="1"/>
          <p:nvPr/>
        </p:nvSpPr>
        <p:spPr>
          <a:xfrm>
            <a:off x="508542" y="4094486"/>
            <a:ext cx="8100392" cy="2146000"/>
          </a:xfrm>
          <a:prstGeom prst="rect">
            <a:avLst/>
          </a:prstGeom>
          <a:noFill/>
          <a:ln>
            <a:noFill/>
          </a:ln>
        </p:spPr>
        <p:txBody>
          <a:bodyPr lIns="91425" tIns="91425" rIns="91425" bIns="91425" anchor="ctr" anchorCtr="0">
            <a:noAutofit/>
          </a:bodyPr>
          <a:lstStyle/>
          <a:p>
            <a:pPr lvl="0" algn="just" rtl="0">
              <a:spcBef>
                <a:spcPts val="0"/>
              </a:spcBef>
              <a:buNone/>
            </a:pPr>
            <a:r>
              <a:rPr lang="pl" dirty="0">
                <a:latin typeface="Cambria" panose="02040503050406030204" pitchFamily="18" charset="0"/>
              </a:rPr>
              <a:t>At this step of design thinking, team members try to find and define needs of final customer.</a:t>
            </a:r>
          </a:p>
          <a:p>
            <a:pPr lvl="0" algn="just" rtl="0">
              <a:spcBef>
                <a:spcPts val="0"/>
              </a:spcBef>
              <a:buNone/>
            </a:pPr>
            <a:r>
              <a:rPr lang="pl" dirty="0">
                <a:latin typeface="Cambria" panose="02040503050406030204" pitchFamily="18" charset="0"/>
              </a:rPr>
              <a:t>Main goal is to do Point of View, that will work as the starting point for the next step. This step should be ended with information of changes that make impact to the issue.</a:t>
            </a:r>
          </a:p>
          <a:p>
            <a:pPr lvl="0" algn="just" rtl="0">
              <a:spcBef>
                <a:spcPts val="0"/>
              </a:spcBef>
              <a:buNone/>
            </a:pPr>
            <a:endParaRPr lang="pl" dirty="0">
              <a:latin typeface="Cambria" panose="02040503050406030204" pitchFamily="18" charset="0"/>
            </a:endParaRPr>
          </a:p>
          <a:p>
            <a:pPr algn="r"/>
            <a:r>
              <a:rPr lang="pl" sz="1200" dirty="0">
                <a:latin typeface="Cambria" panose="02040503050406030204" pitchFamily="18" charset="0"/>
              </a:rPr>
              <a:t>(Textbook page 19-24)</a:t>
            </a:r>
          </a:p>
          <a:p>
            <a:pPr lvl="0" algn="just" rtl="0">
              <a:spcBef>
                <a:spcPts val="0"/>
              </a:spcBef>
              <a:buNone/>
            </a:pPr>
            <a:endParaRPr lang="pl" dirty="0">
              <a:latin typeface="Cambria" panose="02040503050406030204" pitchFamily="18" charset="0"/>
            </a:endParaRPr>
          </a:p>
        </p:txBody>
      </p:sp>
    </p:spTree>
    <p:extLst>
      <p:ext uri="{BB962C8B-B14F-4D97-AF65-F5344CB8AC3E}">
        <p14:creationId xmlns:p14="http://schemas.microsoft.com/office/powerpoint/2010/main" val="264498464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Grupa 16"/>
          <p:cNvGrpSpPr/>
          <p:nvPr/>
        </p:nvGrpSpPr>
        <p:grpSpPr>
          <a:xfrm>
            <a:off x="-2124744" y="0"/>
            <a:ext cx="11101064" cy="7056215"/>
            <a:chOff x="-2124744" y="0"/>
            <a:chExt cx="11101064" cy="7056215"/>
          </a:xfrm>
        </p:grpSpPr>
        <p:pic>
          <p:nvPicPr>
            <p:cNvPr id="8195" name="Picture 3" descr="E:\CloudStation\[PROJEKTY]\[ACTIVE][2015-10-15][PROJEKT][SHOPA][UTP][DiamonDT]\2016_06_18_Grafika\Gotowe\PowerPoint_templates\introduction.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24744" y="0"/>
              <a:ext cx="9864000" cy="7056215"/>
            </a:xfrm>
            <a:prstGeom prst="rect">
              <a:avLst/>
            </a:prstGeom>
            <a:noFill/>
            <a:extLst>
              <a:ext uri="{909E8E84-426E-40DD-AFC4-6F175D3DCCD1}">
                <a14:hiddenFill xmlns:a14="http://schemas.microsoft.com/office/drawing/2010/main">
                  <a:solidFill>
                    <a:srgbClr val="FFFFFF"/>
                  </a:solidFill>
                </a14:hiddenFill>
              </a:ext>
            </a:extLst>
          </p:spPr>
        </p:pic>
        <p:pic>
          <p:nvPicPr>
            <p:cNvPr id="8194" name="Picture 2" descr="E:\CloudStation\[PROJEKTY]\[ACTIVE][2015-10-15][PROJEKT][SHOPA][UTP][DiamonDT]\2016_06_18_Grafika\Gotowe\sektory\introduction_white_en.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04017" y="6240486"/>
              <a:ext cx="1649413" cy="361950"/>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10" descr="E:\CloudStation\[PROJEKTY]\[ACTIVE][2015-10-15][PROJEKT][SHOPA][UTP][DiamonDT]\2016_06_18_Grafika\Gotowe\PowerPoint_templates\DiamonDT_Project_Official LOGO.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452320" y="116632"/>
              <a:ext cx="1524000" cy="506413"/>
            </a:xfrm>
            <a:prstGeom prst="rect">
              <a:avLst/>
            </a:prstGeom>
            <a:noFill/>
            <a:extLst>
              <a:ext uri="{909E8E84-426E-40DD-AFC4-6F175D3DCCD1}">
                <a14:hiddenFill xmlns:a14="http://schemas.microsoft.com/office/drawing/2010/main">
                  <a:solidFill>
                    <a:srgbClr val="FFFFFF"/>
                  </a:solidFill>
                </a14:hiddenFill>
              </a:ext>
            </a:extLst>
          </p:spPr>
        </p:pic>
      </p:grpSp>
      <p:sp>
        <p:nvSpPr>
          <p:cNvPr id="7" name="pole tekstowe 6"/>
          <p:cNvSpPr txBox="1"/>
          <p:nvPr/>
        </p:nvSpPr>
        <p:spPr>
          <a:xfrm>
            <a:off x="204017" y="610142"/>
            <a:ext cx="6070701" cy="646331"/>
          </a:xfrm>
          <a:prstGeom prst="rect">
            <a:avLst/>
          </a:prstGeom>
          <a:noFill/>
        </p:spPr>
        <p:txBody>
          <a:bodyPr wrap="none" rtlCol="0">
            <a:spAutoFit/>
          </a:bodyPr>
          <a:lstStyle/>
          <a:p>
            <a:r>
              <a:rPr lang="pl-PL" sz="3600" dirty="0" err="1" smtClean="0">
                <a:solidFill>
                  <a:srgbClr val="B2B2B3"/>
                </a:solidFill>
                <a:effectLst>
                  <a:outerShdw blurRad="38100" dist="38100" dir="2700000" algn="tl">
                    <a:srgbClr val="000000">
                      <a:alpha val="43137"/>
                    </a:srgbClr>
                  </a:outerShdw>
                </a:effectLst>
              </a:rPr>
              <a:t>Introduction</a:t>
            </a:r>
            <a:r>
              <a:rPr lang="pl-PL" sz="3600" dirty="0" smtClean="0">
                <a:solidFill>
                  <a:srgbClr val="B2B2B3"/>
                </a:solidFill>
                <a:effectLst>
                  <a:outerShdw blurRad="38100" dist="38100" dir="2700000" algn="tl">
                    <a:srgbClr val="000000">
                      <a:alpha val="43137"/>
                    </a:srgbClr>
                  </a:outerShdw>
                </a:effectLst>
              </a:rPr>
              <a:t> to Design Thinking</a:t>
            </a:r>
            <a:endParaRPr lang="pl-PL" sz="3600" dirty="0">
              <a:solidFill>
                <a:srgbClr val="B2B2B3"/>
              </a:solidFill>
              <a:effectLst>
                <a:outerShdw blurRad="38100" dist="38100" dir="2700000" algn="tl">
                  <a:srgbClr val="000000">
                    <a:alpha val="43137"/>
                  </a:srgbClr>
                </a:outerShdw>
              </a:effectLst>
            </a:endParaRPr>
          </a:p>
        </p:txBody>
      </p:sp>
      <p:pic>
        <p:nvPicPr>
          <p:cNvPr id="8" name="Picture 2" descr="advice, advise, adviso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267744" y="1772816"/>
            <a:ext cx="4857419" cy="3240000"/>
          </a:xfrm>
          <a:prstGeom prst="rect">
            <a:avLst/>
          </a:prstGeom>
          <a:noFill/>
          <a:extLst>
            <a:ext uri="{909E8E84-426E-40DD-AFC4-6F175D3DCCD1}">
              <a14:hiddenFill xmlns:a14="http://schemas.microsoft.com/office/drawing/2010/main">
                <a:solidFill>
                  <a:srgbClr val="FFFFFF"/>
                </a:solidFill>
              </a14:hiddenFill>
            </a:ext>
          </a:extLst>
        </p:spPr>
      </p:pic>
      <p:sp>
        <p:nvSpPr>
          <p:cNvPr id="9" name="Shape 116"/>
          <p:cNvSpPr txBox="1"/>
          <p:nvPr/>
        </p:nvSpPr>
        <p:spPr>
          <a:xfrm>
            <a:off x="2195736" y="5012816"/>
            <a:ext cx="5415257" cy="228122"/>
          </a:xfrm>
          <a:prstGeom prst="rect">
            <a:avLst/>
          </a:prstGeom>
          <a:noFill/>
          <a:ln>
            <a:noFill/>
          </a:ln>
        </p:spPr>
        <p:txBody>
          <a:bodyPr lIns="91425" tIns="91425" rIns="91425" bIns="91425" anchor="t" anchorCtr="0">
            <a:noAutofit/>
          </a:bodyPr>
          <a:lstStyle/>
          <a:p>
            <a:pPr lvl="0">
              <a:spcBef>
                <a:spcPts val="0"/>
              </a:spcBef>
              <a:buNone/>
            </a:pPr>
            <a:r>
              <a:rPr lang="pl" sz="800" dirty="0">
                <a:latin typeface="Cambria" panose="02040503050406030204" pitchFamily="18" charset="0"/>
              </a:rPr>
              <a:t>https://www.pexels.com/photo/happy-men-conversation-people-38940</a:t>
            </a:r>
            <a:r>
              <a:rPr lang="pl" sz="800" dirty="0" smtClean="0">
                <a:latin typeface="Cambria" panose="02040503050406030204" pitchFamily="18" charset="0"/>
              </a:rPr>
              <a:t>/</a:t>
            </a:r>
            <a:endParaRPr sz="800" dirty="0">
              <a:latin typeface="Cambria" panose="02040503050406030204" pitchFamily="18" charset="0"/>
            </a:endParaRPr>
          </a:p>
        </p:txBody>
      </p:sp>
    </p:spTree>
    <p:extLst>
      <p:ext uri="{BB962C8B-B14F-4D97-AF65-F5344CB8AC3E}">
        <p14:creationId xmlns:p14="http://schemas.microsoft.com/office/powerpoint/2010/main" val="2114958006"/>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Grupa 16"/>
          <p:cNvGrpSpPr/>
          <p:nvPr/>
        </p:nvGrpSpPr>
        <p:grpSpPr>
          <a:xfrm>
            <a:off x="-2124744" y="0"/>
            <a:ext cx="11101064" cy="7056215"/>
            <a:chOff x="-2124744" y="0"/>
            <a:chExt cx="11101064" cy="7056215"/>
          </a:xfrm>
        </p:grpSpPr>
        <p:pic>
          <p:nvPicPr>
            <p:cNvPr id="8195" name="Picture 3" descr="E:\CloudStation\[PROJEKTY]\[ACTIVE][2015-10-15][PROJEKT][SHOPA][UTP][DiamonDT]\2016_06_18_Grafika\Gotowe\PowerPoint_templates\introduction.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24744" y="0"/>
              <a:ext cx="9864000" cy="7056215"/>
            </a:xfrm>
            <a:prstGeom prst="rect">
              <a:avLst/>
            </a:prstGeom>
            <a:noFill/>
            <a:extLst>
              <a:ext uri="{909E8E84-426E-40DD-AFC4-6F175D3DCCD1}">
                <a14:hiddenFill xmlns:a14="http://schemas.microsoft.com/office/drawing/2010/main">
                  <a:solidFill>
                    <a:srgbClr val="FFFFFF"/>
                  </a:solidFill>
                </a14:hiddenFill>
              </a:ext>
            </a:extLst>
          </p:spPr>
        </p:pic>
        <p:pic>
          <p:nvPicPr>
            <p:cNvPr id="8194" name="Picture 2" descr="E:\CloudStation\[PROJEKTY]\[ACTIVE][2015-10-15][PROJEKT][SHOPA][UTP][DiamonDT]\2016_06_18_Grafika\Gotowe\sektory\introduction_white_en.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04017" y="6240486"/>
              <a:ext cx="1649413" cy="361950"/>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10" descr="E:\CloudStation\[PROJEKTY]\[ACTIVE][2015-10-15][PROJEKT][SHOPA][UTP][DiamonDT]\2016_06_18_Grafika\Gotowe\PowerPoint_templates\DiamonDT_Project_Official LOGO.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452320" y="116632"/>
              <a:ext cx="1524000" cy="506413"/>
            </a:xfrm>
            <a:prstGeom prst="rect">
              <a:avLst/>
            </a:prstGeom>
            <a:noFill/>
            <a:extLst>
              <a:ext uri="{909E8E84-426E-40DD-AFC4-6F175D3DCCD1}">
                <a14:hiddenFill xmlns:a14="http://schemas.microsoft.com/office/drawing/2010/main">
                  <a:solidFill>
                    <a:srgbClr val="FFFFFF"/>
                  </a:solidFill>
                </a14:hiddenFill>
              </a:ext>
            </a:extLst>
          </p:spPr>
        </p:pic>
      </p:grpSp>
      <p:sp>
        <p:nvSpPr>
          <p:cNvPr id="7" name="pole tekstowe 6"/>
          <p:cNvSpPr txBox="1"/>
          <p:nvPr/>
        </p:nvSpPr>
        <p:spPr>
          <a:xfrm>
            <a:off x="204017" y="610142"/>
            <a:ext cx="6070701" cy="646331"/>
          </a:xfrm>
          <a:prstGeom prst="rect">
            <a:avLst/>
          </a:prstGeom>
          <a:noFill/>
        </p:spPr>
        <p:txBody>
          <a:bodyPr wrap="none" rtlCol="0">
            <a:spAutoFit/>
          </a:bodyPr>
          <a:lstStyle/>
          <a:p>
            <a:r>
              <a:rPr lang="pl-PL" sz="3600" dirty="0" err="1" smtClean="0">
                <a:solidFill>
                  <a:srgbClr val="B2B2B3"/>
                </a:solidFill>
                <a:effectLst>
                  <a:outerShdw blurRad="38100" dist="38100" dir="2700000" algn="tl">
                    <a:srgbClr val="000000">
                      <a:alpha val="43137"/>
                    </a:srgbClr>
                  </a:outerShdw>
                </a:effectLst>
              </a:rPr>
              <a:t>Introduction</a:t>
            </a:r>
            <a:r>
              <a:rPr lang="pl-PL" sz="3600" dirty="0" smtClean="0">
                <a:solidFill>
                  <a:srgbClr val="B2B2B3"/>
                </a:solidFill>
                <a:effectLst>
                  <a:outerShdw blurRad="38100" dist="38100" dir="2700000" algn="tl">
                    <a:srgbClr val="000000">
                      <a:alpha val="43137"/>
                    </a:srgbClr>
                  </a:outerShdw>
                </a:effectLst>
              </a:rPr>
              <a:t> to Design Thinking</a:t>
            </a:r>
            <a:endParaRPr lang="pl-PL" sz="3600" dirty="0">
              <a:solidFill>
                <a:srgbClr val="B2B2B3"/>
              </a:solidFill>
              <a:effectLst>
                <a:outerShdw blurRad="38100" dist="38100" dir="2700000" algn="tl">
                  <a:srgbClr val="000000">
                    <a:alpha val="43137"/>
                  </a:srgbClr>
                </a:outerShdw>
              </a:effectLst>
            </a:endParaRPr>
          </a:p>
        </p:txBody>
      </p:sp>
      <p:pic>
        <p:nvPicPr>
          <p:cNvPr id="2" name="Obraz 1"/>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172500" y="1689978"/>
            <a:ext cx="2772475" cy="1984252"/>
          </a:xfrm>
          <a:prstGeom prst="rect">
            <a:avLst/>
          </a:prstGeom>
        </p:spPr>
      </p:pic>
      <p:sp>
        <p:nvSpPr>
          <p:cNvPr id="9" name="Shape 122"/>
          <p:cNvSpPr txBox="1"/>
          <p:nvPr/>
        </p:nvSpPr>
        <p:spPr>
          <a:xfrm>
            <a:off x="814321" y="3707948"/>
            <a:ext cx="7488832" cy="2520280"/>
          </a:xfrm>
          <a:prstGeom prst="rect">
            <a:avLst/>
          </a:prstGeom>
          <a:noFill/>
          <a:ln>
            <a:noFill/>
          </a:ln>
        </p:spPr>
        <p:txBody>
          <a:bodyPr lIns="91425" tIns="91425" rIns="91425" bIns="91425" anchor="ctr" anchorCtr="0">
            <a:noAutofit/>
          </a:bodyPr>
          <a:lstStyle/>
          <a:p>
            <a:pPr lvl="0" algn="just" rtl="0">
              <a:spcBef>
                <a:spcPts val="0"/>
              </a:spcBef>
              <a:buNone/>
            </a:pPr>
            <a:r>
              <a:rPr lang="pl" dirty="0">
                <a:latin typeface="Cambria" panose="02040503050406030204" pitchFamily="18" charset="0"/>
              </a:rPr>
              <a:t>Important and critical of DT process is ideate step. Team generates a lot of </a:t>
            </a:r>
            <a:r>
              <a:rPr lang="pl" dirty="0" smtClean="0">
                <a:latin typeface="Cambria" panose="02040503050406030204" pitchFamily="18" charset="0"/>
              </a:rPr>
              <a:t>ideas </a:t>
            </a:r>
            <a:r>
              <a:rPr lang="pl" dirty="0">
                <a:latin typeface="Cambria" panose="02040503050406030204" pitchFamily="18" charset="0"/>
              </a:rPr>
              <a:t>and concept of solving their problem using </a:t>
            </a:r>
            <a:r>
              <a:rPr lang="pl" dirty="0" smtClean="0">
                <a:latin typeface="Cambria" panose="02040503050406030204" pitchFamily="18" charset="0"/>
              </a:rPr>
              <a:t>tools </a:t>
            </a:r>
            <a:r>
              <a:rPr lang="pl" dirty="0">
                <a:latin typeface="Cambria" panose="02040503050406030204" pitchFamily="18" charset="0"/>
              </a:rPr>
              <a:t>like brainstorming. Very important thing is that team should generate a lot of ideas, they should be various and crazy, having always in mind to not judge them. Process should be inspiring enough to generate a lot of solutions, from which a solution or combination of solutions can be selected.</a:t>
            </a:r>
          </a:p>
          <a:p>
            <a:pPr lvl="0" algn="r" rtl="0">
              <a:spcBef>
                <a:spcPts val="0"/>
              </a:spcBef>
              <a:buNone/>
            </a:pPr>
            <a:endParaRPr lang="pl" sz="2000" dirty="0">
              <a:latin typeface="Cambria" panose="02040503050406030204" pitchFamily="18" charset="0"/>
            </a:endParaRPr>
          </a:p>
          <a:p>
            <a:pPr algn="r"/>
            <a:r>
              <a:rPr lang="pl" sz="1200" dirty="0">
                <a:latin typeface="Cambria" panose="02040503050406030204" pitchFamily="18" charset="0"/>
              </a:rPr>
              <a:t>(Textbook page 25-30</a:t>
            </a:r>
            <a:r>
              <a:rPr lang="pl" sz="1200" dirty="0" smtClean="0">
                <a:latin typeface="Cambria" panose="02040503050406030204" pitchFamily="18" charset="0"/>
              </a:rPr>
              <a:t>)</a:t>
            </a:r>
            <a:endParaRPr lang="pl" dirty="0">
              <a:latin typeface="Cambria" panose="02040503050406030204" pitchFamily="18" charset="0"/>
            </a:endParaRPr>
          </a:p>
        </p:txBody>
      </p:sp>
    </p:spTree>
    <p:extLst>
      <p:ext uri="{BB962C8B-B14F-4D97-AF65-F5344CB8AC3E}">
        <p14:creationId xmlns:p14="http://schemas.microsoft.com/office/powerpoint/2010/main" val="2480996503"/>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Grupa 16"/>
          <p:cNvGrpSpPr/>
          <p:nvPr/>
        </p:nvGrpSpPr>
        <p:grpSpPr>
          <a:xfrm>
            <a:off x="-2124744" y="0"/>
            <a:ext cx="11101064" cy="7056215"/>
            <a:chOff x="-2124744" y="0"/>
            <a:chExt cx="11101064" cy="7056215"/>
          </a:xfrm>
        </p:grpSpPr>
        <p:pic>
          <p:nvPicPr>
            <p:cNvPr id="8195" name="Picture 3" descr="E:\CloudStation\[PROJEKTY]\[ACTIVE][2015-10-15][PROJEKT][SHOPA][UTP][DiamonDT]\2016_06_18_Grafika\Gotowe\PowerPoint_templates\introduction.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24744" y="0"/>
              <a:ext cx="9864000" cy="7056215"/>
            </a:xfrm>
            <a:prstGeom prst="rect">
              <a:avLst/>
            </a:prstGeom>
            <a:noFill/>
            <a:extLst>
              <a:ext uri="{909E8E84-426E-40DD-AFC4-6F175D3DCCD1}">
                <a14:hiddenFill xmlns:a14="http://schemas.microsoft.com/office/drawing/2010/main">
                  <a:solidFill>
                    <a:srgbClr val="FFFFFF"/>
                  </a:solidFill>
                </a14:hiddenFill>
              </a:ext>
            </a:extLst>
          </p:spPr>
        </p:pic>
        <p:pic>
          <p:nvPicPr>
            <p:cNvPr id="8194" name="Picture 2" descr="E:\CloudStation\[PROJEKTY]\[ACTIVE][2015-10-15][PROJEKT][SHOPA][UTP][DiamonDT]\2016_06_18_Grafika\Gotowe\sektory\introduction_white_en.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04017" y="6240486"/>
              <a:ext cx="1649413" cy="361950"/>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10" descr="E:\CloudStation\[PROJEKTY]\[ACTIVE][2015-10-15][PROJEKT][SHOPA][UTP][DiamonDT]\2016_06_18_Grafika\Gotowe\PowerPoint_templates\DiamonDT_Project_Official LOGO.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452320" y="116632"/>
              <a:ext cx="1524000" cy="506413"/>
            </a:xfrm>
            <a:prstGeom prst="rect">
              <a:avLst/>
            </a:prstGeom>
            <a:noFill/>
            <a:extLst>
              <a:ext uri="{909E8E84-426E-40DD-AFC4-6F175D3DCCD1}">
                <a14:hiddenFill xmlns:a14="http://schemas.microsoft.com/office/drawing/2010/main">
                  <a:solidFill>
                    <a:srgbClr val="FFFFFF"/>
                  </a:solidFill>
                </a14:hiddenFill>
              </a:ext>
            </a:extLst>
          </p:spPr>
        </p:pic>
      </p:grpSp>
      <p:sp>
        <p:nvSpPr>
          <p:cNvPr id="7" name="pole tekstowe 6"/>
          <p:cNvSpPr txBox="1"/>
          <p:nvPr/>
        </p:nvSpPr>
        <p:spPr>
          <a:xfrm>
            <a:off x="204017" y="610142"/>
            <a:ext cx="4602094" cy="646331"/>
          </a:xfrm>
          <a:prstGeom prst="rect">
            <a:avLst/>
          </a:prstGeom>
          <a:noFill/>
        </p:spPr>
        <p:txBody>
          <a:bodyPr wrap="none" rtlCol="0">
            <a:spAutoFit/>
          </a:bodyPr>
          <a:lstStyle/>
          <a:p>
            <a:r>
              <a:rPr lang="pl-PL" sz="3600" dirty="0" err="1" smtClean="0">
                <a:solidFill>
                  <a:srgbClr val="B2B2B3"/>
                </a:solidFill>
                <a:effectLst>
                  <a:outerShdw blurRad="38100" dist="38100" dir="2700000" algn="tl">
                    <a:srgbClr val="000000">
                      <a:alpha val="43137"/>
                    </a:srgbClr>
                  </a:outerShdw>
                </a:effectLst>
              </a:rPr>
              <a:t>Ideate</a:t>
            </a:r>
            <a:r>
              <a:rPr lang="pl-PL" sz="3600" dirty="0" smtClean="0">
                <a:solidFill>
                  <a:srgbClr val="B2B2B3"/>
                </a:solidFill>
                <a:effectLst>
                  <a:outerShdw blurRad="38100" dist="38100" dir="2700000" algn="tl">
                    <a:srgbClr val="000000">
                      <a:alpha val="43137"/>
                    </a:srgbClr>
                  </a:outerShdw>
                </a:effectLst>
              </a:rPr>
              <a:t> – </a:t>
            </a:r>
            <a:r>
              <a:rPr lang="pl-PL" sz="3600" dirty="0" err="1" smtClean="0">
                <a:solidFill>
                  <a:srgbClr val="B2B2B3"/>
                </a:solidFill>
                <a:effectLst>
                  <a:outerShdw blurRad="38100" dist="38100" dir="2700000" algn="tl">
                    <a:srgbClr val="000000">
                      <a:alpha val="43137"/>
                    </a:srgbClr>
                  </a:outerShdw>
                </a:effectLst>
              </a:rPr>
              <a:t>more</a:t>
            </a:r>
            <a:r>
              <a:rPr lang="pl-PL" sz="3600" dirty="0" smtClean="0">
                <a:solidFill>
                  <a:srgbClr val="B2B2B3"/>
                </a:solidFill>
                <a:effectLst>
                  <a:outerShdw blurRad="38100" dist="38100" dir="2700000" algn="tl">
                    <a:srgbClr val="000000">
                      <a:alpha val="43137"/>
                    </a:srgbClr>
                  </a:outerShdw>
                </a:effectLst>
              </a:rPr>
              <a:t> </a:t>
            </a:r>
            <a:r>
              <a:rPr lang="pl-PL" sz="3600" dirty="0" err="1" smtClean="0">
                <a:solidFill>
                  <a:srgbClr val="B2B2B3"/>
                </a:solidFill>
                <a:effectLst>
                  <a:outerShdw blurRad="38100" dist="38100" dir="2700000" algn="tl">
                    <a:srgbClr val="000000">
                      <a:alpha val="43137"/>
                    </a:srgbClr>
                  </a:outerShdw>
                </a:effectLst>
              </a:rPr>
              <a:t>is</a:t>
            </a:r>
            <a:r>
              <a:rPr lang="pl-PL" sz="3600" dirty="0" smtClean="0">
                <a:solidFill>
                  <a:srgbClr val="B2B2B3"/>
                </a:solidFill>
                <a:effectLst>
                  <a:outerShdw blurRad="38100" dist="38100" dir="2700000" algn="tl">
                    <a:srgbClr val="000000">
                      <a:alpha val="43137"/>
                    </a:srgbClr>
                  </a:outerShdw>
                </a:effectLst>
              </a:rPr>
              <a:t> </a:t>
            </a:r>
            <a:r>
              <a:rPr lang="pl-PL" sz="3600" dirty="0" err="1" smtClean="0">
                <a:solidFill>
                  <a:srgbClr val="B2B2B3"/>
                </a:solidFill>
                <a:effectLst>
                  <a:outerShdw blurRad="38100" dist="38100" dir="2700000" algn="tl">
                    <a:srgbClr val="000000">
                      <a:alpha val="43137"/>
                    </a:srgbClr>
                  </a:outerShdw>
                </a:effectLst>
              </a:rPr>
              <a:t>better</a:t>
            </a:r>
            <a:r>
              <a:rPr lang="pl-PL" sz="3600" dirty="0">
                <a:solidFill>
                  <a:srgbClr val="B2B2B3"/>
                </a:solidFill>
                <a:effectLst>
                  <a:outerShdw blurRad="38100" dist="38100" dir="2700000" algn="tl">
                    <a:srgbClr val="000000">
                      <a:alpha val="43137"/>
                    </a:srgbClr>
                  </a:outerShdw>
                </a:effectLst>
              </a:rPr>
              <a:t>!</a:t>
            </a:r>
          </a:p>
        </p:txBody>
      </p:sp>
      <p:pic>
        <p:nvPicPr>
          <p:cNvPr id="8" name="Picture 2" descr="https://s-media-cache-ak0.pinimg.com/originals/34/0f/38/340f380cc1607cee6460efa5b2ec82b7.jp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2158967" y="1675154"/>
            <a:ext cx="4826066" cy="3240000"/>
          </a:xfrm>
          <a:prstGeom prst="rect">
            <a:avLst/>
          </a:prstGeom>
          <a:noFill/>
          <a:extLst>
            <a:ext uri="{909E8E84-426E-40DD-AFC4-6F175D3DCCD1}">
              <a14:hiddenFill xmlns:a14="http://schemas.microsoft.com/office/drawing/2010/main">
                <a:solidFill>
                  <a:srgbClr val="FFFFFF"/>
                </a:solidFill>
              </a14:hiddenFill>
            </a:ext>
          </a:extLst>
        </p:spPr>
      </p:pic>
      <p:sp>
        <p:nvSpPr>
          <p:cNvPr id="9" name="pole tekstowe 8"/>
          <p:cNvSpPr txBox="1"/>
          <p:nvPr/>
        </p:nvSpPr>
        <p:spPr>
          <a:xfrm>
            <a:off x="2051720" y="4915154"/>
            <a:ext cx="4666662" cy="215444"/>
          </a:xfrm>
          <a:prstGeom prst="rect">
            <a:avLst/>
          </a:prstGeom>
          <a:noFill/>
        </p:spPr>
        <p:txBody>
          <a:bodyPr wrap="none" rtlCol="0">
            <a:spAutoFit/>
          </a:bodyPr>
          <a:lstStyle/>
          <a:p>
            <a:r>
              <a:rPr lang="pl-PL" sz="800" dirty="0">
                <a:latin typeface="Cambria" panose="02040503050406030204" pitchFamily="18" charset="0"/>
              </a:rPr>
              <a:t>https://s-media-cache-ak0.pinimg.com/originals/34/0f/38/340f380cc1607cee6460efa5b2ec82b7.jpg</a:t>
            </a:r>
          </a:p>
        </p:txBody>
      </p:sp>
    </p:spTree>
    <p:extLst>
      <p:ext uri="{BB962C8B-B14F-4D97-AF65-F5344CB8AC3E}">
        <p14:creationId xmlns:p14="http://schemas.microsoft.com/office/powerpoint/2010/main" val="690739048"/>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Grupa 16"/>
          <p:cNvGrpSpPr/>
          <p:nvPr/>
        </p:nvGrpSpPr>
        <p:grpSpPr>
          <a:xfrm>
            <a:off x="-2124744" y="0"/>
            <a:ext cx="11101064" cy="7056215"/>
            <a:chOff x="-2124744" y="0"/>
            <a:chExt cx="11101064" cy="7056215"/>
          </a:xfrm>
        </p:grpSpPr>
        <p:pic>
          <p:nvPicPr>
            <p:cNvPr id="8195" name="Picture 3" descr="E:\CloudStation\[PROJEKTY]\[ACTIVE][2015-10-15][PROJEKT][SHOPA][UTP][DiamonDT]\2016_06_18_Grafika\Gotowe\PowerPoint_templates\introduction.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24744" y="0"/>
              <a:ext cx="9864000" cy="7056215"/>
            </a:xfrm>
            <a:prstGeom prst="rect">
              <a:avLst/>
            </a:prstGeom>
            <a:noFill/>
            <a:extLst>
              <a:ext uri="{909E8E84-426E-40DD-AFC4-6F175D3DCCD1}">
                <a14:hiddenFill xmlns:a14="http://schemas.microsoft.com/office/drawing/2010/main">
                  <a:solidFill>
                    <a:srgbClr val="FFFFFF"/>
                  </a:solidFill>
                </a14:hiddenFill>
              </a:ext>
            </a:extLst>
          </p:spPr>
        </p:pic>
        <p:pic>
          <p:nvPicPr>
            <p:cNvPr id="8194" name="Picture 2" descr="E:\CloudStation\[PROJEKTY]\[ACTIVE][2015-10-15][PROJEKT][SHOPA][UTP][DiamonDT]\2016_06_18_Grafika\Gotowe\sektory\introduction_white_en.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04017" y="6240486"/>
              <a:ext cx="1649413" cy="361950"/>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10" descr="E:\CloudStation\[PROJEKTY]\[ACTIVE][2015-10-15][PROJEKT][SHOPA][UTP][DiamonDT]\2016_06_18_Grafika\Gotowe\PowerPoint_templates\DiamonDT_Project_Official LOGO.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452320" y="116632"/>
              <a:ext cx="1524000" cy="506413"/>
            </a:xfrm>
            <a:prstGeom prst="rect">
              <a:avLst/>
            </a:prstGeom>
            <a:noFill/>
            <a:extLst>
              <a:ext uri="{909E8E84-426E-40DD-AFC4-6F175D3DCCD1}">
                <a14:hiddenFill xmlns:a14="http://schemas.microsoft.com/office/drawing/2010/main">
                  <a:solidFill>
                    <a:srgbClr val="FFFFFF"/>
                  </a:solidFill>
                </a14:hiddenFill>
              </a:ext>
            </a:extLst>
          </p:spPr>
        </p:pic>
      </p:grpSp>
      <p:sp>
        <p:nvSpPr>
          <p:cNvPr id="7" name="pole tekstowe 6"/>
          <p:cNvSpPr txBox="1"/>
          <p:nvPr/>
        </p:nvSpPr>
        <p:spPr>
          <a:xfrm>
            <a:off x="204017" y="610142"/>
            <a:ext cx="6070701" cy="646331"/>
          </a:xfrm>
          <a:prstGeom prst="rect">
            <a:avLst/>
          </a:prstGeom>
          <a:noFill/>
        </p:spPr>
        <p:txBody>
          <a:bodyPr wrap="none" rtlCol="0">
            <a:spAutoFit/>
          </a:bodyPr>
          <a:lstStyle/>
          <a:p>
            <a:r>
              <a:rPr lang="pl-PL" sz="3600" dirty="0" err="1" smtClean="0">
                <a:solidFill>
                  <a:srgbClr val="B2B2B3"/>
                </a:solidFill>
                <a:effectLst>
                  <a:outerShdw blurRad="38100" dist="38100" dir="2700000" algn="tl">
                    <a:srgbClr val="000000">
                      <a:alpha val="43137"/>
                    </a:srgbClr>
                  </a:outerShdw>
                </a:effectLst>
              </a:rPr>
              <a:t>Introduction</a:t>
            </a:r>
            <a:r>
              <a:rPr lang="pl-PL" sz="3600" dirty="0" smtClean="0">
                <a:solidFill>
                  <a:srgbClr val="B2B2B3"/>
                </a:solidFill>
                <a:effectLst>
                  <a:outerShdw blurRad="38100" dist="38100" dir="2700000" algn="tl">
                    <a:srgbClr val="000000">
                      <a:alpha val="43137"/>
                    </a:srgbClr>
                  </a:outerShdw>
                </a:effectLst>
              </a:rPr>
              <a:t> to Design Thinking</a:t>
            </a:r>
            <a:endParaRPr lang="pl-PL" sz="3600" dirty="0">
              <a:solidFill>
                <a:srgbClr val="B2B2B3"/>
              </a:solidFill>
              <a:effectLst>
                <a:outerShdw blurRad="38100" dist="38100" dir="2700000" algn="tl">
                  <a:srgbClr val="000000">
                    <a:alpha val="43137"/>
                  </a:srgbClr>
                </a:outerShdw>
              </a:effectLst>
            </a:endParaRPr>
          </a:p>
        </p:txBody>
      </p:sp>
      <p:pic>
        <p:nvPicPr>
          <p:cNvPr id="2" name="Obraz 1"/>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172500" y="1689978"/>
            <a:ext cx="2772475" cy="1984251"/>
          </a:xfrm>
          <a:prstGeom prst="rect">
            <a:avLst/>
          </a:prstGeom>
        </p:spPr>
      </p:pic>
      <p:sp>
        <p:nvSpPr>
          <p:cNvPr id="10" name="Shape 135"/>
          <p:cNvSpPr txBox="1"/>
          <p:nvPr/>
        </p:nvSpPr>
        <p:spPr>
          <a:xfrm>
            <a:off x="436539" y="3856243"/>
            <a:ext cx="8244396" cy="2597372"/>
          </a:xfrm>
          <a:prstGeom prst="rect">
            <a:avLst/>
          </a:prstGeom>
          <a:noFill/>
          <a:ln>
            <a:noFill/>
          </a:ln>
        </p:spPr>
        <p:txBody>
          <a:bodyPr lIns="91425" tIns="91425" rIns="91425" bIns="91425" anchor="ctr" anchorCtr="0">
            <a:noAutofit/>
          </a:bodyPr>
          <a:lstStyle/>
          <a:p>
            <a:pPr lvl="0" rtl="0">
              <a:spcBef>
                <a:spcPts val="0"/>
              </a:spcBef>
              <a:buNone/>
            </a:pPr>
            <a:r>
              <a:rPr lang="pl" dirty="0">
                <a:latin typeface="Cambria" panose="02040503050406030204" pitchFamily="18" charset="0"/>
              </a:rPr>
              <a:t>Prototyping is a dynamic and very fast stage in the first cycle of Design Thinking. A prototype can be a sketch, model or painted cardboard box. The prototyping goal is to quickly visualize the idea to create a tangible model that can be touched, which will help in further communication, eliminate basic errors and further inspiration. The lesson that the team draws from this stage; it is a much higher profitability of failure in the early phase than the high risk of rejection by the customer of final finished and usually expensive product.</a:t>
            </a:r>
          </a:p>
          <a:p>
            <a:pPr lvl="0" rtl="0">
              <a:spcBef>
                <a:spcPts val="0"/>
              </a:spcBef>
              <a:buNone/>
            </a:pPr>
            <a:endParaRPr lang="pl" sz="2000" dirty="0">
              <a:latin typeface="Cambria" panose="02040503050406030204" pitchFamily="18" charset="0"/>
            </a:endParaRPr>
          </a:p>
          <a:p>
            <a:pPr algn="r"/>
            <a:r>
              <a:rPr lang="pl" sz="1200" dirty="0">
                <a:latin typeface="Cambria" panose="02040503050406030204" pitchFamily="18" charset="0"/>
              </a:rPr>
              <a:t>(Textbook page 31-34</a:t>
            </a:r>
            <a:r>
              <a:rPr lang="pl" sz="1200" dirty="0" smtClean="0">
                <a:latin typeface="Cambria" panose="02040503050406030204" pitchFamily="18" charset="0"/>
              </a:rPr>
              <a:t>)</a:t>
            </a:r>
            <a:endParaRPr lang="pl" sz="2000" dirty="0">
              <a:latin typeface="Cambria" panose="02040503050406030204" pitchFamily="18" charset="0"/>
            </a:endParaRPr>
          </a:p>
        </p:txBody>
      </p:sp>
    </p:spTree>
    <p:extLst>
      <p:ext uri="{BB962C8B-B14F-4D97-AF65-F5344CB8AC3E}">
        <p14:creationId xmlns:p14="http://schemas.microsoft.com/office/powerpoint/2010/main" val="3448785612"/>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Grupa 16"/>
          <p:cNvGrpSpPr/>
          <p:nvPr/>
        </p:nvGrpSpPr>
        <p:grpSpPr>
          <a:xfrm>
            <a:off x="-2124744" y="0"/>
            <a:ext cx="11101064" cy="7056215"/>
            <a:chOff x="-2124744" y="0"/>
            <a:chExt cx="11101064" cy="7056215"/>
          </a:xfrm>
        </p:grpSpPr>
        <p:pic>
          <p:nvPicPr>
            <p:cNvPr id="8195" name="Picture 3" descr="E:\CloudStation\[PROJEKTY]\[ACTIVE][2015-10-15][PROJEKT][SHOPA][UTP][DiamonDT]\2016_06_18_Grafika\Gotowe\PowerPoint_templates\introduction.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24744" y="0"/>
              <a:ext cx="9864000" cy="7056215"/>
            </a:xfrm>
            <a:prstGeom prst="rect">
              <a:avLst/>
            </a:prstGeom>
            <a:noFill/>
            <a:extLst>
              <a:ext uri="{909E8E84-426E-40DD-AFC4-6F175D3DCCD1}">
                <a14:hiddenFill xmlns:a14="http://schemas.microsoft.com/office/drawing/2010/main">
                  <a:solidFill>
                    <a:srgbClr val="FFFFFF"/>
                  </a:solidFill>
                </a14:hiddenFill>
              </a:ext>
            </a:extLst>
          </p:spPr>
        </p:pic>
        <p:pic>
          <p:nvPicPr>
            <p:cNvPr id="8194" name="Picture 2" descr="E:\CloudStation\[PROJEKTY]\[ACTIVE][2015-10-15][PROJEKT][SHOPA][UTP][DiamonDT]\2016_06_18_Grafika\Gotowe\sektory\introduction_white_en.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04017" y="6240486"/>
              <a:ext cx="1649413" cy="361950"/>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10" descr="E:\CloudStation\[PROJEKTY]\[ACTIVE][2015-10-15][PROJEKT][SHOPA][UTP][DiamonDT]\2016_06_18_Grafika\Gotowe\PowerPoint_templates\DiamonDT_Project_Official LOGO.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452320" y="116632"/>
              <a:ext cx="1524000" cy="506413"/>
            </a:xfrm>
            <a:prstGeom prst="rect">
              <a:avLst/>
            </a:prstGeom>
            <a:noFill/>
            <a:extLst>
              <a:ext uri="{909E8E84-426E-40DD-AFC4-6F175D3DCCD1}">
                <a14:hiddenFill xmlns:a14="http://schemas.microsoft.com/office/drawing/2010/main">
                  <a:solidFill>
                    <a:srgbClr val="FFFFFF"/>
                  </a:solidFill>
                </a14:hiddenFill>
              </a:ext>
            </a:extLst>
          </p:spPr>
        </p:pic>
      </p:grpSp>
      <p:sp>
        <p:nvSpPr>
          <p:cNvPr id="7" name="pole tekstowe 6"/>
          <p:cNvSpPr txBox="1"/>
          <p:nvPr/>
        </p:nvSpPr>
        <p:spPr>
          <a:xfrm>
            <a:off x="204017" y="610142"/>
            <a:ext cx="4765664" cy="646331"/>
          </a:xfrm>
          <a:prstGeom prst="rect">
            <a:avLst/>
          </a:prstGeom>
          <a:noFill/>
        </p:spPr>
        <p:txBody>
          <a:bodyPr wrap="none" rtlCol="0">
            <a:spAutoFit/>
          </a:bodyPr>
          <a:lstStyle/>
          <a:p>
            <a:r>
              <a:rPr lang="pl-PL" sz="3600" dirty="0" smtClean="0">
                <a:solidFill>
                  <a:srgbClr val="B2B2B3"/>
                </a:solidFill>
                <a:effectLst>
                  <a:outerShdw blurRad="38100" dist="38100" dir="2700000" algn="tl">
                    <a:srgbClr val="000000">
                      <a:alpha val="43137"/>
                    </a:srgbClr>
                  </a:outerShdw>
                </a:effectLst>
              </a:rPr>
              <a:t>The </a:t>
            </a:r>
            <a:r>
              <a:rPr lang="pl-PL" sz="3600" dirty="0" err="1" smtClean="0">
                <a:solidFill>
                  <a:srgbClr val="B2B2B3"/>
                </a:solidFill>
                <a:effectLst>
                  <a:outerShdw blurRad="38100" dist="38100" dir="2700000" algn="tl">
                    <a:srgbClr val="000000">
                      <a:alpha val="43137"/>
                    </a:srgbClr>
                  </a:outerShdw>
                </a:effectLst>
              </a:rPr>
              <a:t>culture</a:t>
            </a:r>
            <a:r>
              <a:rPr lang="pl-PL" sz="3600" dirty="0" smtClean="0">
                <a:solidFill>
                  <a:srgbClr val="B2B2B3"/>
                </a:solidFill>
                <a:effectLst>
                  <a:outerShdw blurRad="38100" dist="38100" dir="2700000" algn="tl">
                    <a:srgbClr val="000000">
                      <a:alpha val="43137"/>
                    </a:srgbClr>
                  </a:outerShdw>
                </a:effectLst>
              </a:rPr>
              <a:t> of </a:t>
            </a:r>
            <a:r>
              <a:rPr lang="pl-PL" sz="3600" dirty="0" err="1" smtClean="0">
                <a:solidFill>
                  <a:srgbClr val="B2B2B3"/>
                </a:solidFill>
                <a:effectLst>
                  <a:outerShdw blurRad="38100" dist="38100" dir="2700000" algn="tl">
                    <a:srgbClr val="000000">
                      <a:alpha val="43137"/>
                    </a:srgbClr>
                  </a:outerShdw>
                </a:effectLst>
              </a:rPr>
              <a:t>prototype</a:t>
            </a:r>
            <a:endParaRPr lang="pl-PL" sz="3600" dirty="0">
              <a:solidFill>
                <a:srgbClr val="B2B2B3"/>
              </a:solidFill>
              <a:effectLst>
                <a:outerShdw blurRad="38100" dist="38100" dir="2700000" algn="tl">
                  <a:srgbClr val="000000">
                    <a:alpha val="43137"/>
                  </a:srgbClr>
                </a:outerShdw>
              </a:effectLst>
            </a:endParaRPr>
          </a:p>
        </p:txBody>
      </p:sp>
      <p:pic>
        <p:nvPicPr>
          <p:cNvPr id="8" name="Picture 2" descr="Znalezione obrazy dla zapytania selfconfidence"/>
          <p:cNvPicPr>
            <a:picLocks noChangeAspect="1" noChangeArrowheads="1"/>
          </p:cNvPicPr>
          <p:nvPr/>
        </p:nvPicPr>
        <p:blipFill rotWithShape="1">
          <a:blip r:embed="rId6">
            <a:extLst>
              <a:ext uri="{28A0092B-C50C-407E-A947-70E740481C1C}">
                <a14:useLocalDpi xmlns:a14="http://schemas.microsoft.com/office/drawing/2010/main" val="0"/>
              </a:ext>
            </a:extLst>
          </a:blip>
          <a:srcRect l="32156"/>
          <a:stretch/>
        </p:blipFill>
        <p:spPr bwMode="auto">
          <a:xfrm>
            <a:off x="232851" y="1486390"/>
            <a:ext cx="3460019" cy="3060000"/>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4" descr="https://sidlaurea.files.wordpress.com/2013/10/desktop_walkthrough_1.pn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995936" y="2039630"/>
            <a:ext cx="4799999" cy="3600000"/>
          </a:xfrm>
          <a:prstGeom prst="rect">
            <a:avLst/>
          </a:prstGeom>
          <a:noFill/>
          <a:extLst>
            <a:ext uri="{909E8E84-426E-40DD-AFC4-6F175D3DCCD1}">
              <a14:hiddenFill xmlns:a14="http://schemas.microsoft.com/office/drawing/2010/main">
                <a:solidFill>
                  <a:srgbClr val="FFFFFF"/>
                </a:solidFill>
              </a14:hiddenFill>
            </a:ext>
          </a:extLst>
        </p:spPr>
      </p:pic>
      <p:sp>
        <p:nvSpPr>
          <p:cNvPr id="2" name="Prostokąt 1"/>
          <p:cNvSpPr/>
          <p:nvPr/>
        </p:nvSpPr>
        <p:spPr>
          <a:xfrm>
            <a:off x="3923928" y="5664204"/>
            <a:ext cx="4572000" cy="184666"/>
          </a:xfrm>
          <a:prstGeom prst="rect">
            <a:avLst/>
          </a:prstGeom>
        </p:spPr>
        <p:txBody>
          <a:bodyPr>
            <a:spAutoFit/>
          </a:bodyPr>
          <a:lstStyle/>
          <a:p>
            <a:r>
              <a:rPr lang="pl-PL" sz="600" dirty="0">
                <a:latin typeface="Cambria" panose="02040503050406030204" pitchFamily="18" charset="0"/>
              </a:rPr>
              <a:t>https://sidlaurea.files.wordpress.com/2013/10/desktop_walkthrough_1.png</a:t>
            </a:r>
          </a:p>
        </p:txBody>
      </p:sp>
      <p:sp>
        <p:nvSpPr>
          <p:cNvPr id="3" name="Prostokąt 2"/>
          <p:cNvSpPr/>
          <p:nvPr/>
        </p:nvSpPr>
        <p:spPr>
          <a:xfrm>
            <a:off x="131747" y="4588613"/>
            <a:ext cx="3662225" cy="184666"/>
          </a:xfrm>
          <a:prstGeom prst="rect">
            <a:avLst/>
          </a:prstGeom>
        </p:spPr>
        <p:txBody>
          <a:bodyPr wrap="square">
            <a:spAutoFit/>
          </a:bodyPr>
          <a:lstStyle/>
          <a:p>
            <a:r>
              <a:rPr lang="pl-PL" sz="600" dirty="0">
                <a:latin typeface="Cambria" panose="02040503050406030204" pitchFamily="18" charset="0"/>
              </a:rPr>
              <a:t>https://s-media-cache-ak0.pinimg.com/originals/34/0f/38/340f380cc1607cee6460efa5b2ec82b7.jpg</a:t>
            </a:r>
          </a:p>
        </p:txBody>
      </p:sp>
    </p:spTree>
    <p:extLst>
      <p:ext uri="{BB962C8B-B14F-4D97-AF65-F5344CB8AC3E}">
        <p14:creationId xmlns:p14="http://schemas.microsoft.com/office/powerpoint/2010/main" val="1546333958"/>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Grupa 16"/>
          <p:cNvGrpSpPr/>
          <p:nvPr/>
        </p:nvGrpSpPr>
        <p:grpSpPr>
          <a:xfrm>
            <a:off x="-2124744" y="0"/>
            <a:ext cx="11101064" cy="7056215"/>
            <a:chOff x="-2124744" y="0"/>
            <a:chExt cx="11101064" cy="7056215"/>
          </a:xfrm>
        </p:grpSpPr>
        <p:pic>
          <p:nvPicPr>
            <p:cNvPr id="8195" name="Picture 3" descr="E:\CloudStation\[PROJEKTY]\[ACTIVE][2015-10-15][PROJEKT][SHOPA][UTP][DiamonDT]\2016_06_18_Grafika\Gotowe\PowerPoint_templates\introduction.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24744" y="0"/>
              <a:ext cx="9864000" cy="7056215"/>
            </a:xfrm>
            <a:prstGeom prst="rect">
              <a:avLst/>
            </a:prstGeom>
            <a:noFill/>
            <a:extLst>
              <a:ext uri="{909E8E84-426E-40DD-AFC4-6F175D3DCCD1}">
                <a14:hiddenFill xmlns:a14="http://schemas.microsoft.com/office/drawing/2010/main">
                  <a:solidFill>
                    <a:srgbClr val="FFFFFF"/>
                  </a:solidFill>
                </a14:hiddenFill>
              </a:ext>
            </a:extLst>
          </p:spPr>
        </p:pic>
        <p:pic>
          <p:nvPicPr>
            <p:cNvPr id="8194" name="Picture 2" descr="E:\CloudStation\[PROJEKTY]\[ACTIVE][2015-10-15][PROJEKT][SHOPA][UTP][DiamonDT]\2016_06_18_Grafika\Gotowe\sektory\introduction_white_en.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04017" y="6240486"/>
              <a:ext cx="1649413" cy="361950"/>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10" descr="E:\CloudStation\[PROJEKTY]\[ACTIVE][2015-10-15][PROJEKT][SHOPA][UTP][DiamonDT]\2016_06_18_Grafika\Gotowe\PowerPoint_templates\DiamonDT_Project_Official LOGO.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452320" y="116632"/>
              <a:ext cx="1524000" cy="506413"/>
            </a:xfrm>
            <a:prstGeom prst="rect">
              <a:avLst/>
            </a:prstGeom>
            <a:noFill/>
            <a:extLst>
              <a:ext uri="{909E8E84-426E-40DD-AFC4-6F175D3DCCD1}">
                <a14:hiddenFill xmlns:a14="http://schemas.microsoft.com/office/drawing/2010/main">
                  <a:solidFill>
                    <a:srgbClr val="FFFFFF"/>
                  </a:solidFill>
                </a14:hiddenFill>
              </a:ext>
            </a:extLst>
          </p:spPr>
        </p:pic>
      </p:grpSp>
      <p:sp>
        <p:nvSpPr>
          <p:cNvPr id="7" name="pole tekstowe 6"/>
          <p:cNvSpPr txBox="1"/>
          <p:nvPr/>
        </p:nvSpPr>
        <p:spPr>
          <a:xfrm>
            <a:off x="204017" y="610142"/>
            <a:ext cx="6070701" cy="646331"/>
          </a:xfrm>
          <a:prstGeom prst="rect">
            <a:avLst/>
          </a:prstGeom>
          <a:noFill/>
        </p:spPr>
        <p:txBody>
          <a:bodyPr wrap="none" rtlCol="0">
            <a:spAutoFit/>
          </a:bodyPr>
          <a:lstStyle/>
          <a:p>
            <a:r>
              <a:rPr lang="pl-PL" sz="3600" dirty="0" err="1" smtClean="0">
                <a:solidFill>
                  <a:srgbClr val="B2B2B3"/>
                </a:solidFill>
                <a:effectLst>
                  <a:outerShdw blurRad="38100" dist="38100" dir="2700000" algn="tl">
                    <a:srgbClr val="000000">
                      <a:alpha val="43137"/>
                    </a:srgbClr>
                  </a:outerShdw>
                </a:effectLst>
              </a:rPr>
              <a:t>Introduction</a:t>
            </a:r>
            <a:r>
              <a:rPr lang="pl-PL" sz="3600" dirty="0" smtClean="0">
                <a:solidFill>
                  <a:srgbClr val="B2B2B3"/>
                </a:solidFill>
                <a:effectLst>
                  <a:outerShdw blurRad="38100" dist="38100" dir="2700000" algn="tl">
                    <a:srgbClr val="000000">
                      <a:alpha val="43137"/>
                    </a:srgbClr>
                  </a:outerShdw>
                </a:effectLst>
              </a:rPr>
              <a:t> to Design Thinking</a:t>
            </a:r>
            <a:endParaRPr lang="pl-PL" sz="3600" dirty="0">
              <a:solidFill>
                <a:srgbClr val="B2B2B3"/>
              </a:solidFill>
              <a:effectLst>
                <a:outerShdw blurRad="38100" dist="38100" dir="2700000" algn="tl">
                  <a:srgbClr val="000000">
                    <a:alpha val="43137"/>
                  </a:srgbClr>
                </a:outerShdw>
              </a:effectLst>
            </a:endParaRPr>
          </a:p>
        </p:txBody>
      </p:sp>
      <p:pic>
        <p:nvPicPr>
          <p:cNvPr id="2" name="Obraz 1"/>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172500" y="1690411"/>
            <a:ext cx="2772475" cy="1983385"/>
          </a:xfrm>
          <a:prstGeom prst="rect">
            <a:avLst/>
          </a:prstGeom>
        </p:spPr>
      </p:pic>
      <p:sp>
        <p:nvSpPr>
          <p:cNvPr id="9" name="Shape 156"/>
          <p:cNvSpPr txBox="1"/>
          <p:nvPr/>
        </p:nvSpPr>
        <p:spPr>
          <a:xfrm>
            <a:off x="531737" y="3722116"/>
            <a:ext cx="8053999" cy="2880320"/>
          </a:xfrm>
          <a:prstGeom prst="rect">
            <a:avLst/>
          </a:prstGeom>
          <a:noFill/>
          <a:ln>
            <a:noFill/>
          </a:ln>
        </p:spPr>
        <p:txBody>
          <a:bodyPr lIns="91425" tIns="91425" rIns="91425" bIns="91425" anchor="ctr" anchorCtr="0">
            <a:noAutofit/>
          </a:bodyPr>
          <a:lstStyle/>
          <a:p>
            <a:pPr lvl="0" algn="just" rtl="0">
              <a:spcBef>
                <a:spcPts val="0"/>
              </a:spcBef>
              <a:buNone/>
            </a:pPr>
            <a:r>
              <a:rPr lang="pl" dirty="0">
                <a:latin typeface="Cambria" panose="02040503050406030204" pitchFamily="18" charset="0"/>
              </a:rPr>
              <a:t>At this stage, team members present the prototype to final the client and collect his opinions. They do not suggest, but observe how the prototype meets expectations and listen to the opinion of searching for items that need to be improved. After receiving the response from the client, the team returns to the stage of prototyping, in purpose of its improvement or even to the previous DT steps and repeats the process. Testing allows us to understand and learn what works and what does not from the viewpoint of the final user.</a:t>
            </a:r>
          </a:p>
          <a:p>
            <a:pPr lvl="0" algn="just" rtl="0">
              <a:spcBef>
                <a:spcPts val="0"/>
              </a:spcBef>
              <a:buNone/>
            </a:pPr>
            <a:endParaRPr lang="pl" dirty="0">
              <a:latin typeface="Cambria" panose="02040503050406030204" pitchFamily="18" charset="0"/>
            </a:endParaRPr>
          </a:p>
          <a:p>
            <a:pPr algn="r"/>
            <a:endParaRPr lang="pl" sz="1200" dirty="0">
              <a:latin typeface="Cambria" panose="02040503050406030204" pitchFamily="18" charset="0"/>
            </a:endParaRPr>
          </a:p>
          <a:p>
            <a:pPr algn="r"/>
            <a:r>
              <a:rPr lang="pl" sz="1200" dirty="0">
                <a:latin typeface="Cambria" panose="02040503050406030204" pitchFamily="18" charset="0"/>
              </a:rPr>
              <a:t>(Textbook page 35-36</a:t>
            </a:r>
            <a:r>
              <a:rPr lang="pl" sz="1200" dirty="0" smtClean="0">
                <a:latin typeface="Cambria" panose="02040503050406030204" pitchFamily="18" charset="0"/>
              </a:rPr>
              <a:t>)</a:t>
            </a:r>
            <a:endParaRPr lang="pl" dirty="0">
              <a:latin typeface="Cambria" panose="02040503050406030204" pitchFamily="18" charset="0"/>
            </a:endParaRPr>
          </a:p>
        </p:txBody>
      </p:sp>
    </p:spTree>
    <p:extLst>
      <p:ext uri="{BB962C8B-B14F-4D97-AF65-F5344CB8AC3E}">
        <p14:creationId xmlns:p14="http://schemas.microsoft.com/office/powerpoint/2010/main" val="3474778852"/>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Grupa 16"/>
          <p:cNvGrpSpPr/>
          <p:nvPr/>
        </p:nvGrpSpPr>
        <p:grpSpPr>
          <a:xfrm>
            <a:off x="-2124744" y="0"/>
            <a:ext cx="11101064" cy="7056215"/>
            <a:chOff x="-2124744" y="0"/>
            <a:chExt cx="11101064" cy="7056215"/>
          </a:xfrm>
        </p:grpSpPr>
        <p:pic>
          <p:nvPicPr>
            <p:cNvPr id="8195" name="Picture 3" descr="E:\CloudStation\[PROJEKTY]\[ACTIVE][2015-10-15][PROJEKT][SHOPA][UTP][DiamonDT]\2016_06_18_Grafika\Gotowe\PowerPoint_templates\introduction.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24744" y="0"/>
              <a:ext cx="9864000" cy="7056215"/>
            </a:xfrm>
            <a:prstGeom prst="rect">
              <a:avLst/>
            </a:prstGeom>
            <a:noFill/>
            <a:extLst>
              <a:ext uri="{909E8E84-426E-40DD-AFC4-6F175D3DCCD1}">
                <a14:hiddenFill xmlns:a14="http://schemas.microsoft.com/office/drawing/2010/main">
                  <a:solidFill>
                    <a:srgbClr val="FFFFFF"/>
                  </a:solidFill>
                </a14:hiddenFill>
              </a:ext>
            </a:extLst>
          </p:spPr>
        </p:pic>
        <p:pic>
          <p:nvPicPr>
            <p:cNvPr id="8194" name="Picture 2" descr="E:\CloudStation\[PROJEKTY]\[ACTIVE][2015-10-15][PROJEKT][SHOPA][UTP][DiamonDT]\2016_06_18_Grafika\Gotowe\sektory\introduction_white_en.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04017" y="6240486"/>
              <a:ext cx="1649413" cy="361950"/>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10" descr="E:\CloudStation\[PROJEKTY]\[ACTIVE][2015-10-15][PROJEKT][SHOPA][UTP][DiamonDT]\2016_06_18_Grafika\Gotowe\PowerPoint_templates\DiamonDT_Project_Official LOGO.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452320" y="116632"/>
              <a:ext cx="1524000" cy="506413"/>
            </a:xfrm>
            <a:prstGeom prst="rect">
              <a:avLst/>
            </a:prstGeom>
            <a:noFill/>
            <a:extLst>
              <a:ext uri="{909E8E84-426E-40DD-AFC4-6F175D3DCCD1}">
                <a14:hiddenFill xmlns:a14="http://schemas.microsoft.com/office/drawing/2010/main">
                  <a:solidFill>
                    <a:srgbClr val="FFFFFF"/>
                  </a:solidFill>
                </a14:hiddenFill>
              </a:ext>
            </a:extLst>
          </p:spPr>
        </p:pic>
      </p:grpSp>
      <p:sp>
        <p:nvSpPr>
          <p:cNvPr id="7" name="pole tekstowe 6"/>
          <p:cNvSpPr txBox="1"/>
          <p:nvPr/>
        </p:nvSpPr>
        <p:spPr>
          <a:xfrm>
            <a:off x="204017" y="610142"/>
            <a:ext cx="2707793" cy="646331"/>
          </a:xfrm>
          <a:prstGeom prst="rect">
            <a:avLst/>
          </a:prstGeom>
          <a:noFill/>
        </p:spPr>
        <p:txBody>
          <a:bodyPr wrap="none" rtlCol="0">
            <a:spAutoFit/>
          </a:bodyPr>
          <a:lstStyle/>
          <a:p>
            <a:r>
              <a:rPr lang="pl-PL" sz="3600" dirty="0" err="1" smtClean="0">
                <a:solidFill>
                  <a:srgbClr val="B2B2B3"/>
                </a:solidFill>
                <a:effectLst>
                  <a:outerShdw blurRad="38100" dist="38100" dir="2700000" algn="tl">
                    <a:srgbClr val="000000">
                      <a:alpha val="43137"/>
                    </a:srgbClr>
                  </a:outerShdw>
                </a:effectLst>
              </a:rPr>
              <a:t>It’s</a:t>
            </a:r>
            <a:r>
              <a:rPr lang="pl-PL" sz="3600" dirty="0" smtClean="0">
                <a:solidFill>
                  <a:srgbClr val="B2B2B3"/>
                </a:solidFill>
                <a:effectLst>
                  <a:outerShdw blurRad="38100" dist="38100" dir="2700000" algn="tl">
                    <a:srgbClr val="000000">
                      <a:alpha val="43137"/>
                    </a:srgbClr>
                  </a:outerShdw>
                </a:effectLst>
              </a:rPr>
              <a:t> OK to </a:t>
            </a:r>
            <a:r>
              <a:rPr lang="pl-PL" sz="3600" dirty="0" err="1" smtClean="0">
                <a:solidFill>
                  <a:srgbClr val="B2B2B3"/>
                </a:solidFill>
                <a:effectLst>
                  <a:outerShdw blurRad="38100" dist="38100" dir="2700000" algn="tl">
                    <a:srgbClr val="000000">
                      <a:alpha val="43137"/>
                    </a:srgbClr>
                  </a:outerShdw>
                </a:effectLst>
              </a:rPr>
              <a:t>fail</a:t>
            </a:r>
            <a:r>
              <a:rPr lang="pl-PL" sz="3600" dirty="0" smtClean="0">
                <a:solidFill>
                  <a:srgbClr val="B2B2B3"/>
                </a:solidFill>
                <a:effectLst>
                  <a:outerShdw blurRad="38100" dist="38100" dir="2700000" algn="tl">
                    <a:srgbClr val="000000">
                      <a:alpha val="43137"/>
                    </a:srgbClr>
                  </a:outerShdw>
                </a:effectLst>
              </a:rPr>
              <a:t>!</a:t>
            </a:r>
            <a:endParaRPr lang="pl-PL" sz="3600" dirty="0">
              <a:solidFill>
                <a:srgbClr val="B2B2B3"/>
              </a:solidFill>
              <a:effectLst>
                <a:outerShdw blurRad="38100" dist="38100" dir="2700000" algn="tl">
                  <a:srgbClr val="000000">
                    <a:alpha val="43137"/>
                  </a:srgbClr>
                </a:outerShdw>
              </a:effectLst>
            </a:endParaRPr>
          </a:p>
        </p:txBody>
      </p:sp>
      <p:pic>
        <p:nvPicPr>
          <p:cNvPr id="8" name="Shape 166"/>
          <p:cNvPicPr preferRelativeResize="0"/>
          <p:nvPr/>
        </p:nvPicPr>
        <p:blipFill>
          <a:blip r:embed="rId6">
            <a:alphaModFix/>
          </a:blip>
          <a:stretch>
            <a:fillRect/>
          </a:stretch>
        </p:blipFill>
        <p:spPr>
          <a:xfrm>
            <a:off x="2087724" y="1902338"/>
            <a:ext cx="4968552" cy="3600000"/>
          </a:xfrm>
          <a:prstGeom prst="rect">
            <a:avLst/>
          </a:prstGeom>
          <a:noFill/>
          <a:ln>
            <a:noFill/>
          </a:ln>
        </p:spPr>
      </p:pic>
      <p:sp>
        <p:nvSpPr>
          <p:cNvPr id="2" name="Prostokąt 1"/>
          <p:cNvSpPr/>
          <p:nvPr/>
        </p:nvSpPr>
        <p:spPr>
          <a:xfrm>
            <a:off x="2086160" y="5534294"/>
            <a:ext cx="4572000" cy="215444"/>
          </a:xfrm>
          <a:prstGeom prst="rect">
            <a:avLst/>
          </a:prstGeom>
        </p:spPr>
        <p:txBody>
          <a:bodyPr>
            <a:spAutoFit/>
          </a:bodyPr>
          <a:lstStyle/>
          <a:p>
            <a:r>
              <a:rPr lang="pl-PL" sz="800" dirty="0">
                <a:latin typeface="Cambria" panose="02040503050406030204" pitchFamily="18" charset="0"/>
              </a:rPr>
              <a:t>https://www.dbshopping.it/mondo-imprevedibile/</a:t>
            </a:r>
          </a:p>
        </p:txBody>
      </p:sp>
    </p:spTree>
    <p:extLst>
      <p:ext uri="{BB962C8B-B14F-4D97-AF65-F5344CB8AC3E}">
        <p14:creationId xmlns:p14="http://schemas.microsoft.com/office/powerpoint/2010/main" val="85732936"/>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Grupa 16"/>
          <p:cNvGrpSpPr/>
          <p:nvPr/>
        </p:nvGrpSpPr>
        <p:grpSpPr>
          <a:xfrm>
            <a:off x="-2124744" y="0"/>
            <a:ext cx="11101064" cy="7056215"/>
            <a:chOff x="-2124744" y="0"/>
            <a:chExt cx="11101064" cy="7056215"/>
          </a:xfrm>
        </p:grpSpPr>
        <p:pic>
          <p:nvPicPr>
            <p:cNvPr id="8195" name="Picture 3" descr="E:\CloudStation\[PROJEKTY]\[ACTIVE][2015-10-15][PROJEKT][SHOPA][UTP][DiamonDT]\2016_06_18_Grafika\Gotowe\PowerPoint_templates\introduction.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24744" y="0"/>
              <a:ext cx="9864000" cy="7056215"/>
            </a:xfrm>
            <a:prstGeom prst="rect">
              <a:avLst/>
            </a:prstGeom>
            <a:noFill/>
            <a:extLst>
              <a:ext uri="{909E8E84-426E-40DD-AFC4-6F175D3DCCD1}">
                <a14:hiddenFill xmlns:a14="http://schemas.microsoft.com/office/drawing/2010/main">
                  <a:solidFill>
                    <a:srgbClr val="FFFFFF"/>
                  </a:solidFill>
                </a14:hiddenFill>
              </a:ext>
            </a:extLst>
          </p:spPr>
        </p:pic>
        <p:pic>
          <p:nvPicPr>
            <p:cNvPr id="8194" name="Picture 2" descr="E:\CloudStation\[PROJEKTY]\[ACTIVE][2015-10-15][PROJEKT][SHOPA][UTP][DiamonDT]\2016_06_18_Grafika\Gotowe\sektory\introduction_white_en.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04017" y="6240486"/>
              <a:ext cx="1649413" cy="361950"/>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10" descr="E:\CloudStation\[PROJEKTY]\[ACTIVE][2015-10-15][PROJEKT][SHOPA][UTP][DiamonDT]\2016_06_18_Grafika\Gotowe\PowerPoint_templates\DiamonDT_Project_Official LOGO.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452320" y="116632"/>
              <a:ext cx="1524000" cy="506413"/>
            </a:xfrm>
            <a:prstGeom prst="rect">
              <a:avLst/>
            </a:prstGeom>
            <a:noFill/>
            <a:extLst>
              <a:ext uri="{909E8E84-426E-40DD-AFC4-6F175D3DCCD1}">
                <a14:hiddenFill xmlns:a14="http://schemas.microsoft.com/office/drawing/2010/main">
                  <a:solidFill>
                    <a:srgbClr val="FFFFFF"/>
                  </a:solidFill>
                </a14:hiddenFill>
              </a:ext>
            </a:extLst>
          </p:spPr>
        </p:pic>
      </p:grpSp>
      <p:sp>
        <p:nvSpPr>
          <p:cNvPr id="7" name="pole tekstowe 6"/>
          <p:cNvSpPr txBox="1"/>
          <p:nvPr/>
        </p:nvSpPr>
        <p:spPr>
          <a:xfrm>
            <a:off x="204017" y="610142"/>
            <a:ext cx="2162772" cy="646331"/>
          </a:xfrm>
          <a:prstGeom prst="rect">
            <a:avLst/>
          </a:prstGeom>
          <a:noFill/>
        </p:spPr>
        <p:txBody>
          <a:bodyPr wrap="none" rtlCol="0">
            <a:spAutoFit/>
          </a:bodyPr>
          <a:lstStyle/>
          <a:p>
            <a:r>
              <a:rPr lang="pl-PL" sz="3600" dirty="0" smtClean="0">
                <a:solidFill>
                  <a:srgbClr val="B2B2B3"/>
                </a:solidFill>
                <a:effectLst>
                  <a:outerShdw blurRad="38100" dist="38100" dir="2700000" algn="tl">
                    <a:srgbClr val="000000">
                      <a:alpha val="43137"/>
                    </a:srgbClr>
                  </a:outerShdw>
                </a:effectLst>
              </a:rPr>
              <a:t>Basic </a:t>
            </a:r>
            <a:r>
              <a:rPr lang="pl-PL" sz="3600" dirty="0" err="1" smtClean="0">
                <a:solidFill>
                  <a:srgbClr val="B2B2B3"/>
                </a:solidFill>
                <a:effectLst>
                  <a:outerShdw blurRad="38100" dist="38100" dir="2700000" algn="tl">
                    <a:srgbClr val="000000">
                      <a:alpha val="43137"/>
                    </a:srgbClr>
                  </a:outerShdw>
                </a:effectLst>
              </a:rPr>
              <a:t>rules</a:t>
            </a:r>
            <a:endParaRPr lang="pl-PL" sz="3600" dirty="0">
              <a:solidFill>
                <a:srgbClr val="B2B2B3"/>
              </a:solidFill>
              <a:effectLst>
                <a:outerShdw blurRad="38100" dist="38100" dir="2700000" algn="tl">
                  <a:srgbClr val="000000">
                    <a:alpha val="43137"/>
                  </a:srgbClr>
                </a:outerShdw>
              </a:effectLst>
            </a:endParaRPr>
          </a:p>
        </p:txBody>
      </p:sp>
      <p:sp>
        <p:nvSpPr>
          <p:cNvPr id="8" name="Shape 173"/>
          <p:cNvSpPr txBox="1">
            <a:spLocks noGrp="1"/>
          </p:cNvSpPr>
          <p:nvPr>
            <p:ph type="body" idx="1"/>
          </p:nvPr>
        </p:nvSpPr>
        <p:spPr>
          <a:xfrm>
            <a:off x="611560" y="2454080"/>
            <a:ext cx="8076720" cy="2700292"/>
          </a:xfrm>
          <a:prstGeom prst="rect">
            <a:avLst/>
          </a:prstGeom>
        </p:spPr>
        <p:txBody>
          <a:bodyPr lIns="91425" tIns="91425" rIns="91425" bIns="91425" anchor="t" anchorCtr="0">
            <a:noAutofit/>
          </a:bodyPr>
          <a:lstStyle/>
          <a:p>
            <a:pPr marL="800100" lvl="0" indent="-571500" rtl="0">
              <a:spcBef>
                <a:spcPts val="0"/>
              </a:spcBef>
              <a:buFont typeface="Wingdings" panose="05000000000000000000" pitchFamily="2" charset="2"/>
              <a:buChar char="§"/>
            </a:pPr>
            <a:r>
              <a:rPr lang="pl" sz="3600" dirty="0">
                <a:latin typeface="Cambria" panose="02040503050406030204" pitchFamily="18" charset="0"/>
              </a:rPr>
              <a:t>We </a:t>
            </a:r>
            <a:r>
              <a:rPr lang="pl" sz="3600" dirty="0" smtClean="0">
                <a:latin typeface="Cambria" panose="02040503050406030204" pitchFamily="18" charset="0"/>
              </a:rPr>
              <a:t>are the team</a:t>
            </a:r>
            <a:endParaRPr lang="pl" sz="3600" dirty="0">
              <a:latin typeface="Cambria" panose="02040503050406030204" pitchFamily="18" charset="0"/>
            </a:endParaRPr>
          </a:p>
          <a:p>
            <a:pPr marL="800100" lvl="0" indent="-571500" rtl="0">
              <a:spcBef>
                <a:spcPts val="0"/>
              </a:spcBef>
              <a:buFont typeface="Wingdings" panose="05000000000000000000" pitchFamily="2" charset="2"/>
              <a:buChar char="§"/>
            </a:pPr>
            <a:r>
              <a:rPr lang="pl" sz="3600" dirty="0">
                <a:latin typeface="Cambria" panose="02040503050406030204" pitchFamily="18" charset="0"/>
              </a:rPr>
              <a:t>One person </a:t>
            </a:r>
            <a:r>
              <a:rPr lang="pl" sz="3600" dirty="0" smtClean="0">
                <a:latin typeface="Cambria" panose="02040503050406030204" pitchFamily="18" charset="0"/>
              </a:rPr>
              <a:t>talks, the </a:t>
            </a:r>
            <a:r>
              <a:rPr lang="pl" sz="3600" dirty="0">
                <a:latin typeface="Cambria" panose="02040503050406030204" pitchFamily="18" charset="0"/>
              </a:rPr>
              <a:t>rest </a:t>
            </a:r>
            <a:r>
              <a:rPr lang="pl" sz="3600" dirty="0" smtClean="0">
                <a:latin typeface="Cambria" panose="02040503050406030204" pitchFamily="18" charset="0"/>
              </a:rPr>
              <a:t>listening</a:t>
            </a:r>
            <a:endParaRPr lang="pl" sz="3600" dirty="0">
              <a:latin typeface="Cambria" panose="02040503050406030204" pitchFamily="18" charset="0"/>
            </a:endParaRPr>
          </a:p>
          <a:p>
            <a:pPr marL="800100" lvl="0" indent="-571500" rtl="0">
              <a:spcBef>
                <a:spcPts val="0"/>
              </a:spcBef>
              <a:buFont typeface="Wingdings" panose="05000000000000000000" pitchFamily="2" charset="2"/>
              <a:buChar char="§"/>
            </a:pPr>
            <a:r>
              <a:rPr lang="pl" sz="3600" dirty="0">
                <a:latin typeface="Cambria" panose="02040503050406030204" pitchFamily="18" charset="0"/>
              </a:rPr>
              <a:t>If there is problem, we talk about it</a:t>
            </a:r>
          </a:p>
          <a:p>
            <a:pPr marL="800100" lvl="0" indent="-571500" rtl="0">
              <a:spcBef>
                <a:spcPts val="0"/>
              </a:spcBef>
              <a:buFont typeface="Wingdings" panose="05000000000000000000" pitchFamily="2" charset="2"/>
              <a:buChar char="§"/>
            </a:pPr>
            <a:r>
              <a:rPr lang="pl" sz="3600" dirty="0">
                <a:latin typeface="Cambria" panose="02040503050406030204" pitchFamily="18" charset="0"/>
              </a:rPr>
              <a:t>There </a:t>
            </a:r>
            <a:r>
              <a:rPr lang="pl" sz="3600" dirty="0" smtClean="0">
                <a:latin typeface="Cambria" panose="02040503050406030204" pitchFamily="18" charset="0"/>
              </a:rPr>
              <a:t>are no </a:t>
            </a:r>
            <a:r>
              <a:rPr lang="pl" sz="3600" dirty="0">
                <a:latin typeface="Cambria" panose="02040503050406030204" pitchFamily="18" charset="0"/>
              </a:rPr>
              <a:t>stupid </a:t>
            </a:r>
            <a:r>
              <a:rPr lang="pl" sz="3600" dirty="0" smtClean="0">
                <a:latin typeface="Cambria" panose="02040503050406030204" pitchFamily="18" charset="0"/>
              </a:rPr>
              <a:t>ideas!</a:t>
            </a:r>
            <a:endParaRPr lang="pl" sz="3600" dirty="0">
              <a:latin typeface="Cambria" panose="02040503050406030204" pitchFamily="18" charset="0"/>
            </a:endParaRPr>
          </a:p>
        </p:txBody>
      </p:sp>
    </p:spTree>
    <p:extLst>
      <p:ext uri="{BB962C8B-B14F-4D97-AF65-F5344CB8AC3E}">
        <p14:creationId xmlns:p14="http://schemas.microsoft.com/office/powerpoint/2010/main" val="3606545387"/>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Grupa 16"/>
          <p:cNvGrpSpPr/>
          <p:nvPr/>
        </p:nvGrpSpPr>
        <p:grpSpPr>
          <a:xfrm>
            <a:off x="-2124744" y="0"/>
            <a:ext cx="11101064" cy="7056215"/>
            <a:chOff x="-2124744" y="0"/>
            <a:chExt cx="11101064" cy="7056215"/>
          </a:xfrm>
        </p:grpSpPr>
        <p:pic>
          <p:nvPicPr>
            <p:cNvPr id="8195" name="Picture 3" descr="E:\CloudStation\[PROJEKTY]\[ACTIVE][2015-10-15][PROJEKT][SHOPA][UTP][DiamonDT]\2016_06_18_Grafika\Gotowe\PowerPoint_templates\introduction.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24744" y="0"/>
              <a:ext cx="9864000" cy="7056215"/>
            </a:xfrm>
            <a:prstGeom prst="rect">
              <a:avLst/>
            </a:prstGeom>
            <a:noFill/>
            <a:extLst>
              <a:ext uri="{909E8E84-426E-40DD-AFC4-6F175D3DCCD1}">
                <a14:hiddenFill xmlns:a14="http://schemas.microsoft.com/office/drawing/2010/main">
                  <a:solidFill>
                    <a:srgbClr val="FFFFFF"/>
                  </a:solidFill>
                </a14:hiddenFill>
              </a:ext>
            </a:extLst>
          </p:spPr>
        </p:pic>
        <p:pic>
          <p:nvPicPr>
            <p:cNvPr id="8194" name="Picture 2" descr="E:\CloudStation\[PROJEKTY]\[ACTIVE][2015-10-15][PROJEKT][SHOPA][UTP][DiamonDT]\2016_06_18_Grafika\Gotowe\sektory\introduction_white_en.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04017" y="6240486"/>
              <a:ext cx="1649413" cy="361950"/>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10" descr="E:\CloudStation\[PROJEKTY]\[ACTIVE][2015-10-15][PROJEKT][SHOPA][UTP][DiamonDT]\2016_06_18_Grafika\Gotowe\PowerPoint_templates\DiamonDT_Project_Official LOGO.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452320" y="116632"/>
              <a:ext cx="1524000" cy="506413"/>
            </a:xfrm>
            <a:prstGeom prst="rect">
              <a:avLst/>
            </a:prstGeom>
            <a:noFill/>
            <a:extLst>
              <a:ext uri="{909E8E84-426E-40DD-AFC4-6F175D3DCCD1}">
                <a14:hiddenFill xmlns:a14="http://schemas.microsoft.com/office/drawing/2010/main">
                  <a:solidFill>
                    <a:srgbClr val="FFFFFF"/>
                  </a:solidFill>
                </a14:hiddenFill>
              </a:ext>
            </a:extLst>
          </p:spPr>
        </p:pic>
      </p:grpSp>
      <p:sp>
        <p:nvSpPr>
          <p:cNvPr id="9" name="pole tekstowe 8"/>
          <p:cNvSpPr txBox="1"/>
          <p:nvPr/>
        </p:nvSpPr>
        <p:spPr>
          <a:xfrm>
            <a:off x="204017" y="610142"/>
            <a:ext cx="1667572" cy="646331"/>
          </a:xfrm>
          <a:prstGeom prst="rect">
            <a:avLst/>
          </a:prstGeom>
          <a:noFill/>
        </p:spPr>
        <p:txBody>
          <a:bodyPr wrap="none" rtlCol="0">
            <a:spAutoFit/>
          </a:bodyPr>
          <a:lstStyle/>
          <a:p>
            <a:r>
              <a:rPr lang="pl-PL" sz="3600" dirty="0" err="1" smtClean="0">
                <a:solidFill>
                  <a:srgbClr val="B2B2B3"/>
                </a:solidFill>
                <a:effectLst>
                  <a:outerShdw blurRad="38100" dist="38100" dir="2700000" algn="tl">
                    <a:srgbClr val="000000">
                      <a:alpha val="43137"/>
                    </a:srgbClr>
                  </a:outerShdw>
                </a:effectLst>
              </a:rPr>
              <a:t>Authors</a:t>
            </a:r>
            <a:endParaRPr lang="pl-PL" sz="3600" dirty="0">
              <a:solidFill>
                <a:srgbClr val="B2B2B3"/>
              </a:solidFill>
              <a:effectLst>
                <a:outerShdw blurRad="38100" dist="38100" dir="2700000" algn="tl">
                  <a:srgbClr val="000000">
                    <a:alpha val="43137"/>
                  </a:srgbClr>
                </a:outerShdw>
              </a:effectLst>
            </a:endParaRPr>
          </a:p>
        </p:txBody>
      </p:sp>
      <p:pic>
        <p:nvPicPr>
          <p:cNvPr id="10" name="Obraz 9"/>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995936" y="4615103"/>
            <a:ext cx="726102" cy="720000"/>
          </a:xfrm>
          <a:prstGeom prst="rect">
            <a:avLst/>
          </a:prstGeom>
        </p:spPr>
      </p:pic>
      <p:pic>
        <p:nvPicPr>
          <p:cNvPr id="11" name="Obraz 10"/>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289125" y="4615103"/>
            <a:ext cx="720000" cy="720000"/>
          </a:xfrm>
          <a:prstGeom prst="rect">
            <a:avLst/>
          </a:prstGeom>
        </p:spPr>
      </p:pic>
      <p:pic>
        <p:nvPicPr>
          <p:cNvPr id="12" name="Obraz 11"/>
          <p:cNvPicPr>
            <a:picLocks noChangeAspect="1"/>
          </p:cNvPicPr>
          <p:nvPr/>
        </p:nvPicPr>
        <p:blipFill rotWithShape="1">
          <a:blip r:embed="rId8" cstate="print">
            <a:extLst>
              <a:ext uri="{28A0092B-C50C-407E-A947-70E740481C1C}">
                <a14:useLocalDpi xmlns:a14="http://schemas.microsoft.com/office/drawing/2010/main" val="0"/>
              </a:ext>
            </a:extLst>
          </a:blip>
          <a:srcRect t="19307" b="20222"/>
          <a:stretch/>
        </p:blipFill>
        <p:spPr>
          <a:xfrm>
            <a:off x="6479760" y="4615103"/>
            <a:ext cx="2106318" cy="720000"/>
          </a:xfrm>
          <a:prstGeom prst="rect">
            <a:avLst/>
          </a:prstGeom>
        </p:spPr>
      </p:pic>
      <p:pic>
        <p:nvPicPr>
          <p:cNvPr id="13" name="Obraz 12"/>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2241654" y="1800714"/>
            <a:ext cx="1486137" cy="1333566"/>
          </a:xfrm>
          <a:prstGeom prst="rect">
            <a:avLst/>
          </a:prstGeom>
        </p:spPr>
      </p:pic>
      <p:sp>
        <p:nvSpPr>
          <p:cNvPr id="14" name="Shape 83"/>
          <p:cNvSpPr txBox="1">
            <a:spLocks/>
          </p:cNvSpPr>
          <p:nvPr/>
        </p:nvSpPr>
        <p:spPr bwMode="auto">
          <a:xfrm>
            <a:off x="4139952" y="1289878"/>
            <a:ext cx="2558864" cy="13763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91425" rIns="91425" bIns="91425"/>
          <a:lstStyle>
            <a:lvl1pPr marL="342900" indent="-342900">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 typeface="Arial" panose="020B0604020202020204" pitchFamily="34" charset="0"/>
              <a:buNone/>
            </a:pPr>
            <a:r>
              <a:rPr lang="pl-PL" altLang="pl-PL" sz="2000" dirty="0" smtClean="0">
                <a:latin typeface="Cambria" panose="02040503050406030204" pitchFamily="18" charset="0"/>
              </a:rPr>
              <a:t>Cezary Graul</a:t>
            </a:r>
          </a:p>
          <a:p>
            <a:pPr eaLnBrk="1" hangingPunct="1">
              <a:spcBef>
                <a:spcPct val="0"/>
              </a:spcBef>
              <a:buFont typeface="Arial" panose="020B0604020202020204" pitchFamily="34" charset="0"/>
              <a:buNone/>
            </a:pPr>
            <a:r>
              <a:rPr lang="pl-PL" altLang="pl-PL" sz="2000" dirty="0" smtClean="0">
                <a:latin typeface="Cambria" panose="02040503050406030204" pitchFamily="18" charset="0"/>
              </a:rPr>
              <a:t>Magdalena Kowalska</a:t>
            </a:r>
          </a:p>
          <a:p>
            <a:pPr eaLnBrk="1" hangingPunct="1">
              <a:spcBef>
                <a:spcPct val="0"/>
              </a:spcBef>
              <a:buFont typeface="Arial" panose="020B0604020202020204" pitchFamily="34" charset="0"/>
              <a:buNone/>
            </a:pPr>
            <a:r>
              <a:rPr lang="pl-PL" altLang="pl-PL" sz="2000" dirty="0" smtClean="0">
                <a:latin typeface="Cambria" panose="02040503050406030204" pitchFamily="18" charset="0"/>
              </a:rPr>
              <a:t>Filip Sieracki</a:t>
            </a:r>
          </a:p>
          <a:p>
            <a:pPr eaLnBrk="1" hangingPunct="1">
              <a:spcBef>
                <a:spcPct val="0"/>
              </a:spcBef>
              <a:buFont typeface="Arial" panose="020B0604020202020204" pitchFamily="34" charset="0"/>
              <a:buNone/>
            </a:pPr>
            <a:r>
              <a:rPr lang="pl-PL" altLang="pl-PL" sz="2000" dirty="0" smtClean="0">
                <a:latin typeface="Cambria" panose="02040503050406030204" pitchFamily="18" charset="0"/>
              </a:rPr>
              <a:t>Mateusz Wirwicki</a:t>
            </a:r>
            <a:endParaRPr lang="en-US" altLang="pl-PL" sz="2000" dirty="0">
              <a:latin typeface="Cambria" panose="02040503050406030204" pitchFamily="18" charset="0"/>
            </a:endParaRPr>
          </a:p>
        </p:txBody>
      </p:sp>
      <p:sp>
        <p:nvSpPr>
          <p:cNvPr id="15" name="Shape 83"/>
          <p:cNvSpPr txBox="1">
            <a:spLocks/>
          </p:cNvSpPr>
          <p:nvPr/>
        </p:nvSpPr>
        <p:spPr bwMode="auto">
          <a:xfrm>
            <a:off x="1453001" y="3179557"/>
            <a:ext cx="3063442" cy="7774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91425" rIns="91425" bIns="91425"/>
          <a:lstStyle>
            <a:lvl1pPr marL="342900" indent="-342900">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 typeface="Arial" panose="020B0604020202020204" pitchFamily="34" charset="0"/>
              <a:buNone/>
            </a:pPr>
            <a:r>
              <a:rPr lang="pl-PL" altLang="pl-PL" sz="2000" dirty="0" smtClean="0">
                <a:latin typeface="Cambria" panose="02040503050406030204" pitchFamily="18" charset="0"/>
              </a:rPr>
              <a:t>UTP University of Science </a:t>
            </a:r>
          </a:p>
          <a:p>
            <a:pPr eaLnBrk="1" hangingPunct="1">
              <a:spcBef>
                <a:spcPct val="0"/>
              </a:spcBef>
              <a:buFont typeface="Arial" panose="020B0604020202020204" pitchFamily="34" charset="0"/>
              <a:buNone/>
            </a:pPr>
            <a:r>
              <a:rPr lang="pl-PL" altLang="pl-PL" sz="2000" dirty="0" smtClean="0">
                <a:latin typeface="Cambria" panose="02040503050406030204" pitchFamily="18" charset="0"/>
              </a:rPr>
              <a:t>and Technology</a:t>
            </a:r>
            <a:endParaRPr lang="en-US" altLang="pl-PL" sz="2000" dirty="0">
              <a:latin typeface="Cambria" panose="02040503050406030204" pitchFamily="18" charset="0"/>
            </a:endParaRPr>
          </a:p>
        </p:txBody>
      </p:sp>
      <p:sp>
        <p:nvSpPr>
          <p:cNvPr id="16" name="Shape 83"/>
          <p:cNvSpPr txBox="1">
            <a:spLocks/>
          </p:cNvSpPr>
          <p:nvPr/>
        </p:nvSpPr>
        <p:spPr bwMode="auto">
          <a:xfrm>
            <a:off x="369693" y="5349459"/>
            <a:ext cx="2558864" cy="4675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91425" rIns="91425" bIns="91425"/>
          <a:lstStyle>
            <a:lvl1pPr marL="342900" indent="-342900">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 typeface="Arial" panose="020B0604020202020204" pitchFamily="34" charset="0"/>
              <a:buNone/>
            </a:pPr>
            <a:r>
              <a:rPr lang="pl-PL" altLang="pl-PL" sz="2000" dirty="0" smtClean="0">
                <a:latin typeface="Cambria" panose="02040503050406030204" pitchFamily="18" charset="0"/>
              </a:rPr>
              <a:t>Krzyszto</a:t>
            </a:r>
            <a:r>
              <a:rPr lang="pl-PL" altLang="pl-PL" sz="2000" dirty="0" smtClean="0">
                <a:latin typeface="Cambria" panose="02040503050406030204" pitchFamily="18" charset="0"/>
              </a:rPr>
              <a:t>f Jastrzębski</a:t>
            </a:r>
            <a:endParaRPr lang="en-US" altLang="pl-PL" sz="2000" dirty="0">
              <a:latin typeface="Cambria" panose="02040503050406030204" pitchFamily="18" charset="0"/>
            </a:endParaRPr>
          </a:p>
        </p:txBody>
      </p:sp>
      <p:sp>
        <p:nvSpPr>
          <p:cNvPr id="18" name="Shape 83"/>
          <p:cNvSpPr txBox="1">
            <a:spLocks/>
          </p:cNvSpPr>
          <p:nvPr/>
        </p:nvSpPr>
        <p:spPr bwMode="auto">
          <a:xfrm>
            <a:off x="6253487" y="5349459"/>
            <a:ext cx="2558864" cy="4675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91425" rIns="91425" bIns="91425"/>
          <a:lstStyle>
            <a:lvl1pPr marL="342900" indent="-342900">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 typeface="Arial" panose="020B0604020202020204" pitchFamily="34" charset="0"/>
              <a:buNone/>
            </a:pPr>
            <a:r>
              <a:rPr lang="pl-PL" altLang="pl-PL" sz="2000" dirty="0" smtClean="0">
                <a:latin typeface="Cambria" panose="02040503050406030204" pitchFamily="18" charset="0"/>
              </a:rPr>
              <a:t>Alexander </a:t>
            </a:r>
            <a:r>
              <a:rPr lang="pl-PL" altLang="pl-PL" sz="2000" dirty="0" err="1" smtClean="0">
                <a:latin typeface="Cambria" panose="02040503050406030204" pitchFamily="18" charset="0"/>
              </a:rPr>
              <a:t>Utne</a:t>
            </a:r>
            <a:endParaRPr lang="en-US" altLang="pl-PL" sz="2000" dirty="0">
              <a:latin typeface="Cambria" panose="02040503050406030204" pitchFamily="18" charset="0"/>
            </a:endParaRPr>
          </a:p>
        </p:txBody>
      </p:sp>
      <p:sp>
        <p:nvSpPr>
          <p:cNvPr id="19" name="Shape 83"/>
          <p:cNvSpPr txBox="1">
            <a:spLocks/>
          </p:cNvSpPr>
          <p:nvPr/>
        </p:nvSpPr>
        <p:spPr bwMode="auto">
          <a:xfrm>
            <a:off x="3167258" y="5349459"/>
            <a:ext cx="2383458" cy="4675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91425" rIns="91425" bIns="91425"/>
          <a:lstStyle>
            <a:lvl1pPr marL="342900" indent="-342900">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None/>
            </a:pPr>
            <a:r>
              <a:rPr lang="pl-PL" altLang="pl-PL" sz="2000" dirty="0">
                <a:latin typeface="Cambria" panose="02040503050406030204" pitchFamily="18" charset="0"/>
              </a:rPr>
              <a:t>Manuel </a:t>
            </a:r>
            <a:r>
              <a:rPr lang="pl-PL" altLang="pl-PL" sz="2000" dirty="0" err="1">
                <a:latin typeface="Cambria" panose="02040503050406030204" pitchFamily="18" charset="0"/>
              </a:rPr>
              <a:t>Fernández</a:t>
            </a:r>
            <a:endParaRPr lang="en-US" altLang="pl-PL" sz="2000" dirty="0">
              <a:latin typeface="Cambria" panose="02040503050406030204" pitchFamily="18" charset="0"/>
            </a:endParaRPr>
          </a:p>
        </p:txBody>
      </p:sp>
    </p:spTree>
    <p:extLst>
      <p:ext uri="{BB962C8B-B14F-4D97-AF65-F5344CB8AC3E}">
        <p14:creationId xmlns:p14="http://schemas.microsoft.com/office/powerpoint/2010/main" val="174517779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17" name="Grupa 16"/>
          <p:cNvGrpSpPr/>
          <p:nvPr/>
        </p:nvGrpSpPr>
        <p:grpSpPr>
          <a:xfrm>
            <a:off x="-2124744" y="0"/>
            <a:ext cx="11101064" cy="7056215"/>
            <a:chOff x="-2124744" y="0"/>
            <a:chExt cx="11101064" cy="7056215"/>
          </a:xfrm>
        </p:grpSpPr>
        <p:pic>
          <p:nvPicPr>
            <p:cNvPr id="8195" name="Picture 3" descr="E:\CloudStation\[PROJEKTY]\[ACTIVE][2015-10-15][PROJEKT][SHOPA][UTP][DiamonDT]\2016_06_18_Grafika\Gotowe\PowerPoint_templates\introduction.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24744" y="0"/>
              <a:ext cx="9864000" cy="7056215"/>
            </a:xfrm>
            <a:prstGeom prst="rect">
              <a:avLst/>
            </a:prstGeom>
            <a:noFill/>
            <a:extLst>
              <a:ext uri="{909E8E84-426E-40DD-AFC4-6F175D3DCCD1}">
                <a14:hiddenFill xmlns:a14="http://schemas.microsoft.com/office/drawing/2010/main">
                  <a:solidFill>
                    <a:srgbClr val="FFFFFF"/>
                  </a:solidFill>
                </a14:hiddenFill>
              </a:ext>
            </a:extLst>
          </p:spPr>
        </p:pic>
        <p:pic>
          <p:nvPicPr>
            <p:cNvPr id="8194" name="Picture 2" descr="E:\CloudStation\[PROJEKTY]\[ACTIVE][2015-10-15][PROJEKT][SHOPA][UTP][DiamonDT]\2016_06_18_Grafika\Gotowe\sektory\introduction_white_en.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04017" y="6240486"/>
              <a:ext cx="1649413" cy="361950"/>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10" descr="E:\CloudStation\[PROJEKTY]\[ACTIVE][2015-10-15][PROJEKT][SHOPA][UTP][DiamonDT]\2016_06_18_Grafika\Gotowe\PowerPoint_templates\DiamonDT_Project_Official LOGO.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452320" y="116632"/>
              <a:ext cx="1524000" cy="506413"/>
            </a:xfrm>
            <a:prstGeom prst="rect">
              <a:avLst/>
            </a:prstGeom>
            <a:noFill/>
            <a:extLst>
              <a:ext uri="{909E8E84-426E-40DD-AFC4-6F175D3DCCD1}">
                <a14:hiddenFill xmlns:a14="http://schemas.microsoft.com/office/drawing/2010/main">
                  <a:solidFill>
                    <a:srgbClr val="FFFFFF"/>
                  </a:solidFill>
                </a14:hiddenFill>
              </a:ext>
            </a:extLst>
          </p:spPr>
        </p:pic>
      </p:grpSp>
      <p:sp>
        <p:nvSpPr>
          <p:cNvPr id="7" name="pole tekstowe 6"/>
          <p:cNvSpPr txBox="1"/>
          <p:nvPr/>
        </p:nvSpPr>
        <p:spPr>
          <a:xfrm>
            <a:off x="204017" y="610142"/>
            <a:ext cx="6070701" cy="646331"/>
          </a:xfrm>
          <a:prstGeom prst="rect">
            <a:avLst/>
          </a:prstGeom>
          <a:noFill/>
        </p:spPr>
        <p:txBody>
          <a:bodyPr wrap="none" rtlCol="0">
            <a:spAutoFit/>
          </a:bodyPr>
          <a:lstStyle/>
          <a:p>
            <a:r>
              <a:rPr lang="pl-PL" sz="3600" dirty="0" err="1" smtClean="0">
                <a:solidFill>
                  <a:srgbClr val="B2B2B3"/>
                </a:solidFill>
                <a:effectLst>
                  <a:outerShdw blurRad="38100" dist="38100" dir="2700000" algn="tl">
                    <a:srgbClr val="000000">
                      <a:alpha val="43137"/>
                    </a:srgbClr>
                  </a:outerShdw>
                </a:effectLst>
              </a:rPr>
              <a:t>Introduction</a:t>
            </a:r>
            <a:r>
              <a:rPr lang="pl-PL" sz="3600" dirty="0" smtClean="0">
                <a:solidFill>
                  <a:srgbClr val="B2B2B3"/>
                </a:solidFill>
                <a:effectLst>
                  <a:outerShdw blurRad="38100" dist="38100" dir="2700000" algn="tl">
                    <a:srgbClr val="000000">
                      <a:alpha val="43137"/>
                    </a:srgbClr>
                  </a:outerShdw>
                </a:effectLst>
              </a:rPr>
              <a:t> to Design Thinking</a:t>
            </a:r>
            <a:endParaRPr lang="pl-PL" sz="3600" dirty="0">
              <a:solidFill>
                <a:srgbClr val="B2B2B3"/>
              </a:solidFill>
              <a:effectLst>
                <a:outerShdw blurRad="38100" dist="38100" dir="2700000" algn="tl">
                  <a:srgbClr val="000000">
                    <a:alpha val="43137"/>
                  </a:srgbClr>
                </a:outerShdw>
              </a:effectLst>
            </a:endParaRPr>
          </a:p>
        </p:txBody>
      </p:sp>
      <p:sp>
        <p:nvSpPr>
          <p:cNvPr id="9" name="Shape 54"/>
          <p:cNvSpPr txBox="1">
            <a:spLocks/>
          </p:cNvSpPr>
          <p:nvPr/>
        </p:nvSpPr>
        <p:spPr>
          <a:xfrm>
            <a:off x="1590495" y="3035006"/>
            <a:ext cx="5963010" cy="804623"/>
          </a:xfrm>
          <a:prstGeom prst="rect">
            <a:avLst/>
          </a:prstGeom>
        </p:spPr>
        <p:txBody>
          <a:bodyPr vert="horz" lIns="91425" tIns="91425" rIns="91425" bIns="91425" rtlCol="0" anchor="b" anchorCtr="0">
            <a:noAutofit/>
          </a:bodyPr>
          <a:lstStyle>
            <a:lvl1pPr algn="l" defTabSz="914400" rtl="0" eaLnBrk="1" latinLnBrk="0" hangingPunct="1">
              <a:spcBef>
                <a:spcPct val="0"/>
              </a:spcBef>
              <a:buNone/>
              <a:defRPr sz="2000" b="1" kern="1200">
                <a:solidFill>
                  <a:schemeClr val="tx1"/>
                </a:solidFill>
                <a:latin typeface="+mj-lt"/>
                <a:ea typeface="+mj-ea"/>
                <a:cs typeface="+mj-cs"/>
              </a:defRPr>
            </a:lvl1pPr>
          </a:lstStyle>
          <a:p>
            <a:pPr algn="ctr">
              <a:spcBef>
                <a:spcPts val="0"/>
              </a:spcBef>
            </a:pPr>
            <a:r>
              <a:rPr lang="pl" sz="4000" dirty="0" smtClean="0">
                <a:latin typeface="Cambria" panose="02040503050406030204" pitchFamily="18" charset="0"/>
              </a:rPr>
              <a:t>What is design thinking?</a:t>
            </a:r>
            <a:endParaRPr lang="pl" sz="4000" dirty="0">
              <a:latin typeface="Cambria" panose="02040503050406030204" pitchFamily="18" charset="0"/>
            </a:endParaRPr>
          </a:p>
        </p:txBody>
      </p:sp>
    </p:spTree>
    <p:extLst>
      <p:ext uri="{BB962C8B-B14F-4D97-AF65-F5344CB8AC3E}">
        <p14:creationId xmlns:p14="http://schemas.microsoft.com/office/powerpoint/2010/main" val="398467806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Grupa 16"/>
          <p:cNvGrpSpPr/>
          <p:nvPr/>
        </p:nvGrpSpPr>
        <p:grpSpPr>
          <a:xfrm>
            <a:off x="-2124744" y="0"/>
            <a:ext cx="11101064" cy="7056215"/>
            <a:chOff x="-2124744" y="0"/>
            <a:chExt cx="11101064" cy="7056215"/>
          </a:xfrm>
        </p:grpSpPr>
        <p:pic>
          <p:nvPicPr>
            <p:cNvPr id="8195" name="Picture 3" descr="E:\CloudStation\[PROJEKTY]\[ACTIVE][2015-10-15][PROJEKT][SHOPA][UTP][DiamonDT]\2016_06_18_Grafika\Gotowe\PowerPoint_templates\introduction.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24744" y="0"/>
              <a:ext cx="9864000" cy="7056215"/>
            </a:xfrm>
            <a:prstGeom prst="rect">
              <a:avLst/>
            </a:prstGeom>
            <a:noFill/>
            <a:extLst>
              <a:ext uri="{909E8E84-426E-40DD-AFC4-6F175D3DCCD1}">
                <a14:hiddenFill xmlns:a14="http://schemas.microsoft.com/office/drawing/2010/main">
                  <a:solidFill>
                    <a:srgbClr val="FFFFFF"/>
                  </a:solidFill>
                </a14:hiddenFill>
              </a:ext>
            </a:extLst>
          </p:spPr>
        </p:pic>
        <p:pic>
          <p:nvPicPr>
            <p:cNvPr id="8194" name="Picture 2" descr="E:\CloudStation\[PROJEKTY]\[ACTIVE][2015-10-15][PROJEKT][SHOPA][UTP][DiamonDT]\2016_06_18_Grafika\Gotowe\sektory\introduction_white_en.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04017" y="6240486"/>
              <a:ext cx="1649413" cy="361950"/>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10" descr="E:\CloudStation\[PROJEKTY]\[ACTIVE][2015-10-15][PROJEKT][SHOPA][UTP][DiamonDT]\2016_06_18_Grafika\Gotowe\PowerPoint_templates\DiamonDT_Project_Official LOGO.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452320" y="116632"/>
              <a:ext cx="1524000" cy="506413"/>
            </a:xfrm>
            <a:prstGeom prst="rect">
              <a:avLst/>
            </a:prstGeom>
            <a:noFill/>
            <a:extLst>
              <a:ext uri="{909E8E84-426E-40DD-AFC4-6F175D3DCCD1}">
                <a14:hiddenFill xmlns:a14="http://schemas.microsoft.com/office/drawing/2010/main">
                  <a:solidFill>
                    <a:srgbClr val="FFFFFF"/>
                  </a:solidFill>
                </a14:hiddenFill>
              </a:ext>
            </a:extLst>
          </p:spPr>
        </p:pic>
      </p:grpSp>
      <p:sp>
        <p:nvSpPr>
          <p:cNvPr id="7" name="pole tekstowe 6"/>
          <p:cNvSpPr txBox="1"/>
          <p:nvPr/>
        </p:nvSpPr>
        <p:spPr>
          <a:xfrm>
            <a:off x="204017" y="610142"/>
            <a:ext cx="6516528" cy="646331"/>
          </a:xfrm>
          <a:prstGeom prst="rect">
            <a:avLst/>
          </a:prstGeom>
          <a:noFill/>
        </p:spPr>
        <p:txBody>
          <a:bodyPr wrap="none" rtlCol="0">
            <a:spAutoFit/>
          </a:bodyPr>
          <a:lstStyle/>
          <a:p>
            <a:r>
              <a:rPr lang="pl-PL" sz="3600" dirty="0" err="1" smtClean="0">
                <a:solidFill>
                  <a:srgbClr val="B2B2B3"/>
                </a:solidFill>
                <a:effectLst>
                  <a:outerShdw blurRad="38100" dist="38100" dir="2700000" algn="tl">
                    <a:srgbClr val="000000">
                      <a:alpha val="43137"/>
                    </a:srgbClr>
                  </a:outerShdw>
                </a:effectLst>
              </a:rPr>
              <a:t>Introduction</a:t>
            </a:r>
            <a:r>
              <a:rPr lang="pl-PL" sz="3600" dirty="0" smtClean="0">
                <a:solidFill>
                  <a:srgbClr val="B2B2B3"/>
                </a:solidFill>
                <a:effectLst>
                  <a:outerShdw blurRad="38100" dist="38100" dir="2700000" algn="tl">
                    <a:srgbClr val="000000">
                      <a:alpha val="43137"/>
                    </a:srgbClr>
                  </a:outerShdw>
                </a:effectLst>
              </a:rPr>
              <a:t> to </a:t>
            </a:r>
            <a:r>
              <a:rPr lang="pl-PL" sz="3600" dirty="0" err="1" smtClean="0">
                <a:solidFill>
                  <a:srgbClr val="B2B2B3"/>
                </a:solidFill>
                <a:effectLst>
                  <a:outerShdw blurRad="38100" dist="38100" dir="2700000" algn="tl">
                    <a:srgbClr val="000000">
                      <a:alpha val="43137"/>
                    </a:srgbClr>
                  </a:outerShdw>
                </a:effectLst>
              </a:rPr>
              <a:t>DiamonDT</a:t>
            </a:r>
            <a:r>
              <a:rPr lang="pl-PL" sz="3600" dirty="0" smtClean="0">
                <a:solidFill>
                  <a:srgbClr val="B2B2B3"/>
                </a:solidFill>
                <a:effectLst>
                  <a:outerShdw blurRad="38100" dist="38100" dir="2700000" algn="tl">
                    <a:srgbClr val="000000">
                      <a:alpha val="43137"/>
                    </a:srgbClr>
                  </a:outerShdw>
                </a:effectLst>
              </a:rPr>
              <a:t> </a:t>
            </a:r>
            <a:r>
              <a:rPr lang="pl-PL" sz="3600" dirty="0" err="1" smtClean="0">
                <a:solidFill>
                  <a:srgbClr val="B2B2B3"/>
                </a:solidFill>
                <a:effectLst>
                  <a:outerShdw blurRad="38100" dist="38100" dir="2700000" algn="tl">
                    <a:srgbClr val="000000">
                      <a:alpha val="43137"/>
                    </a:srgbClr>
                  </a:outerShdw>
                </a:effectLst>
              </a:rPr>
              <a:t>project</a:t>
            </a:r>
            <a:endParaRPr lang="pl-PL" sz="3600" dirty="0">
              <a:solidFill>
                <a:srgbClr val="B2B2B3"/>
              </a:solidFill>
              <a:effectLst>
                <a:outerShdw blurRad="38100" dist="38100" dir="2700000" algn="tl">
                  <a:srgbClr val="000000">
                    <a:alpha val="43137"/>
                  </a:srgbClr>
                </a:outerShdw>
              </a:effectLst>
            </a:endParaRPr>
          </a:p>
        </p:txBody>
      </p:sp>
      <p:pic>
        <p:nvPicPr>
          <p:cNvPr id="2" name="Obraz 1"/>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536175" y="1618170"/>
            <a:ext cx="1813564" cy="1798324"/>
          </a:xfrm>
          <a:prstGeom prst="rect">
            <a:avLst/>
          </a:prstGeom>
        </p:spPr>
      </p:pic>
      <p:pic>
        <p:nvPicPr>
          <p:cNvPr id="3" name="Obraz 2"/>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360493" y="1596090"/>
            <a:ext cx="1798324" cy="1798324"/>
          </a:xfrm>
          <a:prstGeom prst="rect">
            <a:avLst/>
          </a:prstGeom>
        </p:spPr>
      </p:pic>
      <p:pic>
        <p:nvPicPr>
          <p:cNvPr id="5" name="Obraz 4"/>
          <p:cNvPicPr>
            <a:picLocks noChangeAspect="1"/>
          </p:cNvPicPr>
          <p:nvPr/>
        </p:nvPicPr>
        <p:blipFill rotWithShape="1">
          <a:blip r:embed="rId8" cstate="print">
            <a:extLst>
              <a:ext uri="{28A0092B-C50C-407E-A947-70E740481C1C}">
                <a14:useLocalDpi xmlns:a14="http://schemas.microsoft.com/office/drawing/2010/main" val="0"/>
              </a:ext>
            </a:extLst>
          </a:blip>
          <a:srcRect t="19307" b="20222"/>
          <a:stretch/>
        </p:blipFill>
        <p:spPr>
          <a:xfrm>
            <a:off x="1053511" y="3727844"/>
            <a:ext cx="3791371" cy="1296000"/>
          </a:xfrm>
          <a:prstGeom prst="rect">
            <a:avLst/>
          </a:prstGeom>
        </p:spPr>
      </p:pic>
      <p:pic>
        <p:nvPicPr>
          <p:cNvPr id="6" name="Obraz 5"/>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2342251" y="1594414"/>
            <a:ext cx="2005935" cy="1800000"/>
          </a:xfrm>
          <a:prstGeom prst="rect">
            <a:avLst/>
          </a:prstGeom>
        </p:spPr>
      </p:pic>
    </p:spTree>
    <p:extLst>
      <p:ext uri="{BB962C8B-B14F-4D97-AF65-F5344CB8AC3E}">
        <p14:creationId xmlns:p14="http://schemas.microsoft.com/office/powerpoint/2010/main" val="225864657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Grupa 16"/>
          <p:cNvGrpSpPr/>
          <p:nvPr/>
        </p:nvGrpSpPr>
        <p:grpSpPr>
          <a:xfrm>
            <a:off x="-2124744" y="0"/>
            <a:ext cx="11101064" cy="7056215"/>
            <a:chOff x="-2124744" y="0"/>
            <a:chExt cx="11101064" cy="7056215"/>
          </a:xfrm>
        </p:grpSpPr>
        <p:pic>
          <p:nvPicPr>
            <p:cNvPr id="8195" name="Picture 3" descr="E:\CloudStation\[PROJEKTY]\[ACTIVE][2015-10-15][PROJEKT][SHOPA][UTP][DiamonDT]\2016_06_18_Grafika\Gotowe\PowerPoint_templates\introduction.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24744" y="0"/>
              <a:ext cx="9864000" cy="7056215"/>
            </a:xfrm>
            <a:prstGeom prst="rect">
              <a:avLst/>
            </a:prstGeom>
            <a:noFill/>
            <a:extLst>
              <a:ext uri="{909E8E84-426E-40DD-AFC4-6F175D3DCCD1}">
                <a14:hiddenFill xmlns:a14="http://schemas.microsoft.com/office/drawing/2010/main">
                  <a:solidFill>
                    <a:srgbClr val="FFFFFF"/>
                  </a:solidFill>
                </a14:hiddenFill>
              </a:ext>
            </a:extLst>
          </p:spPr>
        </p:pic>
        <p:pic>
          <p:nvPicPr>
            <p:cNvPr id="8194" name="Picture 2" descr="E:\CloudStation\[PROJEKTY]\[ACTIVE][2015-10-15][PROJEKT][SHOPA][UTP][DiamonDT]\2016_06_18_Grafika\Gotowe\sektory\introduction_white_en.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04017" y="6240486"/>
              <a:ext cx="1649413" cy="361950"/>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10" descr="E:\CloudStation\[PROJEKTY]\[ACTIVE][2015-10-15][PROJEKT][SHOPA][UTP][DiamonDT]\2016_06_18_Grafika\Gotowe\PowerPoint_templates\DiamonDT_Project_Official LOGO.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452320" y="116632"/>
              <a:ext cx="1524000" cy="506413"/>
            </a:xfrm>
            <a:prstGeom prst="rect">
              <a:avLst/>
            </a:prstGeom>
            <a:noFill/>
            <a:extLst>
              <a:ext uri="{909E8E84-426E-40DD-AFC4-6F175D3DCCD1}">
                <a14:hiddenFill xmlns:a14="http://schemas.microsoft.com/office/drawing/2010/main">
                  <a:solidFill>
                    <a:srgbClr val="FFFFFF"/>
                  </a:solidFill>
                </a14:hiddenFill>
              </a:ext>
            </a:extLst>
          </p:spPr>
        </p:pic>
      </p:grpSp>
      <p:sp>
        <p:nvSpPr>
          <p:cNvPr id="7" name="pole tekstowe 6"/>
          <p:cNvSpPr txBox="1"/>
          <p:nvPr/>
        </p:nvSpPr>
        <p:spPr>
          <a:xfrm>
            <a:off x="204017" y="610142"/>
            <a:ext cx="6070701" cy="646331"/>
          </a:xfrm>
          <a:prstGeom prst="rect">
            <a:avLst/>
          </a:prstGeom>
          <a:noFill/>
        </p:spPr>
        <p:txBody>
          <a:bodyPr wrap="none" rtlCol="0">
            <a:spAutoFit/>
          </a:bodyPr>
          <a:lstStyle/>
          <a:p>
            <a:r>
              <a:rPr lang="pl-PL" sz="3600" dirty="0" err="1" smtClean="0">
                <a:solidFill>
                  <a:srgbClr val="B2B2B3"/>
                </a:solidFill>
                <a:effectLst>
                  <a:outerShdw blurRad="38100" dist="38100" dir="2700000" algn="tl">
                    <a:srgbClr val="000000">
                      <a:alpha val="43137"/>
                    </a:srgbClr>
                  </a:outerShdw>
                </a:effectLst>
              </a:rPr>
              <a:t>Introduction</a:t>
            </a:r>
            <a:r>
              <a:rPr lang="pl-PL" sz="3600" dirty="0" smtClean="0">
                <a:solidFill>
                  <a:srgbClr val="B2B2B3"/>
                </a:solidFill>
                <a:effectLst>
                  <a:outerShdw blurRad="38100" dist="38100" dir="2700000" algn="tl">
                    <a:srgbClr val="000000">
                      <a:alpha val="43137"/>
                    </a:srgbClr>
                  </a:outerShdw>
                </a:effectLst>
              </a:rPr>
              <a:t> to Design Thinking</a:t>
            </a:r>
            <a:endParaRPr lang="pl-PL" sz="3600" dirty="0">
              <a:solidFill>
                <a:srgbClr val="B2B2B3"/>
              </a:solidFill>
              <a:effectLst>
                <a:outerShdw blurRad="38100" dist="38100" dir="2700000" algn="tl">
                  <a:srgbClr val="000000">
                    <a:alpha val="43137"/>
                  </a:srgbClr>
                </a:outerShdw>
              </a:effectLst>
            </a:endParaRPr>
          </a:p>
        </p:txBody>
      </p:sp>
      <p:pic>
        <p:nvPicPr>
          <p:cNvPr id="8" name="Shape 60" descr="etapy_metodyki_poziom_black_en.png"/>
          <p:cNvPicPr preferRelativeResize="0"/>
          <p:nvPr/>
        </p:nvPicPr>
        <p:blipFill>
          <a:blip r:embed="rId6">
            <a:alphaModFix/>
          </a:blip>
          <a:stretch>
            <a:fillRect/>
          </a:stretch>
        </p:blipFill>
        <p:spPr>
          <a:xfrm>
            <a:off x="395536" y="2924943"/>
            <a:ext cx="8388424" cy="350252"/>
          </a:xfrm>
          <a:prstGeom prst="rect">
            <a:avLst/>
          </a:prstGeom>
          <a:noFill/>
          <a:ln>
            <a:noFill/>
          </a:ln>
        </p:spPr>
      </p:pic>
      <p:sp>
        <p:nvSpPr>
          <p:cNvPr id="9" name="Shape 54"/>
          <p:cNvSpPr txBox="1">
            <a:spLocks/>
          </p:cNvSpPr>
          <p:nvPr/>
        </p:nvSpPr>
        <p:spPr>
          <a:xfrm>
            <a:off x="329448" y="2924943"/>
            <a:ext cx="8520600" cy="1558507"/>
          </a:xfrm>
          <a:prstGeom prst="rect">
            <a:avLst/>
          </a:prstGeom>
        </p:spPr>
        <p:txBody>
          <a:bodyPr vert="horz" lIns="91425" tIns="91425" rIns="91425" bIns="91425" rtlCol="0" anchor="b" anchorCtr="0">
            <a:noAutofit/>
          </a:bodyPr>
          <a:lstStyle>
            <a:lvl1pPr algn="l" defTabSz="914400" rtl="0" eaLnBrk="1" latinLnBrk="0" hangingPunct="1">
              <a:spcBef>
                <a:spcPct val="0"/>
              </a:spcBef>
              <a:buNone/>
              <a:defRPr sz="2000" b="1" kern="1200">
                <a:solidFill>
                  <a:schemeClr val="tx1"/>
                </a:solidFill>
                <a:latin typeface="+mj-lt"/>
                <a:ea typeface="+mj-ea"/>
                <a:cs typeface="+mj-cs"/>
              </a:defRPr>
            </a:lvl1pPr>
          </a:lstStyle>
          <a:p>
            <a:pPr algn="ctr">
              <a:spcBef>
                <a:spcPts val="0"/>
              </a:spcBef>
            </a:pPr>
            <a:r>
              <a:rPr lang="pl" dirty="0" smtClean="0">
                <a:latin typeface="Cambria" panose="02040503050406030204" pitchFamily="18" charset="0"/>
              </a:rPr>
              <a:t>Design Thinking (6) Steps – quick review</a:t>
            </a:r>
            <a:endParaRPr lang="pl" dirty="0">
              <a:latin typeface="Cambria" panose="02040503050406030204" pitchFamily="18" charset="0"/>
            </a:endParaRPr>
          </a:p>
        </p:txBody>
      </p:sp>
    </p:spTree>
    <p:extLst>
      <p:ext uri="{BB962C8B-B14F-4D97-AF65-F5344CB8AC3E}">
        <p14:creationId xmlns:p14="http://schemas.microsoft.com/office/powerpoint/2010/main" val="168661285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Grupa 16"/>
          <p:cNvGrpSpPr/>
          <p:nvPr/>
        </p:nvGrpSpPr>
        <p:grpSpPr>
          <a:xfrm>
            <a:off x="-2124744" y="0"/>
            <a:ext cx="11101064" cy="7056215"/>
            <a:chOff x="-2124744" y="0"/>
            <a:chExt cx="11101064" cy="7056215"/>
          </a:xfrm>
        </p:grpSpPr>
        <p:pic>
          <p:nvPicPr>
            <p:cNvPr id="8195" name="Picture 3" descr="E:\CloudStation\[PROJEKTY]\[ACTIVE][2015-10-15][PROJEKT][SHOPA][UTP][DiamonDT]\2016_06_18_Grafika\Gotowe\PowerPoint_templates\introduction.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24744" y="0"/>
              <a:ext cx="9864000" cy="7056215"/>
            </a:xfrm>
            <a:prstGeom prst="rect">
              <a:avLst/>
            </a:prstGeom>
            <a:noFill/>
            <a:extLst>
              <a:ext uri="{909E8E84-426E-40DD-AFC4-6F175D3DCCD1}">
                <a14:hiddenFill xmlns:a14="http://schemas.microsoft.com/office/drawing/2010/main">
                  <a:solidFill>
                    <a:srgbClr val="FFFFFF"/>
                  </a:solidFill>
                </a14:hiddenFill>
              </a:ext>
            </a:extLst>
          </p:spPr>
        </p:pic>
        <p:pic>
          <p:nvPicPr>
            <p:cNvPr id="8194" name="Picture 2" descr="E:\CloudStation\[PROJEKTY]\[ACTIVE][2015-10-15][PROJEKT][SHOPA][UTP][DiamonDT]\2016_06_18_Grafika\Gotowe\sektory\introduction_white_en.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04017" y="6240486"/>
              <a:ext cx="1649413" cy="361950"/>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10" descr="E:\CloudStation\[PROJEKTY]\[ACTIVE][2015-10-15][PROJEKT][SHOPA][UTP][DiamonDT]\2016_06_18_Grafika\Gotowe\PowerPoint_templates\DiamonDT_Project_Official LOGO.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452320" y="116632"/>
              <a:ext cx="1524000" cy="506413"/>
            </a:xfrm>
            <a:prstGeom prst="rect">
              <a:avLst/>
            </a:prstGeom>
            <a:noFill/>
            <a:extLst>
              <a:ext uri="{909E8E84-426E-40DD-AFC4-6F175D3DCCD1}">
                <a14:hiddenFill xmlns:a14="http://schemas.microsoft.com/office/drawing/2010/main">
                  <a:solidFill>
                    <a:srgbClr val="FFFFFF"/>
                  </a:solidFill>
                </a14:hiddenFill>
              </a:ext>
            </a:extLst>
          </p:spPr>
        </p:pic>
      </p:grpSp>
      <p:sp>
        <p:nvSpPr>
          <p:cNvPr id="7" name="pole tekstowe 6"/>
          <p:cNvSpPr txBox="1"/>
          <p:nvPr/>
        </p:nvSpPr>
        <p:spPr>
          <a:xfrm>
            <a:off x="204017" y="610142"/>
            <a:ext cx="4265591" cy="646331"/>
          </a:xfrm>
          <a:prstGeom prst="rect">
            <a:avLst/>
          </a:prstGeom>
          <a:noFill/>
        </p:spPr>
        <p:txBody>
          <a:bodyPr wrap="none" rtlCol="0">
            <a:spAutoFit/>
          </a:bodyPr>
          <a:lstStyle/>
          <a:p>
            <a:r>
              <a:rPr lang="pl-PL" sz="3600" dirty="0" err="1" smtClean="0">
                <a:solidFill>
                  <a:srgbClr val="B2B2B3"/>
                </a:solidFill>
                <a:effectLst>
                  <a:outerShdw blurRad="38100" dist="38100" dir="2700000" algn="tl">
                    <a:srgbClr val="000000">
                      <a:alpha val="43137"/>
                    </a:srgbClr>
                  </a:outerShdw>
                </a:effectLst>
              </a:rPr>
              <a:t>Working</a:t>
            </a:r>
            <a:r>
              <a:rPr lang="pl-PL" sz="3600" dirty="0" smtClean="0">
                <a:solidFill>
                  <a:srgbClr val="B2B2B3"/>
                </a:solidFill>
                <a:effectLst>
                  <a:outerShdw blurRad="38100" dist="38100" dir="2700000" algn="tl">
                    <a:srgbClr val="000000">
                      <a:alpha val="43137"/>
                    </a:srgbClr>
                  </a:outerShdw>
                </a:effectLst>
              </a:rPr>
              <a:t> environment</a:t>
            </a:r>
            <a:endParaRPr lang="pl-PL" sz="3600" dirty="0">
              <a:solidFill>
                <a:srgbClr val="B2B2B3"/>
              </a:solidFill>
              <a:effectLst>
                <a:outerShdw blurRad="38100" dist="38100" dir="2700000" algn="tl">
                  <a:srgbClr val="000000">
                    <a:alpha val="43137"/>
                  </a:srgbClr>
                </a:outerShdw>
              </a:effectLst>
            </a:endParaRPr>
          </a:p>
        </p:txBody>
      </p:sp>
      <p:pic>
        <p:nvPicPr>
          <p:cNvPr id="8" name="Shape 78"/>
          <p:cNvPicPr preferRelativeResize="0"/>
          <p:nvPr/>
        </p:nvPicPr>
        <p:blipFill>
          <a:blip r:embed="rId6">
            <a:alphaModFix/>
          </a:blip>
          <a:stretch>
            <a:fillRect/>
          </a:stretch>
        </p:blipFill>
        <p:spPr>
          <a:xfrm>
            <a:off x="3131840" y="3011899"/>
            <a:ext cx="5691404" cy="3590537"/>
          </a:xfrm>
          <a:prstGeom prst="rect">
            <a:avLst/>
          </a:prstGeom>
          <a:noFill/>
          <a:ln>
            <a:noFill/>
          </a:ln>
        </p:spPr>
      </p:pic>
      <p:sp>
        <p:nvSpPr>
          <p:cNvPr id="9" name="Shape 54"/>
          <p:cNvSpPr txBox="1">
            <a:spLocks/>
          </p:cNvSpPr>
          <p:nvPr/>
        </p:nvSpPr>
        <p:spPr>
          <a:xfrm>
            <a:off x="1058134" y="1600109"/>
            <a:ext cx="5963010" cy="1008112"/>
          </a:xfrm>
          <a:prstGeom prst="rect">
            <a:avLst/>
          </a:prstGeom>
        </p:spPr>
        <p:txBody>
          <a:bodyPr vert="horz" lIns="91425" tIns="91425" rIns="91425" bIns="91425" rtlCol="0" anchor="b" anchorCtr="0">
            <a:noAutofit/>
          </a:bodyPr>
          <a:lstStyle>
            <a:lvl1pPr algn="l" defTabSz="914400" rtl="0" eaLnBrk="1" latinLnBrk="0" hangingPunct="1">
              <a:spcBef>
                <a:spcPct val="0"/>
              </a:spcBef>
              <a:buNone/>
              <a:defRPr sz="2000" b="1" kern="1200">
                <a:solidFill>
                  <a:schemeClr val="tx1"/>
                </a:solidFill>
                <a:latin typeface="+mj-lt"/>
                <a:ea typeface="+mj-ea"/>
                <a:cs typeface="+mj-cs"/>
              </a:defRPr>
            </a:lvl1pPr>
          </a:lstStyle>
          <a:p>
            <a:pPr>
              <a:spcBef>
                <a:spcPts val="0"/>
              </a:spcBef>
            </a:pPr>
            <a:r>
              <a:rPr lang="pl" sz="2800" dirty="0" smtClean="0">
                <a:latin typeface="Cambria" panose="02040503050406030204" pitchFamily="18" charset="0"/>
              </a:rPr>
              <a:t>How will we work?</a:t>
            </a:r>
          </a:p>
          <a:p>
            <a:pPr>
              <a:spcBef>
                <a:spcPts val="0"/>
              </a:spcBef>
            </a:pPr>
            <a:r>
              <a:rPr lang="pl" sz="2800" dirty="0" smtClean="0">
                <a:latin typeface="Cambria" panose="02040503050406030204" pitchFamily="18" charset="0"/>
              </a:rPr>
              <a:t>Rules</a:t>
            </a:r>
            <a:endParaRPr lang="pl" sz="2800" dirty="0">
              <a:latin typeface="Cambria" panose="02040503050406030204" pitchFamily="18" charset="0"/>
            </a:endParaRPr>
          </a:p>
        </p:txBody>
      </p:sp>
    </p:spTree>
    <p:extLst>
      <p:ext uri="{BB962C8B-B14F-4D97-AF65-F5344CB8AC3E}">
        <p14:creationId xmlns:p14="http://schemas.microsoft.com/office/powerpoint/2010/main" val="407610765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Grupa 16"/>
          <p:cNvGrpSpPr/>
          <p:nvPr/>
        </p:nvGrpSpPr>
        <p:grpSpPr>
          <a:xfrm>
            <a:off x="-2124744" y="0"/>
            <a:ext cx="11101064" cy="7056215"/>
            <a:chOff x="-2124744" y="0"/>
            <a:chExt cx="11101064" cy="7056215"/>
          </a:xfrm>
        </p:grpSpPr>
        <p:pic>
          <p:nvPicPr>
            <p:cNvPr id="8195" name="Picture 3" descr="E:\CloudStation\[PROJEKTY]\[ACTIVE][2015-10-15][PROJEKT][SHOPA][UTP][DiamonDT]\2016_06_18_Grafika\Gotowe\PowerPoint_templates\introduction.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24744" y="0"/>
              <a:ext cx="9864000" cy="7056215"/>
            </a:xfrm>
            <a:prstGeom prst="rect">
              <a:avLst/>
            </a:prstGeom>
            <a:noFill/>
            <a:extLst>
              <a:ext uri="{909E8E84-426E-40DD-AFC4-6F175D3DCCD1}">
                <a14:hiddenFill xmlns:a14="http://schemas.microsoft.com/office/drawing/2010/main">
                  <a:solidFill>
                    <a:srgbClr val="FFFFFF"/>
                  </a:solidFill>
                </a14:hiddenFill>
              </a:ext>
            </a:extLst>
          </p:spPr>
        </p:pic>
        <p:pic>
          <p:nvPicPr>
            <p:cNvPr id="8194" name="Picture 2" descr="E:\CloudStation\[PROJEKTY]\[ACTIVE][2015-10-15][PROJEKT][SHOPA][UTP][DiamonDT]\2016_06_18_Grafika\Gotowe\sektory\introduction_white_en.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04017" y="6240486"/>
              <a:ext cx="1649413" cy="361950"/>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10" descr="E:\CloudStation\[PROJEKTY]\[ACTIVE][2015-10-15][PROJEKT][SHOPA][UTP][DiamonDT]\2016_06_18_Grafika\Gotowe\PowerPoint_templates\DiamonDT_Project_Official LOGO.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452320" y="116632"/>
              <a:ext cx="1524000" cy="506413"/>
            </a:xfrm>
            <a:prstGeom prst="rect">
              <a:avLst/>
            </a:prstGeom>
            <a:noFill/>
            <a:extLst>
              <a:ext uri="{909E8E84-426E-40DD-AFC4-6F175D3DCCD1}">
                <a14:hiddenFill xmlns:a14="http://schemas.microsoft.com/office/drawing/2010/main">
                  <a:solidFill>
                    <a:srgbClr val="FFFFFF"/>
                  </a:solidFill>
                </a14:hiddenFill>
              </a:ext>
            </a:extLst>
          </p:spPr>
        </p:pic>
      </p:grpSp>
      <p:sp>
        <p:nvSpPr>
          <p:cNvPr id="7" name="pole tekstowe 6"/>
          <p:cNvSpPr txBox="1"/>
          <p:nvPr/>
        </p:nvSpPr>
        <p:spPr>
          <a:xfrm>
            <a:off x="204017" y="610142"/>
            <a:ext cx="6070701" cy="646331"/>
          </a:xfrm>
          <a:prstGeom prst="rect">
            <a:avLst/>
          </a:prstGeom>
          <a:noFill/>
        </p:spPr>
        <p:txBody>
          <a:bodyPr wrap="none" rtlCol="0">
            <a:spAutoFit/>
          </a:bodyPr>
          <a:lstStyle/>
          <a:p>
            <a:r>
              <a:rPr lang="pl-PL" sz="3600" dirty="0" err="1" smtClean="0">
                <a:solidFill>
                  <a:srgbClr val="B2B2B3"/>
                </a:solidFill>
                <a:effectLst>
                  <a:outerShdw blurRad="38100" dist="38100" dir="2700000" algn="tl">
                    <a:srgbClr val="000000">
                      <a:alpha val="43137"/>
                    </a:srgbClr>
                  </a:outerShdw>
                </a:effectLst>
              </a:rPr>
              <a:t>Introduction</a:t>
            </a:r>
            <a:r>
              <a:rPr lang="pl-PL" sz="3600" dirty="0" smtClean="0">
                <a:solidFill>
                  <a:srgbClr val="B2B2B3"/>
                </a:solidFill>
                <a:effectLst>
                  <a:outerShdw blurRad="38100" dist="38100" dir="2700000" algn="tl">
                    <a:srgbClr val="000000">
                      <a:alpha val="43137"/>
                    </a:srgbClr>
                  </a:outerShdw>
                </a:effectLst>
              </a:rPr>
              <a:t> to Design Thinking</a:t>
            </a:r>
            <a:endParaRPr lang="pl-PL" sz="3600" dirty="0">
              <a:solidFill>
                <a:srgbClr val="B2B2B3"/>
              </a:solidFill>
              <a:effectLst>
                <a:outerShdw blurRad="38100" dist="38100" dir="2700000" algn="tl">
                  <a:srgbClr val="000000">
                    <a:alpha val="43137"/>
                  </a:srgbClr>
                </a:outerShdw>
              </a:effectLst>
            </a:endParaRPr>
          </a:p>
        </p:txBody>
      </p:sp>
      <p:sp>
        <p:nvSpPr>
          <p:cNvPr id="8" name="Shape 84"/>
          <p:cNvSpPr txBox="1">
            <a:spLocks/>
          </p:cNvSpPr>
          <p:nvPr/>
        </p:nvSpPr>
        <p:spPr>
          <a:xfrm>
            <a:off x="452236" y="1874817"/>
            <a:ext cx="5724918" cy="440754"/>
          </a:xfrm>
          <a:prstGeom prst="rect">
            <a:avLst/>
          </a:prstGeom>
        </p:spPr>
        <p:txBody>
          <a:bodyPr vert="horz" lIns="91425" tIns="91425" rIns="91425" bIns="91425" rtlCol="0" anchor="b" anchorCtr="0">
            <a:noAutofit/>
          </a:bodyPr>
          <a:lstStyle>
            <a:lvl1pPr algn="l" defTabSz="914400" rtl="0" eaLnBrk="1" latinLnBrk="0" hangingPunct="1">
              <a:spcBef>
                <a:spcPct val="0"/>
              </a:spcBef>
              <a:buNone/>
              <a:defRPr sz="2000" b="1" kern="1200">
                <a:solidFill>
                  <a:schemeClr val="tx1"/>
                </a:solidFill>
                <a:latin typeface="+mj-lt"/>
                <a:ea typeface="+mj-ea"/>
                <a:cs typeface="+mj-cs"/>
              </a:defRPr>
            </a:lvl1pPr>
          </a:lstStyle>
          <a:p>
            <a:pPr>
              <a:spcBef>
                <a:spcPts val="0"/>
              </a:spcBef>
            </a:pPr>
            <a:r>
              <a:rPr lang="pl" sz="2800" dirty="0" smtClean="0">
                <a:latin typeface="Cambria" panose="02040503050406030204" pitchFamily="18" charset="0"/>
              </a:rPr>
              <a:t>Creating culture -what’s going on?</a:t>
            </a:r>
            <a:endParaRPr lang="pl" sz="2800" dirty="0">
              <a:latin typeface="Cambria" panose="02040503050406030204" pitchFamily="18" charset="0"/>
            </a:endParaRPr>
          </a:p>
        </p:txBody>
      </p:sp>
      <p:sp>
        <p:nvSpPr>
          <p:cNvPr id="9" name="Shape 85"/>
          <p:cNvSpPr txBox="1">
            <a:spLocks/>
          </p:cNvSpPr>
          <p:nvPr/>
        </p:nvSpPr>
        <p:spPr>
          <a:xfrm>
            <a:off x="971600" y="2842926"/>
            <a:ext cx="5724918" cy="980550"/>
          </a:xfrm>
          <a:prstGeom prst="rect">
            <a:avLst/>
          </a:prstGeom>
        </p:spPr>
        <p:txBody>
          <a:bodyPr vert="horz" lIns="91425" tIns="91425" rIns="91425" bIns="91425" rtlCol="0" anchor="t" anchorCtr="0">
            <a:noAutofit/>
          </a:bodyPr>
          <a:lstStyle>
            <a:lvl1pPr marL="0" indent="0" algn="l" defTabSz="914400" rtl="0" eaLnBrk="1" latinLnBrk="0" hangingPunct="1">
              <a:spcBef>
                <a:spcPct val="20000"/>
              </a:spcBef>
              <a:buFont typeface="Arial" panose="020B0604020202020204" pitchFamily="34" charset="0"/>
              <a:buNone/>
              <a:defRPr sz="3200" kern="1200">
                <a:solidFill>
                  <a:schemeClr val="tx1"/>
                </a:solidFill>
                <a:latin typeface="+mn-lt"/>
                <a:ea typeface="+mn-ea"/>
                <a:cs typeface="+mn-cs"/>
              </a:defRPr>
            </a:lvl1pPr>
            <a:lvl2pPr marL="457200" indent="0" algn="l" defTabSz="914400" rtl="0" eaLnBrk="1" latinLnBrk="0" hangingPunct="1">
              <a:spcBef>
                <a:spcPct val="20000"/>
              </a:spcBef>
              <a:buFont typeface="Arial" panose="020B0604020202020204" pitchFamily="34" charset="0"/>
              <a:buNone/>
              <a:defRPr sz="2800" kern="1200">
                <a:solidFill>
                  <a:schemeClr val="tx1"/>
                </a:solidFill>
                <a:latin typeface="+mn-lt"/>
                <a:ea typeface="+mn-ea"/>
                <a:cs typeface="+mn-cs"/>
              </a:defRPr>
            </a:lvl2pPr>
            <a:lvl3pPr marL="914400" indent="0" algn="l" defTabSz="914400" rtl="0" eaLnBrk="1" latinLnBrk="0" hangingPunct="1">
              <a:spcBef>
                <a:spcPct val="20000"/>
              </a:spcBef>
              <a:buFont typeface="Arial" panose="020B0604020202020204" pitchFamily="34" charset="0"/>
              <a:buNone/>
              <a:defRPr sz="2400" kern="1200">
                <a:solidFill>
                  <a:schemeClr val="tx1"/>
                </a:solidFill>
                <a:latin typeface="+mn-lt"/>
                <a:ea typeface="+mn-ea"/>
                <a:cs typeface="+mn-cs"/>
              </a:defRPr>
            </a:lvl3pPr>
            <a:lvl4pPr marL="13716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4pPr>
            <a:lvl5pPr marL="18288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5pPr>
            <a:lvl6pPr marL="22860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6pPr>
            <a:lvl7pPr marL="27432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7pPr>
            <a:lvl8pPr marL="32004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8pPr>
            <a:lvl9pPr marL="36576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9pPr>
          </a:lstStyle>
          <a:p>
            <a:pPr marL="457200" indent="-228600">
              <a:spcBef>
                <a:spcPts val="0"/>
              </a:spcBef>
              <a:buFont typeface="Arial" panose="020B0604020202020204" pitchFamily="34" charset="0"/>
              <a:buAutoNum type="arabicPeriod"/>
            </a:pPr>
            <a:r>
              <a:rPr lang="en-US" sz="2000" dirty="0" smtClean="0">
                <a:latin typeface="Cambria" panose="02040503050406030204" pitchFamily="18" charset="0"/>
              </a:rPr>
              <a:t>Creating team and workflow rules.</a:t>
            </a:r>
          </a:p>
          <a:p>
            <a:pPr marL="457200" indent="-228600">
              <a:spcBef>
                <a:spcPts val="0"/>
              </a:spcBef>
              <a:buFont typeface="Arial" panose="020B0604020202020204" pitchFamily="34" charset="0"/>
              <a:buAutoNum type="arabicPeriod"/>
            </a:pPr>
            <a:r>
              <a:rPr lang="en-US" sz="2000" dirty="0" smtClean="0">
                <a:latin typeface="Cambria" panose="02040503050406030204" pitchFamily="18" charset="0"/>
              </a:rPr>
              <a:t>The rules will help to create innovation ideas.</a:t>
            </a:r>
          </a:p>
          <a:p>
            <a:pPr>
              <a:spcBef>
                <a:spcPts val="0"/>
              </a:spcBef>
            </a:pPr>
            <a:endParaRPr lang="en-US" dirty="0" smtClean="0">
              <a:latin typeface="Cambria" panose="02040503050406030204" pitchFamily="18" charset="0"/>
            </a:endParaRPr>
          </a:p>
          <a:p>
            <a:pPr>
              <a:spcBef>
                <a:spcPts val="0"/>
              </a:spcBef>
            </a:pPr>
            <a:endParaRPr lang="en-US" dirty="0">
              <a:latin typeface="Cambria" panose="02040503050406030204" pitchFamily="18" charset="0"/>
            </a:endParaRPr>
          </a:p>
        </p:txBody>
      </p:sp>
    </p:spTree>
    <p:extLst>
      <p:ext uri="{BB962C8B-B14F-4D97-AF65-F5344CB8AC3E}">
        <p14:creationId xmlns:p14="http://schemas.microsoft.com/office/powerpoint/2010/main" val="220341414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Grupa 16"/>
          <p:cNvGrpSpPr/>
          <p:nvPr/>
        </p:nvGrpSpPr>
        <p:grpSpPr>
          <a:xfrm>
            <a:off x="-2124744" y="0"/>
            <a:ext cx="11101064" cy="7056215"/>
            <a:chOff x="-2124744" y="0"/>
            <a:chExt cx="11101064" cy="7056215"/>
          </a:xfrm>
        </p:grpSpPr>
        <p:pic>
          <p:nvPicPr>
            <p:cNvPr id="8195" name="Picture 3" descr="E:\CloudStation\[PROJEKTY]\[ACTIVE][2015-10-15][PROJEKT][SHOPA][UTP][DiamonDT]\2016_06_18_Grafika\Gotowe\PowerPoint_templates\introduction.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24744" y="0"/>
              <a:ext cx="9864000" cy="7056215"/>
            </a:xfrm>
            <a:prstGeom prst="rect">
              <a:avLst/>
            </a:prstGeom>
            <a:noFill/>
            <a:extLst>
              <a:ext uri="{909E8E84-426E-40DD-AFC4-6F175D3DCCD1}">
                <a14:hiddenFill xmlns:a14="http://schemas.microsoft.com/office/drawing/2010/main">
                  <a:solidFill>
                    <a:srgbClr val="FFFFFF"/>
                  </a:solidFill>
                </a14:hiddenFill>
              </a:ext>
            </a:extLst>
          </p:spPr>
        </p:pic>
        <p:pic>
          <p:nvPicPr>
            <p:cNvPr id="8194" name="Picture 2" descr="E:\CloudStation\[PROJEKTY]\[ACTIVE][2015-10-15][PROJEKT][SHOPA][UTP][DiamonDT]\2016_06_18_Grafika\Gotowe\sektory\introduction_white_en.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04017" y="6240486"/>
              <a:ext cx="1649413" cy="361950"/>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10" descr="E:\CloudStation\[PROJEKTY]\[ACTIVE][2015-10-15][PROJEKT][SHOPA][UTP][DiamonDT]\2016_06_18_Grafika\Gotowe\PowerPoint_templates\DiamonDT_Project_Official LOGO.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452320" y="116632"/>
              <a:ext cx="1524000" cy="506413"/>
            </a:xfrm>
            <a:prstGeom prst="rect">
              <a:avLst/>
            </a:prstGeom>
            <a:noFill/>
            <a:extLst>
              <a:ext uri="{909E8E84-426E-40DD-AFC4-6F175D3DCCD1}">
                <a14:hiddenFill xmlns:a14="http://schemas.microsoft.com/office/drawing/2010/main">
                  <a:solidFill>
                    <a:srgbClr val="FFFFFF"/>
                  </a:solidFill>
                </a14:hiddenFill>
              </a:ext>
            </a:extLst>
          </p:spPr>
        </p:pic>
      </p:grpSp>
      <p:sp>
        <p:nvSpPr>
          <p:cNvPr id="7" name="pole tekstowe 6"/>
          <p:cNvSpPr txBox="1"/>
          <p:nvPr/>
        </p:nvSpPr>
        <p:spPr>
          <a:xfrm>
            <a:off x="204017" y="610142"/>
            <a:ext cx="6070701" cy="646331"/>
          </a:xfrm>
          <a:prstGeom prst="rect">
            <a:avLst/>
          </a:prstGeom>
          <a:noFill/>
        </p:spPr>
        <p:txBody>
          <a:bodyPr wrap="none" rtlCol="0">
            <a:spAutoFit/>
          </a:bodyPr>
          <a:lstStyle/>
          <a:p>
            <a:r>
              <a:rPr lang="pl-PL" sz="3600" dirty="0" err="1" smtClean="0">
                <a:solidFill>
                  <a:srgbClr val="B2B2B3"/>
                </a:solidFill>
                <a:effectLst>
                  <a:outerShdw blurRad="38100" dist="38100" dir="2700000" algn="tl">
                    <a:srgbClr val="000000">
                      <a:alpha val="43137"/>
                    </a:srgbClr>
                  </a:outerShdw>
                </a:effectLst>
              </a:rPr>
              <a:t>Introduction</a:t>
            </a:r>
            <a:r>
              <a:rPr lang="pl-PL" sz="3600" dirty="0" smtClean="0">
                <a:solidFill>
                  <a:srgbClr val="B2B2B3"/>
                </a:solidFill>
                <a:effectLst>
                  <a:outerShdw blurRad="38100" dist="38100" dir="2700000" algn="tl">
                    <a:srgbClr val="000000">
                      <a:alpha val="43137"/>
                    </a:srgbClr>
                  </a:outerShdw>
                </a:effectLst>
              </a:rPr>
              <a:t> to Design Thinking</a:t>
            </a:r>
            <a:endParaRPr lang="pl-PL" sz="3600" dirty="0">
              <a:solidFill>
                <a:srgbClr val="B2B2B3"/>
              </a:solidFill>
              <a:effectLst>
                <a:outerShdw blurRad="38100" dist="38100" dir="2700000" algn="tl">
                  <a:srgbClr val="000000">
                    <a:alpha val="43137"/>
                  </a:srgbClr>
                </a:outerShdw>
              </a:effectLst>
            </a:endParaRPr>
          </a:p>
        </p:txBody>
      </p:sp>
      <p:sp>
        <p:nvSpPr>
          <p:cNvPr id="10" name="Shape 91"/>
          <p:cNvSpPr txBox="1"/>
          <p:nvPr/>
        </p:nvSpPr>
        <p:spPr>
          <a:xfrm>
            <a:off x="759688" y="3789040"/>
            <a:ext cx="7598100" cy="2160239"/>
          </a:xfrm>
          <a:prstGeom prst="rect">
            <a:avLst/>
          </a:prstGeom>
          <a:noFill/>
          <a:ln>
            <a:noFill/>
          </a:ln>
        </p:spPr>
        <p:txBody>
          <a:bodyPr lIns="91425" tIns="91425" rIns="91425" bIns="91425" anchor="ctr" anchorCtr="0">
            <a:noAutofit/>
          </a:bodyPr>
          <a:lstStyle/>
          <a:p>
            <a:pPr lvl="0" algn="just" rtl="0">
              <a:spcBef>
                <a:spcPts val="0"/>
              </a:spcBef>
              <a:buNone/>
            </a:pPr>
            <a:r>
              <a:rPr lang="pl" dirty="0">
                <a:latin typeface="Cambria" panose="02040503050406030204" pitchFamily="18" charset="0"/>
              </a:rPr>
              <a:t>Understand and acquiring knowledge about the issue is first step of the process. In this part of </a:t>
            </a:r>
            <a:r>
              <a:rPr lang="pl" sz="2000" dirty="0">
                <a:latin typeface="Cambria" panose="02040503050406030204" pitchFamily="18" charset="0"/>
              </a:rPr>
              <a:t>process</a:t>
            </a:r>
            <a:r>
              <a:rPr lang="pl" dirty="0">
                <a:latin typeface="Cambria" panose="02040503050406030204" pitchFamily="18" charset="0"/>
              </a:rPr>
              <a:t>, team members talks with experts and looks for information source. Main goal of understand is to gain a lot of information about the issue/ topic, then team can focus on the challenge.</a:t>
            </a:r>
          </a:p>
          <a:p>
            <a:pPr lvl="0" algn="just" rtl="0">
              <a:lnSpc>
                <a:spcPct val="115000"/>
              </a:lnSpc>
              <a:spcBef>
                <a:spcPts val="0"/>
              </a:spcBef>
              <a:buNone/>
            </a:pPr>
            <a:endParaRPr lang="pl" dirty="0">
              <a:latin typeface="Cambria" panose="02040503050406030204" pitchFamily="18" charset="0"/>
            </a:endParaRPr>
          </a:p>
          <a:p>
            <a:pPr lvl="0" algn="r" rtl="0">
              <a:lnSpc>
                <a:spcPct val="115000"/>
              </a:lnSpc>
              <a:spcBef>
                <a:spcPts val="0"/>
              </a:spcBef>
              <a:buNone/>
            </a:pPr>
            <a:r>
              <a:rPr lang="pl" sz="1200" dirty="0">
                <a:latin typeface="Cambria" panose="02040503050406030204" pitchFamily="18" charset="0"/>
              </a:rPr>
              <a:t>(Textbook page 15-18</a:t>
            </a:r>
            <a:r>
              <a:rPr lang="pl" sz="1200" dirty="0" smtClean="0">
                <a:latin typeface="Cambria" panose="02040503050406030204" pitchFamily="18" charset="0"/>
              </a:rPr>
              <a:t>)</a:t>
            </a:r>
            <a:endParaRPr lang="pl" dirty="0">
              <a:latin typeface="Cambria" panose="02040503050406030204" pitchFamily="18" charset="0"/>
            </a:endParaRPr>
          </a:p>
        </p:txBody>
      </p:sp>
      <p:pic>
        <p:nvPicPr>
          <p:cNvPr id="2" name="Obraz 1"/>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171895" y="1689978"/>
            <a:ext cx="2773686" cy="1984252"/>
          </a:xfrm>
          <a:prstGeom prst="rect">
            <a:avLst/>
          </a:prstGeom>
        </p:spPr>
      </p:pic>
    </p:spTree>
    <p:extLst>
      <p:ext uri="{BB962C8B-B14F-4D97-AF65-F5344CB8AC3E}">
        <p14:creationId xmlns:p14="http://schemas.microsoft.com/office/powerpoint/2010/main" val="225293955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Grupa 16"/>
          <p:cNvGrpSpPr/>
          <p:nvPr/>
        </p:nvGrpSpPr>
        <p:grpSpPr>
          <a:xfrm>
            <a:off x="-2124744" y="0"/>
            <a:ext cx="11101064" cy="7056215"/>
            <a:chOff x="-2124744" y="0"/>
            <a:chExt cx="11101064" cy="7056215"/>
          </a:xfrm>
        </p:grpSpPr>
        <p:pic>
          <p:nvPicPr>
            <p:cNvPr id="8195" name="Picture 3" descr="E:\CloudStation\[PROJEKTY]\[ACTIVE][2015-10-15][PROJEKT][SHOPA][UTP][DiamonDT]\2016_06_18_Grafika\Gotowe\PowerPoint_templates\introduction.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24744" y="0"/>
              <a:ext cx="9864000" cy="7056215"/>
            </a:xfrm>
            <a:prstGeom prst="rect">
              <a:avLst/>
            </a:prstGeom>
            <a:noFill/>
            <a:extLst>
              <a:ext uri="{909E8E84-426E-40DD-AFC4-6F175D3DCCD1}">
                <a14:hiddenFill xmlns:a14="http://schemas.microsoft.com/office/drawing/2010/main">
                  <a:solidFill>
                    <a:srgbClr val="FFFFFF"/>
                  </a:solidFill>
                </a14:hiddenFill>
              </a:ext>
            </a:extLst>
          </p:spPr>
        </p:pic>
        <p:pic>
          <p:nvPicPr>
            <p:cNvPr id="8194" name="Picture 2" descr="E:\CloudStation\[PROJEKTY]\[ACTIVE][2015-10-15][PROJEKT][SHOPA][UTP][DiamonDT]\2016_06_18_Grafika\Gotowe\sektory\introduction_white_en.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04017" y="6240486"/>
              <a:ext cx="1649413" cy="361950"/>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10" descr="E:\CloudStation\[PROJEKTY]\[ACTIVE][2015-10-15][PROJEKT][SHOPA][UTP][DiamonDT]\2016_06_18_Grafika\Gotowe\PowerPoint_templates\DiamonDT_Project_Official LOGO.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452320" y="116632"/>
              <a:ext cx="1524000" cy="506413"/>
            </a:xfrm>
            <a:prstGeom prst="rect">
              <a:avLst/>
            </a:prstGeom>
            <a:noFill/>
            <a:extLst>
              <a:ext uri="{909E8E84-426E-40DD-AFC4-6F175D3DCCD1}">
                <a14:hiddenFill xmlns:a14="http://schemas.microsoft.com/office/drawing/2010/main">
                  <a:solidFill>
                    <a:srgbClr val="FFFFFF"/>
                  </a:solidFill>
                </a14:hiddenFill>
              </a:ext>
            </a:extLst>
          </p:spPr>
        </p:pic>
      </p:grpSp>
      <p:sp>
        <p:nvSpPr>
          <p:cNvPr id="7" name="pole tekstowe 6"/>
          <p:cNvSpPr txBox="1"/>
          <p:nvPr/>
        </p:nvSpPr>
        <p:spPr>
          <a:xfrm>
            <a:off x="204017" y="610142"/>
            <a:ext cx="6070701" cy="646331"/>
          </a:xfrm>
          <a:prstGeom prst="rect">
            <a:avLst/>
          </a:prstGeom>
          <a:noFill/>
        </p:spPr>
        <p:txBody>
          <a:bodyPr wrap="none" rtlCol="0">
            <a:spAutoFit/>
          </a:bodyPr>
          <a:lstStyle/>
          <a:p>
            <a:r>
              <a:rPr lang="pl-PL" sz="3600" dirty="0" err="1" smtClean="0">
                <a:solidFill>
                  <a:srgbClr val="B2B2B3"/>
                </a:solidFill>
                <a:effectLst>
                  <a:outerShdw blurRad="38100" dist="38100" dir="2700000" algn="tl">
                    <a:srgbClr val="000000">
                      <a:alpha val="43137"/>
                    </a:srgbClr>
                  </a:outerShdw>
                </a:effectLst>
              </a:rPr>
              <a:t>Introduction</a:t>
            </a:r>
            <a:r>
              <a:rPr lang="pl-PL" sz="3600" dirty="0" smtClean="0">
                <a:solidFill>
                  <a:srgbClr val="B2B2B3"/>
                </a:solidFill>
                <a:effectLst>
                  <a:outerShdw blurRad="38100" dist="38100" dir="2700000" algn="tl">
                    <a:srgbClr val="000000">
                      <a:alpha val="43137"/>
                    </a:srgbClr>
                  </a:outerShdw>
                </a:effectLst>
              </a:rPr>
              <a:t> to Design Thinking</a:t>
            </a:r>
            <a:endParaRPr lang="pl-PL" sz="3600" dirty="0">
              <a:solidFill>
                <a:srgbClr val="B2B2B3"/>
              </a:solidFill>
              <a:effectLst>
                <a:outerShdw blurRad="38100" dist="38100" dir="2700000" algn="tl">
                  <a:srgbClr val="000000">
                    <a:alpha val="43137"/>
                  </a:srgbClr>
                </a:outerShdw>
              </a:effectLst>
            </a:endParaRPr>
          </a:p>
        </p:txBody>
      </p:sp>
      <p:pic>
        <p:nvPicPr>
          <p:cNvPr id="2" name="Obraz 1"/>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171895" y="1689978"/>
            <a:ext cx="2773686" cy="1984252"/>
          </a:xfrm>
          <a:prstGeom prst="rect">
            <a:avLst/>
          </a:prstGeom>
        </p:spPr>
      </p:pic>
      <p:sp>
        <p:nvSpPr>
          <p:cNvPr id="9" name="Shape 98"/>
          <p:cNvSpPr txBox="1"/>
          <p:nvPr/>
        </p:nvSpPr>
        <p:spPr>
          <a:xfrm>
            <a:off x="879670" y="4005064"/>
            <a:ext cx="7358136" cy="2060989"/>
          </a:xfrm>
          <a:prstGeom prst="rect">
            <a:avLst/>
          </a:prstGeom>
          <a:noFill/>
          <a:ln>
            <a:noFill/>
          </a:ln>
        </p:spPr>
        <p:txBody>
          <a:bodyPr lIns="91425" tIns="91425" rIns="91425" bIns="91425" anchor="t" anchorCtr="0">
            <a:noAutofit/>
          </a:bodyPr>
          <a:lstStyle/>
          <a:p>
            <a:pPr lvl="0" algn="just" rtl="0">
              <a:spcBef>
                <a:spcPts val="0"/>
              </a:spcBef>
              <a:buClr>
                <a:schemeClr val="dk1"/>
              </a:buClr>
              <a:buFont typeface="Arial"/>
              <a:buNone/>
            </a:pPr>
            <a:r>
              <a:rPr lang="pl" dirty="0">
                <a:latin typeface="Cambria" panose="02040503050406030204" pitchFamily="18" charset="0"/>
              </a:rPr>
              <a:t>At this step teams observe people's behaviour, their interactions and environment. Design thinkers talks with users, ask questions about their habits (why and when) connected with problem or issue. Collecting this information with knowledge from first step helps to empathize with user and feel in the "user's shoes".</a:t>
            </a:r>
          </a:p>
          <a:p>
            <a:pPr lvl="0" rtl="0">
              <a:spcBef>
                <a:spcPts val="0"/>
              </a:spcBef>
              <a:buClr>
                <a:schemeClr val="dk1"/>
              </a:buClr>
              <a:buFont typeface="Arial"/>
              <a:buNone/>
            </a:pPr>
            <a:endParaRPr lang="pl" sz="2000" dirty="0">
              <a:latin typeface="Cambria" panose="02040503050406030204" pitchFamily="18" charset="0"/>
            </a:endParaRPr>
          </a:p>
          <a:p>
            <a:pPr algn="r">
              <a:buClr>
                <a:schemeClr val="dk1"/>
              </a:buClr>
            </a:pPr>
            <a:r>
              <a:rPr lang="pl" sz="1200" dirty="0">
                <a:latin typeface="Cambria" panose="02040503050406030204" pitchFamily="18" charset="0"/>
              </a:rPr>
              <a:t>(Textbook page 15-18</a:t>
            </a:r>
            <a:r>
              <a:rPr lang="pl" sz="1200" dirty="0" smtClean="0">
                <a:latin typeface="Cambria" panose="02040503050406030204" pitchFamily="18" charset="0"/>
              </a:rPr>
              <a:t>)</a:t>
            </a:r>
            <a:endParaRPr lang="pl" sz="2000" dirty="0">
              <a:latin typeface="Cambria" panose="02040503050406030204" pitchFamily="18" charset="0"/>
            </a:endParaRPr>
          </a:p>
        </p:txBody>
      </p:sp>
    </p:spTree>
    <p:extLst>
      <p:ext uri="{BB962C8B-B14F-4D97-AF65-F5344CB8AC3E}">
        <p14:creationId xmlns:p14="http://schemas.microsoft.com/office/powerpoint/2010/main" val="375988422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Grupa 16"/>
          <p:cNvGrpSpPr/>
          <p:nvPr/>
        </p:nvGrpSpPr>
        <p:grpSpPr>
          <a:xfrm>
            <a:off x="-2124744" y="0"/>
            <a:ext cx="11101064" cy="7056215"/>
            <a:chOff x="-2124744" y="0"/>
            <a:chExt cx="11101064" cy="7056215"/>
          </a:xfrm>
        </p:grpSpPr>
        <p:pic>
          <p:nvPicPr>
            <p:cNvPr id="8195" name="Picture 3" descr="E:\CloudStation\[PROJEKTY]\[ACTIVE][2015-10-15][PROJEKT][SHOPA][UTP][DiamonDT]\2016_06_18_Grafika\Gotowe\PowerPoint_templates\introduction.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24744" y="0"/>
              <a:ext cx="9864000" cy="7056215"/>
            </a:xfrm>
            <a:prstGeom prst="rect">
              <a:avLst/>
            </a:prstGeom>
            <a:noFill/>
            <a:extLst>
              <a:ext uri="{909E8E84-426E-40DD-AFC4-6F175D3DCCD1}">
                <a14:hiddenFill xmlns:a14="http://schemas.microsoft.com/office/drawing/2010/main">
                  <a:solidFill>
                    <a:srgbClr val="FFFFFF"/>
                  </a:solidFill>
                </a14:hiddenFill>
              </a:ext>
            </a:extLst>
          </p:spPr>
        </p:pic>
        <p:pic>
          <p:nvPicPr>
            <p:cNvPr id="8194" name="Picture 2" descr="E:\CloudStation\[PROJEKTY]\[ACTIVE][2015-10-15][PROJEKT][SHOPA][UTP][DiamonDT]\2016_06_18_Grafika\Gotowe\sektory\introduction_white_en.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04017" y="6240486"/>
              <a:ext cx="1649413" cy="361950"/>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10" descr="E:\CloudStation\[PROJEKTY]\[ACTIVE][2015-10-15][PROJEKT][SHOPA][UTP][DiamonDT]\2016_06_18_Grafika\Gotowe\PowerPoint_templates\DiamonDT_Project_Official LOGO.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452320" y="116632"/>
              <a:ext cx="1524000" cy="506413"/>
            </a:xfrm>
            <a:prstGeom prst="rect">
              <a:avLst/>
            </a:prstGeom>
            <a:noFill/>
            <a:extLst>
              <a:ext uri="{909E8E84-426E-40DD-AFC4-6F175D3DCCD1}">
                <a14:hiddenFill xmlns:a14="http://schemas.microsoft.com/office/drawing/2010/main">
                  <a:solidFill>
                    <a:srgbClr val="FFFFFF"/>
                  </a:solidFill>
                </a14:hiddenFill>
              </a:ext>
            </a:extLst>
          </p:spPr>
        </p:pic>
      </p:grpSp>
      <p:sp>
        <p:nvSpPr>
          <p:cNvPr id="7" name="pole tekstowe 6"/>
          <p:cNvSpPr txBox="1"/>
          <p:nvPr/>
        </p:nvSpPr>
        <p:spPr>
          <a:xfrm>
            <a:off x="204017" y="610142"/>
            <a:ext cx="4553106" cy="646331"/>
          </a:xfrm>
          <a:prstGeom prst="rect">
            <a:avLst/>
          </a:prstGeom>
          <a:noFill/>
        </p:spPr>
        <p:txBody>
          <a:bodyPr wrap="none" rtlCol="0">
            <a:spAutoFit/>
          </a:bodyPr>
          <a:lstStyle/>
          <a:p>
            <a:r>
              <a:rPr lang="pl-PL" sz="3600" dirty="0" smtClean="0">
                <a:solidFill>
                  <a:srgbClr val="B2B2B3"/>
                </a:solidFill>
                <a:effectLst>
                  <a:outerShdw blurRad="38100" dist="38100" dir="2700000" algn="tl">
                    <a:srgbClr val="000000">
                      <a:alpha val="43137"/>
                    </a:srgbClr>
                  </a:outerShdw>
                </a:effectLst>
              </a:rPr>
              <a:t>The </a:t>
            </a:r>
            <a:r>
              <a:rPr lang="pl-PL" sz="3600" dirty="0" err="1" smtClean="0">
                <a:solidFill>
                  <a:srgbClr val="B2B2B3"/>
                </a:solidFill>
                <a:effectLst>
                  <a:outerShdw blurRad="38100" dist="38100" dir="2700000" algn="tl">
                    <a:srgbClr val="000000">
                      <a:alpha val="43137"/>
                    </a:srgbClr>
                  </a:outerShdw>
                </a:effectLst>
              </a:rPr>
              <a:t>culture</a:t>
            </a:r>
            <a:r>
              <a:rPr lang="pl-PL" sz="3600" dirty="0" smtClean="0">
                <a:solidFill>
                  <a:srgbClr val="B2B2B3"/>
                </a:solidFill>
                <a:effectLst>
                  <a:outerShdw blurRad="38100" dist="38100" dir="2700000" algn="tl">
                    <a:srgbClr val="000000">
                      <a:alpha val="43137"/>
                    </a:srgbClr>
                  </a:outerShdw>
                </a:effectLst>
              </a:rPr>
              <a:t> of </a:t>
            </a:r>
            <a:r>
              <a:rPr lang="pl-PL" sz="3600" dirty="0" err="1" smtClean="0">
                <a:solidFill>
                  <a:srgbClr val="B2B2B3"/>
                </a:solidFill>
                <a:effectLst>
                  <a:outerShdw blurRad="38100" dist="38100" dir="2700000" algn="tl">
                    <a:srgbClr val="000000">
                      <a:alpha val="43137"/>
                    </a:srgbClr>
                  </a:outerShdw>
                </a:effectLst>
              </a:rPr>
              <a:t>empathy</a:t>
            </a:r>
            <a:endParaRPr lang="pl-PL" sz="3600" dirty="0">
              <a:solidFill>
                <a:srgbClr val="B2B2B3"/>
              </a:solidFill>
              <a:effectLst>
                <a:outerShdw blurRad="38100" dist="38100" dir="2700000" algn="tl">
                  <a:srgbClr val="000000">
                    <a:alpha val="43137"/>
                  </a:srgbClr>
                </a:outerShdw>
              </a:effectLst>
            </a:endParaRPr>
          </a:p>
        </p:txBody>
      </p:sp>
      <p:pic>
        <p:nvPicPr>
          <p:cNvPr id="8" name="Picture 2" descr="https://ctkblogdotcom.files.wordpress.com/2013/04/57283993.jp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3059832" y="1736887"/>
            <a:ext cx="3065323" cy="3960000"/>
          </a:xfrm>
          <a:prstGeom prst="rect">
            <a:avLst/>
          </a:prstGeom>
          <a:noFill/>
          <a:extLst>
            <a:ext uri="{909E8E84-426E-40DD-AFC4-6F175D3DCCD1}">
              <a14:hiddenFill xmlns:a14="http://schemas.microsoft.com/office/drawing/2010/main">
                <a:solidFill>
                  <a:srgbClr val="FFFFFF"/>
                </a:solidFill>
              </a14:hiddenFill>
            </a:ext>
          </a:extLst>
        </p:spPr>
      </p:pic>
      <p:sp>
        <p:nvSpPr>
          <p:cNvPr id="9" name="pole tekstowe 8"/>
          <p:cNvSpPr txBox="1"/>
          <p:nvPr/>
        </p:nvSpPr>
        <p:spPr>
          <a:xfrm rot="16200000">
            <a:off x="1335579" y="3994818"/>
            <a:ext cx="3188693" cy="215444"/>
          </a:xfrm>
          <a:prstGeom prst="rect">
            <a:avLst/>
          </a:prstGeom>
          <a:noFill/>
        </p:spPr>
        <p:txBody>
          <a:bodyPr wrap="none" rtlCol="0">
            <a:spAutoFit/>
          </a:bodyPr>
          <a:lstStyle/>
          <a:p>
            <a:r>
              <a:rPr lang="pl-PL" sz="800" dirty="0">
                <a:latin typeface="Cambria" panose="02040503050406030204" pitchFamily="18" charset="0"/>
              </a:rPr>
              <a:t>https://ctkblogdotcom.files.wordpress.com/2013/04/57283993.jpg</a:t>
            </a:r>
          </a:p>
        </p:txBody>
      </p:sp>
    </p:spTree>
    <p:extLst>
      <p:ext uri="{BB962C8B-B14F-4D97-AF65-F5344CB8AC3E}">
        <p14:creationId xmlns:p14="http://schemas.microsoft.com/office/powerpoint/2010/main" val="2817621967"/>
      </p:ext>
    </p:extLst>
  </p:cSld>
  <p:clrMapOvr>
    <a:masterClrMapping/>
  </p:clrMapOvr>
  <p:timing>
    <p:tnLst>
      <p:par>
        <p:cTn id="1" dur="indefinite" restart="never" nodeType="tmRoot"/>
      </p:par>
    </p:tnLst>
  </p:timing>
</p:sld>
</file>

<file path=ppt/theme/theme1.xml><?xml version="1.0" encoding="utf-8"?>
<a:theme xmlns:a="http://schemas.openxmlformats.org/drawingml/2006/main" name="Motyw pakietu Office">
  <a:themeElements>
    <a:clrScheme name="Pakiet 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Pakiet 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Pakiet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Motyw pakietu Office">
  <a:themeElements>
    <a:clrScheme name="Pakiet 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Pakiet 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Pakiet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308</TotalTime>
  <Words>797</Words>
  <Application>Microsoft Office PowerPoint</Application>
  <PresentationFormat>Pokaz na ekranie (4:3)</PresentationFormat>
  <Paragraphs>100</Paragraphs>
  <Slides>19</Slides>
  <Notes>19</Notes>
  <HiddenSlides>0</HiddenSlides>
  <MMClips>0</MMClips>
  <ScaleCrop>false</ScaleCrop>
  <HeadingPairs>
    <vt:vector size="6" baseType="variant">
      <vt:variant>
        <vt:lpstr>Używane czcionki</vt:lpstr>
      </vt:variant>
      <vt:variant>
        <vt:i4>4</vt:i4>
      </vt:variant>
      <vt:variant>
        <vt:lpstr>Motyw</vt:lpstr>
      </vt:variant>
      <vt:variant>
        <vt:i4>1</vt:i4>
      </vt:variant>
      <vt:variant>
        <vt:lpstr>Tytuły slajdów</vt:lpstr>
      </vt:variant>
      <vt:variant>
        <vt:i4>19</vt:i4>
      </vt:variant>
    </vt:vector>
  </HeadingPairs>
  <TitlesOfParts>
    <vt:vector size="24" baseType="lpstr">
      <vt:lpstr>Arial</vt:lpstr>
      <vt:lpstr>Calibri</vt:lpstr>
      <vt:lpstr>Cambria</vt:lpstr>
      <vt:lpstr>Wingdings</vt:lpstr>
      <vt:lpstr>Motyw pakietu Office</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Prezentacja programu PowerPoint</dc:title>
  <dc:creator>Czarek</dc:creator>
  <dc:description>CC BY-NC-SA 3.0 PL</dc:description>
  <cp:lastModifiedBy>Cezary Graul</cp:lastModifiedBy>
  <cp:revision>33</cp:revision>
  <dcterms:created xsi:type="dcterms:W3CDTF">2016-07-24T21:04:28Z</dcterms:created>
  <dcterms:modified xsi:type="dcterms:W3CDTF">2018-01-04T21:57:47Z</dcterms:modified>
</cp:coreProperties>
</file>