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6" r:id="rId2"/>
    <p:sldId id="261" r:id="rId3"/>
    <p:sldId id="263" r:id="rId4"/>
    <p:sldId id="264" r:id="rId5"/>
    <p:sldId id="271" r:id="rId6"/>
    <p:sldId id="272" r:id="rId7"/>
    <p:sldId id="265" r:id="rId8"/>
    <p:sldId id="266" r:id="rId9"/>
    <p:sldId id="274" r:id="rId10"/>
    <p:sldId id="268" r:id="rId11"/>
    <p:sldId id="269" r:id="rId12"/>
    <p:sldId id="270" r:id="rId13"/>
    <p:sldId id="275" r:id="rId14"/>
    <p:sldId id="277" r:id="rId1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354" autoAdjust="0"/>
  </p:normalViewPr>
  <p:slideViewPr>
    <p:cSldViewPr>
      <p:cViewPr varScale="1">
        <p:scale>
          <a:sx n="87" d="100"/>
          <a:sy n="87" d="100"/>
        </p:scale>
        <p:origin x="230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98DB5-C4C5-4C0F-86AC-2068F4344604}" type="datetimeFigureOut">
              <a:rPr lang="pl-PL" smtClean="0"/>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4A4459-8E01-4825-85BE-22F81881379F}" type="slidenum">
              <a:rPr lang="pl-PL" smtClean="0"/>
              <a:t>‹#›</a:t>
            </a:fld>
            <a:endParaRPr lang="pl-PL"/>
          </a:p>
        </p:txBody>
      </p:sp>
    </p:spTree>
    <p:extLst>
      <p:ext uri="{BB962C8B-B14F-4D97-AF65-F5344CB8AC3E}">
        <p14:creationId xmlns:p14="http://schemas.microsoft.com/office/powerpoint/2010/main" val="3441437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70402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286959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906401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54010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392984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10587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267125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78222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200" dirty="0" smtClean="0">
                <a:solidFill>
                  <a:schemeClr val="dk1"/>
                </a:solidFill>
              </a:rPr>
              <a:t>More in Textbook.</a:t>
            </a:r>
            <a:endParaRPr lang="pl" sz="1200" dirty="0">
              <a:solidFill>
                <a:schemeClr val="dk1"/>
              </a:solidFill>
            </a:endParaRPr>
          </a:p>
        </p:txBody>
      </p:sp>
    </p:spTree>
    <p:extLst>
      <p:ext uri="{BB962C8B-B14F-4D97-AF65-F5344CB8AC3E}">
        <p14:creationId xmlns:p14="http://schemas.microsoft.com/office/powerpoint/2010/main" val="382065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200" smtClean="0">
                <a:solidFill>
                  <a:schemeClr val="dk1"/>
                </a:solidFill>
              </a:rPr>
              <a:t>More in Textbook.</a:t>
            </a:r>
            <a:endParaRPr lang="pl" sz="1200" dirty="0">
              <a:solidFill>
                <a:schemeClr val="dk1"/>
              </a:solidFill>
            </a:endParaRPr>
          </a:p>
        </p:txBody>
      </p:sp>
      <p:sp>
        <p:nvSpPr>
          <p:cNvPr id="4" name="Symbol zastępczy numeru slajdu 3"/>
          <p:cNvSpPr>
            <a:spLocks noGrp="1"/>
          </p:cNvSpPr>
          <p:nvPr>
            <p:ph type="sldNum" sz="quarter" idx="10"/>
          </p:nvPr>
        </p:nvSpPr>
        <p:spPr/>
        <p:txBody>
          <a:bodyPr/>
          <a:lstStyle/>
          <a:p>
            <a:fld id="{7C4A4459-8E01-4825-85BE-22F81881379F}" type="slidenum">
              <a:rPr lang="pl-PL" smtClean="0"/>
              <a:t>5</a:t>
            </a:fld>
            <a:endParaRPr lang="pl-PL"/>
          </a:p>
        </p:txBody>
      </p:sp>
    </p:spTree>
    <p:extLst>
      <p:ext uri="{BB962C8B-B14F-4D97-AF65-F5344CB8AC3E}">
        <p14:creationId xmlns:p14="http://schemas.microsoft.com/office/powerpoint/2010/main" val="4216581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200" dirty="0">
                <a:solidFill>
                  <a:schemeClr val="dk1"/>
                </a:solidFill>
              </a:rPr>
              <a:t>More in Textbook.</a:t>
            </a:r>
          </a:p>
          <a:p>
            <a:endParaRPr lang="pl-PL" dirty="0"/>
          </a:p>
        </p:txBody>
      </p:sp>
      <p:sp>
        <p:nvSpPr>
          <p:cNvPr id="4" name="Symbol zastępczy numeru slajdu 3"/>
          <p:cNvSpPr>
            <a:spLocks noGrp="1"/>
          </p:cNvSpPr>
          <p:nvPr>
            <p:ph type="sldNum" sz="quarter" idx="10"/>
          </p:nvPr>
        </p:nvSpPr>
        <p:spPr/>
        <p:txBody>
          <a:bodyPr/>
          <a:lstStyle/>
          <a:p>
            <a:fld id="{7C4A4459-8E01-4825-85BE-22F81881379F}" type="slidenum">
              <a:rPr lang="pl-PL" smtClean="0"/>
              <a:t>6</a:t>
            </a:fld>
            <a:endParaRPr lang="pl-PL"/>
          </a:p>
        </p:txBody>
      </p:sp>
    </p:spTree>
    <p:extLst>
      <p:ext uri="{BB962C8B-B14F-4D97-AF65-F5344CB8AC3E}">
        <p14:creationId xmlns:p14="http://schemas.microsoft.com/office/powerpoint/2010/main" val="1595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pl-PL" dirty="0" err="1"/>
              <a:t>Why</a:t>
            </a:r>
            <a:r>
              <a:rPr lang="pl-PL" dirty="0"/>
              <a:t> </a:t>
            </a:r>
            <a:r>
              <a:rPr lang="pl-PL" dirty="0" err="1"/>
              <a:t>define</a:t>
            </a:r>
            <a:r>
              <a:rPr lang="pl-PL" dirty="0"/>
              <a:t> </a:t>
            </a:r>
            <a:r>
              <a:rPr lang="pl-PL" dirty="0" err="1"/>
              <a:t>is</a:t>
            </a:r>
            <a:r>
              <a:rPr lang="pl-PL" dirty="0"/>
              <a:t> </a:t>
            </a:r>
            <a:r>
              <a:rPr lang="pl-PL" dirty="0" err="1"/>
              <a:t>important</a:t>
            </a:r>
            <a:r>
              <a:rPr lang="pl-PL" dirty="0"/>
              <a:t>? - Film</a:t>
            </a:r>
            <a:endParaRPr dirty="0"/>
          </a:p>
        </p:txBody>
      </p:sp>
    </p:spTree>
    <p:extLst>
      <p:ext uri="{BB962C8B-B14F-4D97-AF65-F5344CB8AC3E}">
        <p14:creationId xmlns:p14="http://schemas.microsoft.com/office/powerpoint/2010/main" val="1036092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gn="just">
              <a:lnSpc>
                <a:spcPct val="115000"/>
              </a:lnSpc>
              <a:spcBef>
                <a:spcPts val="0"/>
              </a:spcBef>
              <a:buClr>
                <a:schemeClr val="dk1"/>
              </a:buClr>
              <a:buSzPct val="91666"/>
              <a:buFont typeface="Arial"/>
              <a:buNone/>
            </a:pPr>
            <a:endParaRPr lang="pl" sz="1200" dirty="0">
              <a:solidFill>
                <a:schemeClr val="dk1"/>
              </a:solidFill>
            </a:endParaRPr>
          </a:p>
        </p:txBody>
      </p:sp>
    </p:spTree>
    <p:extLst>
      <p:ext uri="{BB962C8B-B14F-4D97-AF65-F5344CB8AC3E}">
        <p14:creationId xmlns:p14="http://schemas.microsoft.com/office/powerpoint/2010/main" val="3993703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gn="just">
              <a:lnSpc>
                <a:spcPct val="115000"/>
              </a:lnSpc>
              <a:spcBef>
                <a:spcPts val="0"/>
              </a:spcBef>
              <a:buClr>
                <a:schemeClr val="dk1"/>
              </a:buClr>
              <a:buSzPct val="91666"/>
              <a:buFont typeface="Arial"/>
              <a:buNone/>
            </a:pPr>
            <a:endParaRPr lang="pl" sz="1200" dirty="0">
              <a:solidFill>
                <a:schemeClr val="dk1"/>
              </a:solidFill>
            </a:endParaRPr>
          </a:p>
        </p:txBody>
      </p:sp>
    </p:spTree>
    <p:extLst>
      <p:ext uri="{BB962C8B-B14F-4D97-AF65-F5344CB8AC3E}">
        <p14:creationId xmlns:p14="http://schemas.microsoft.com/office/powerpoint/2010/main" val="2923843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vimeo.com/11283910" TargetMode="External"/><Relationship Id="rId5" Type="http://schemas.openxmlformats.org/officeDocument/2006/relationships/image" Target="../media/image6.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10"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4" name="pole tekstowe 13"/>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7" name="Obraz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3470339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93" name="Shape 93"/>
          <p:cNvSpPr txBox="1">
            <a:spLocks noGrp="1"/>
          </p:cNvSpPr>
          <p:nvPr>
            <p:ph type="subTitle" idx="1"/>
          </p:nvPr>
        </p:nvSpPr>
        <p:spPr>
          <a:xfrm>
            <a:off x="323528" y="1556792"/>
            <a:ext cx="8520600" cy="4460056"/>
          </a:xfrm>
          <a:prstGeom prst="rect">
            <a:avLst/>
          </a:prstGeom>
        </p:spPr>
        <p:txBody>
          <a:bodyPr lIns="91425" tIns="91425" rIns="91425" bIns="91425" anchor="t" anchorCtr="0">
            <a:noAutofit/>
          </a:bodyPr>
          <a:lstStyle/>
          <a:p>
            <a:pPr lvl="0" algn="l">
              <a:spcBef>
                <a:spcPts val="0"/>
              </a:spcBef>
              <a:buClr>
                <a:schemeClr val="dk1"/>
              </a:buClr>
              <a:buSzPct val="100000"/>
              <a:buFont typeface="Arial"/>
              <a:buNone/>
            </a:pPr>
            <a:r>
              <a:rPr lang="pl" b="1" dirty="0">
                <a:solidFill>
                  <a:srgbClr val="FF0000"/>
                </a:solidFill>
                <a:latin typeface="Cambria" panose="02040503050406030204" pitchFamily="18" charset="0"/>
              </a:rPr>
              <a:t>c) Surprising </a:t>
            </a:r>
            <a:r>
              <a:rPr lang="pl" b="1" dirty="0" smtClean="0">
                <a:solidFill>
                  <a:srgbClr val="FF0000"/>
                </a:solidFill>
                <a:latin typeface="Cambria" panose="02040503050406030204" pitchFamily="18" charset="0"/>
              </a:rPr>
              <a:t>insight</a:t>
            </a:r>
          </a:p>
          <a:p>
            <a:pPr lvl="0" algn="l">
              <a:spcBef>
                <a:spcPts val="0"/>
              </a:spcBef>
              <a:buClr>
                <a:schemeClr val="dk1"/>
              </a:buClr>
              <a:buSzPct val="100000"/>
              <a:buFont typeface="Arial"/>
              <a:buNone/>
            </a:pPr>
            <a:endParaRPr lang="pl" b="1" dirty="0" smtClean="0">
              <a:solidFill>
                <a:srgbClr val="FF0000"/>
              </a:solidFill>
              <a:latin typeface="Cambria" panose="02040503050406030204" pitchFamily="18" charset="0"/>
            </a:endParaRPr>
          </a:p>
          <a:p>
            <a:pPr lvl="0" algn="l">
              <a:spcBef>
                <a:spcPts val="0"/>
              </a:spcBef>
              <a:buClr>
                <a:schemeClr val="dk1"/>
              </a:buClr>
              <a:buSzPct val="100000"/>
            </a:pPr>
            <a:r>
              <a:rPr lang="pl" sz="1800" dirty="0">
                <a:solidFill>
                  <a:schemeClr val="dk1"/>
                </a:solidFill>
                <a:latin typeface="Cambria" panose="02040503050406030204" pitchFamily="18" charset="0"/>
              </a:rPr>
              <a:t>One proposed solution to find an insight, is to use abductive reasoning like detectives. Your insight will be a reformulation of your explanation, which by essence should fulfil the following 6 "criteria":</a:t>
            </a:r>
          </a:p>
          <a:p>
            <a:pPr marL="457200" lvl="0" indent="-298450" algn="l">
              <a:spcBef>
                <a:spcPts val="0"/>
              </a:spcBef>
              <a:buClr>
                <a:schemeClr val="dk1"/>
              </a:buClr>
              <a:buSzPct val="100000"/>
              <a:buChar char="-"/>
            </a:pPr>
            <a:r>
              <a:rPr lang="pl" sz="1800" dirty="0">
                <a:solidFill>
                  <a:schemeClr val="dk1"/>
                </a:solidFill>
                <a:latin typeface="Cambria" panose="02040503050406030204" pitchFamily="18" charset="0"/>
              </a:rPr>
              <a:t>be authentic: it comes from your personal judgment</a:t>
            </a:r>
          </a:p>
          <a:p>
            <a:pPr marL="457200" lvl="0" indent="-298450" algn="l">
              <a:spcBef>
                <a:spcPts val="0"/>
              </a:spcBef>
              <a:buClr>
                <a:schemeClr val="dk1"/>
              </a:buClr>
              <a:buSzPct val="100000"/>
              <a:buChar char="-"/>
            </a:pPr>
            <a:r>
              <a:rPr lang="pl" sz="1800" dirty="0">
                <a:solidFill>
                  <a:schemeClr val="dk1"/>
                </a:solidFill>
                <a:latin typeface="Cambria" panose="02040503050406030204" pitchFamily="18" charset="0"/>
              </a:rPr>
              <a:t>be non-obvious: or not too simplisitc, caricatural</a:t>
            </a:r>
          </a:p>
          <a:p>
            <a:pPr marL="457200" lvl="0" indent="-298450" algn="l">
              <a:spcBef>
                <a:spcPts val="0"/>
              </a:spcBef>
              <a:buClr>
                <a:schemeClr val="dk1"/>
              </a:buClr>
              <a:buSzPct val="100000"/>
              <a:buChar char="-"/>
            </a:pPr>
            <a:r>
              <a:rPr lang="pl" sz="1800" dirty="0">
                <a:solidFill>
                  <a:schemeClr val="dk1"/>
                </a:solidFill>
                <a:latin typeface="Cambria" panose="02040503050406030204" pitchFamily="18" charset="0"/>
              </a:rPr>
              <a:t>be revealing: when reading it, things make sense</a:t>
            </a:r>
          </a:p>
          <a:p>
            <a:pPr marL="457200" lvl="0" indent="-298450" algn="l">
              <a:spcBef>
                <a:spcPts val="0"/>
              </a:spcBef>
              <a:buClr>
                <a:schemeClr val="dk1"/>
              </a:buClr>
              <a:buSzPct val="100000"/>
              <a:buChar char="-"/>
            </a:pPr>
            <a:r>
              <a:rPr lang="pl" sz="1800" dirty="0">
                <a:solidFill>
                  <a:schemeClr val="dk1"/>
                </a:solidFill>
                <a:latin typeface="Cambria" panose="02040503050406030204" pitchFamily="18" charset="0"/>
              </a:rPr>
              <a:t>inform: especially give meaningfull perception of human behavior in particular context</a:t>
            </a:r>
          </a:p>
          <a:p>
            <a:pPr marL="457200" lvl="0" indent="-298450" algn="l">
              <a:spcBef>
                <a:spcPts val="0"/>
              </a:spcBef>
              <a:buClr>
                <a:schemeClr val="dk1"/>
              </a:buClr>
              <a:buSzPct val="100000"/>
              <a:buChar char="-"/>
            </a:pPr>
            <a:r>
              <a:rPr lang="pl" sz="1800" dirty="0">
                <a:solidFill>
                  <a:schemeClr val="dk1"/>
                </a:solidFill>
                <a:latin typeface="Cambria" panose="02040503050406030204" pitchFamily="18" charset="0"/>
              </a:rPr>
              <a:t>inspire: since the POV is also the starting point for Ideation step, its formulation should foster</a:t>
            </a:r>
          </a:p>
          <a:p>
            <a:pPr marL="457200" lvl="0" indent="-298450" algn="l">
              <a:spcBef>
                <a:spcPts val="0"/>
              </a:spcBef>
              <a:buClr>
                <a:schemeClr val="dk1"/>
              </a:buClr>
              <a:buSzPct val="100000"/>
              <a:buChar char="-"/>
            </a:pPr>
            <a:r>
              <a:rPr lang="pl" sz="1800" dirty="0">
                <a:solidFill>
                  <a:schemeClr val="dk1"/>
                </a:solidFill>
                <a:latin typeface="Cambria" panose="02040503050406030204" pitchFamily="18" charset="0"/>
              </a:rPr>
              <a:t>creative thinking</a:t>
            </a:r>
          </a:p>
          <a:p>
            <a:pPr marL="457200" lvl="0" indent="-298450" algn="l">
              <a:spcBef>
                <a:spcPts val="0"/>
              </a:spcBef>
              <a:buClr>
                <a:schemeClr val="dk1"/>
              </a:buClr>
              <a:buSzPct val="100000"/>
              <a:buChar char="-"/>
            </a:pPr>
            <a:r>
              <a:rPr lang="pl" sz="1800" dirty="0">
                <a:solidFill>
                  <a:schemeClr val="dk1"/>
                </a:solidFill>
                <a:latin typeface="Cambria" panose="02040503050406030204" pitchFamily="18" charset="0"/>
              </a:rPr>
              <a:t>be memorable: shouldn't be too long to be remembered easily</a:t>
            </a:r>
          </a:p>
          <a:p>
            <a:pPr lvl="0" algn="l">
              <a:spcBef>
                <a:spcPts val="0"/>
              </a:spcBef>
              <a:buClr>
                <a:schemeClr val="dk1"/>
              </a:buClr>
              <a:buSzPct val="100000"/>
              <a:buFont typeface="Arial"/>
              <a:buNone/>
            </a:pPr>
            <a:endParaRPr lang="pl" b="1" dirty="0">
              <a:solidFill>
                <a:srgbClr val="FF0000"/>
              </a:solidFill>
              <a:latin typeface="Cambria" panose="02040503050406030204" pitchFamily="18" charset="0"/>
            </a:endParaRPr>
          </a:p>
          <a:p>
            <a:pPr lvl="0">
              <a:spcBef>
                <a:spcPts val="0"/>
              </a:spcBef>
              <a:buNone/>
            </a:pPr>
            <a:endParaRPr dirty="0"/>
          </a:p>
        </p:txBody>
      </p:sp>
    </p:spTree>
    <p:extLst>
      <p:ext uri="{BB962C8B-B14F-4D97-AF65-F5344CB8AC3E}">
        <p14:creationId xmlns:p14="http://schemas.microsoft.com/office/powerpoint/2010/main" val="1010473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98" name="Shape 98"/>
          <p:cNvSpPr txBox="1">
            <a:spLocks noGrp="1"/>
          </p:cNvSpPr>
          <p:nvPr>
            <p:ph type="subTitle" idx="1"/>
          </p:nvPr>
        </p:nvSpPr>
        <p:spPr>
          <a:xfrm>
            <a:off x="1235881" y="1403341"/>
            <a:ext cx="6672239" cy="4680520"/>
          </a:xfrm>
          <a:prstGeom prst="rect">
            <a:avLst/>
          </a:prstGeom>
        </p:spPr>
        <p:txBody>
          <a:bodyPr lIns="91425" tIns="91425" rIns="91425" bIns="91425" anchor="t" anchorCtr="0">
            <a:noAutofit/>
          </a:bodyPr>
          <a:lstStyle/>
          <a:p>
            <a:pPr lvl="0" algn="l" rtl="0">
              <a:spcBef>
                <a:spcPts val="0"/>
              </a:spcBef>
              <a:buNone/>
            </a:pPr>
            <a:r>
              <a:rPr lang="pl" sz="2400" b="1" dirty="0">
                <a:solidFill>
                  <a:srgbClr val="0000FF"/>
                </a:solidFill>
                <a:latin typeface="Cambria" panose="02040503050406030204" pitchFamily="18" charset="0"/>
              </a:rPr>
              <a:t>a) Specific user - </a:t>
            </a:r>
            <a:r>
              <a:rPr lang="pl" sz="2400" b="1" dirty="0" smtClean="0">
                <a:solidFill>
                  <a:srgbClr val="0000FF"/>
                </a:solidFill>
                <a:latin typeface="Cambria" panose="02040503050406030204" pitchFamily="18" charset="0"/>
              </a:rPr>
              <a:t>WHO</a:t>
            </a:r>
            <a:r>
              <a:rPr lang="pl" sz="2400" b="1" dirty="0">
                <a:solidFill>
                  <a:srgbClr val="0000FF"/>
                </a:solidFill>
                <a:latin typeface="Cambria" panose="02040503050406030204" pitchFamily="18" charset="0"/>
              </a:rPr>
              <a:t>?</a:t>
            </a:r>
          </a:p>
          <a:p>
            <a:pPr lvl="0" algn="l" rtl="0">
              <a:spcBef>
                <a:spcPts val="0"/>
              </a:spcBef>
              <a:buNone/>
            </a:pPr>
            <a:r>
              <a:rPr lang="pl" sz="2400" b="1" dirty="0">
                <a:solidFill>
                  <a:srgbClr val="70AD47"/>
                </a:solidFill>
                <a:latin typeface="Cambria" panose="02040503050406030204" pitchFamily="18" charset="0"/>
              </a:rPr>
              <a:t>b) User's need - WHAT?</a:t>
            </a:r>
          </a:p>
          <a:p>
            <a:pPr lvl="0" algn="l" rtl="0">
              <a:spcBef>
                <a:spcPts val="0"/>
              </a:spcBef>
              <a:buNone/>
            </a:pPr>
            <a:r>
              <a:rPr lang="pl" sz="2400" b="1" dirty="0">
                <a:solidFill>
                  <a:srgbClr val="FF0000"/>
                </a:solidFill>
                <a:latin typeface="Cambria" panose="02040503050406030204" pitchFamily="18" charset="0"/>
              </a:rPr>
              <a:t>c) Surprising insight - WHY?</a:t>
            </a:r>
          </a:p>
          <a:p>
            <a:pPr lvl="0">
              <a:spcBef>
                <a:spcPts val="0"/>
              </a:spcBef>
              <a:buNone/>
            </a:pPr>
            <a:endParaRPr sz="2400" dirty="0">
              <a:latin typeface="Cambria" panose="02040503050406030204" pitchFamily="18" charset="0"/>
            </a:endParaRPr>
          </a:p>
          <a:p>
            <a:pPr lvl="0" rtl="0">
              <a:spcBef>
                <a:spcPts val="0"/>
              </a:spcBef>
              <a:buNone/>
            </a:pPr>
            <a:endParaRPr lang="pl" sz="2400" b="1" dirty="0" smtClean="0">
              <a:solidFill>
                <a:srgbClr val="0000FF"/>
              </a:solidFill>
              <a:latin typeface="Cambria" panose="02040503050406030204" pitchFamily="18" charset="0"/>
            </a:endParaRPr>
          </a:p>
          <a:p>
            <a:pPr lvl="0" rtl="0">
              <a:spcBef>
                <a:spcPts val="0"/>
              </a:spcBef>
              <a:buNone/>
            </a:pPr>
            <a:r>
              <a:rPr lang="pl" sz="2400" b="1" dirty="0" smtClean="0">
                <a:solidFill>
                  <a:srgbClr val="0000FF"/>
                </a:solidFill>
                <a:latin typeface="Cambria" panose="02040503050406030204" pitchFamily="18" charset="0"/>
              </a:rPr>
              <a:t>_______________________________  </a:t>
            </a:r>
            <a:endParaRPr lang="pl" sz="2400" b="1" dirty="0">
              <a:solidFill>
                <a:srgbClr val="0000FF"/>
              </a:solidFill>
              <a:latin typeface="Cambria" panose="02040503050406030204" pitchFamily="18" charset="0"/>
            </a:endParaRPr>
          </a:p>
          <a:p>
            <a:pPr lvl="0">
              <a:spcBef>
                <a:spcPts val="0"/>
              </a:spcBef>
              <a:buNone/>
            </a:pPr>
            <a:endParaRPr sz="2400" b="1" dirty="0">
              <a:solidFill>
                <a:srgbClr val="000000"/>
              </a:solidFill>
              <a:latin typeface="Cambria" panose="02040503050406030204" pitchFamily="18" charset="0"/>
            </a:endParaRPr>
          </a:p>
          <a:p>
            <a:pPr lvl="0" rtl="0">
              <a:spcBef>
                <a:spcPts val="0"/>
              </a:spcBef>
              <a:buClr>
                <a:schemeClr val="dk1"/>
              </a:buClr>
              <a:buSzPct val="45833"/>
              <a:buFont typeface="Arial"/>
              <a:buNone/>
            </a:pPr>
            <a:r>
              <a:rPr lang="pl" sz="2400" b="1" dirty="0">
                <a:solidFill>
                  <a:srgbClr val="000000"/>
                </a:solidFill>
                <a:latin typeface="Cambria" panose="02040503050406030204" pitchFamily="18" charset="0"/>
              </a:rPr>
              <a:t>NEED’S TO</a:t>
            </a:r>
          </a:p>
          <a:p>
            <a:pPr lvl="0" rtl="0">
              <a:spcBef>
                <a:spcPts val="0"/>
              </a:spcBef>
              <a:buNone/>
            </a:pPr>
            <a:r>
              <a:rPr lang="pl" sz="2400" b="1" dirty="0">
                <a:solidFill>
                  <a:srgbClr val="70AD47"/>
                </a:solidFill>
                <a:latin typeface="Cambria" panose="02040503050406030204" pitchFamily="18" charset="0"/>
              </a:rPr>
              <a:t>_______________________________</a:t>
            </a:r>
            <a:r>
              <a:rPr lang="pl" sz="2400" b="1" dirty="0">
                <a:solidFill>
                  <a:srgbClr val="000000"/>
                </a:solidFill>
                <a:latin typeface="Cambria" panose="02040503050406030204" pitchFamily="18" charset="0"/>
              </a:rPr>
              <a:t>  </a:t>
            </a:r>
          </a:p>
          <a:p>
            <a:pPr lvl="0">
              <a:spcBef>
                <a:spcPts val="0"/>
              </a:spcBef>
              <a:buNone/>
            </a:pPr>
            <a:endParaRPr sz="2400" b="1" dirty="0">
              <a:solidFill>
                <a:srgbClr val="000000"/>
              </a:solidFill>
              <a:latin typeface="Cambria" panose="02040503050406030204" pitchFamily="18" charset="0"/>
            </a:endParaRPr>
          </a:p>
          <a:p>
            <a:pPr lvl="0" rtl="0">
              <a:spcBef>
                <a:spcPts val="0"/>
              </a:spcBef>
              <a:buClr>
                <a:schemeClr val="dk1"/>
              </a:buClr>
              <a:buSzPct val="45833"/>
              <a:buFont typeface="Arial"/>
              <a:buNone/>
            </a:pPr>
            <a:r>
              <a:rPr lang="pl" sz="2400" b="1" dirty="0">
                <a:solidFill>
                  <a:srgbClr val="000000"/>
                </a:solidFill>
                <a:latin typeface="Cambria" panose="02040503050406030204" pitchFamily="18" charset="0"/>
              </a:rPr>
              <a:t>BECAUSE</a:t>
            </a:r>
          </a:p>
          <a:p>
            <a:pPr lvl="0" rtl="0">
              <a:spcBef>
                <a:spcPts val="0"/>
              </a:spcBef>
              <a:buClr>
                <a:schemeClr val="dk1"/>
              </a:buClr>
              <a:buSzPct val="45833"/>
              <a:buFont typeface="Arial"/>
              <a:buNone/>
            </a:pPr>
            <a:r>
              <a:rPr lang="pl" sz="2400" b="1" dirty="0">
                <a:solidFill>
                  <a:srgbClr val="FF0000"/>
                </a:solidFill>
                <a:latin typeface="Cambria" panose="02040503050406030204" pitchFamily="18" charset="0"/>
              </a:rPr>
              <a:t>_______________________________</a:t>
            </a:r>
          </a:p>
        </p:txBody>
      </p:sp>
    </p:spTree>
    <p:extLst>
      <p:ext uri="{BB962C8B-B14F-4D97-AF65-F5344CB8AC3E}">
        <p14:creationId xmlns:p14="http://schemas.microsoft.com/office/powerpoint/2010/main" val="1563733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103" name="Shape 103"/>
          <p:cNvSpPr txBox="1"/>
          <p:nvPr/>
        </p:nvSpPr>
        <p:spPr>
          <a:xfrm>
            <a:off x="827584" y="1678021"/>
            <a:ext cx="7176295" cy="4137741"/>
          </a:xfrm>
          <a:prstGeom prst="rect">
            <a:avLst/>
          </a:prstGeom>
          <a:noFill/>
          <a:ln>
            <a:noFill/>
          </a:ln>
        </p:spPr>
        <p:txBody>
          <a:bodyPr lIns="91425" tIns="91425" rIns="91425" bIns="91425" anchor="ctr" anchorCtr="0">
            <a:noAutofit/>
          </a:bodyPr>
          <a:lstStyle/>
          <a:p>
            <a:pPr marL="342900" lvl="0" indent="-342900" algn="just" rtl="0">
              <a:spcBef>
                <a:spcPts val="0"/>
              </a:spcBef>
              <a:buFont typeface="Arial" panose="020B0604020202020204" pitchFamily="34" charset="0"/>
              <a:buChar char="•"/>
            </a:pPr>
            <a:r>
              <a:rPr lang="pl" sz="2400" dirty="0">
                <a:latin typeface="Cambria" panose="02040503050406030204" pitchFamily="18" charset="0"/>
              </a:rPr>
              <a:t>Remember also that the design thinking process is non-linear and iterative, so if you are still.</a:t>
            </a:r>
          </a:p>
          <a:p>
            <a:pPr marL="342900" lvl="0" indent="-342900" algn="just" rtl="0">
              <a:spcBef>
                <a:spcPts val="0"/>
              </a:spcBef>
              <a:buFont typeface="Arial" panose="020B0604020202020204" pitchFamily="34" charset="0"/>
              <a:buChar char="•"/>
            </a:pPr>
            <a:endParaRPr sz="2400" dirty="0">
              <a:latin typeface="Cambria" panose="02040503050406030204" pitchFamily="18" charset="0"/>
            </a:endParaRPr>
          </a:p>
          <a:p>
            <a:pPr marL="342900" lvl="0" indent="-342900" algn="just" rtl="0">
              <a:spcBef>
                <a:spcPts val="0"/>
              </a:spcBef>
              <a:buFont typeface="Arial" panose="020B0604020202020204" pitchFamily="34" charset="0"/>
              <a:buChar char="•"/>
            </a:pPr>
            <a:r>
              <a:rPr lang="pl" sz="2400" dirty="0">
                <a:latin typeface="Cambria" panose="02040503050406030204" pitchFamily="18" charset="0"/>
              </a:rPr>
              <a:t>not sure or you discover that you have not pointed out the right problem, you can come back.</a:t>
            </a:r>
          </a:p>
          <a:p>
            <a:pPr marL="342900" lvl="0" indent="-342900" algn="just" rtl="0">
              <a:spcBef>
                <a:spcPts val="0"/>
              </a:spcBef>
              <a:buFont typeface="Arial" panose="020B0604020202020204" pitchFamily="34" charset="0"/>
              <a:buChar char="•"/>
            </a:pPr>
            <a:endParaRPr sz="2400" dirty="0">
              <a:latin typeface="Cambria" panose="02040503050406030204" pitchFamily="18" charset="0"/>
            </a:endParaRPr>
          </a:p>
          <a:p>
            <a:pPr marL="342900" lvl="0" indent="-342900" algn="just" rtl="0">
              <a:spcBef>
                <a:spcPts val="0"/>
              </a:spcBef>
              <a:buFont typeface="Arial" panose="020B0604020202020204" pitchFamily="34" charset="0"/>
              <a:buChar char="•"/>
            </a:pPr>
            <a:r>
              <a:rPr lang="pl" sz="2400" dirty="0">
                <a:latin typeface="Cambria" panose="02040503050406030204" pitchFamily="18" charset="0"/>
              </a:rPr>
              <a:t>to the previous step, empathize again, get new information, facts, insights and define a </a:t>
            </a:r>
            <a:r>
              <a:rPr lang="pl" sz="2400" dirty="0" smtClean="0">
                <a:latin typeface="Cambria" panose="02040503050406030204" pitchFamily="18" charset="0"/>
              </a:rPr>
              <a:t>new problem</a:t>
            </a:r>
            <a:r>
              <a:rPr lang="pl" sz="2400" dirty="0">
                <a:latin typeface="Cambria" panose="02040503050406030204" pitchFamily="18" charset="0"/>
              </a:rPr>
              <a:t>. </a:t>
            </a:r>
          </a:p>
          <a:p>
            <a:pPr marL="342900" lvl="0" indent="-342900" algn="just" rtl="0">
              <a:spcBef>
                <a:spcPts val="0"/>
              </a:spcBef>
              <a:buFont typeface="Arial" panose="020B0604020202020204" pitchFamily="34" charset="0"/>
              <a:buChar char="•"/>
            </a:pPr>
            <a:endParaRPr lang="pl" sz="2400" dirty="0">
              <a:latin typeface="Cambria" panose="02040503050406030204" pitchFamily="18" charset="0"/>
            </a:endParaRPr>
          </a:p>
          <a:p>
            <a:pPr marL="342900" lvl="0" indent="-342900" algn="just" rtl="0">
              <a:spcBef>
                <a:spcPts val="0"/>
              </a:spcBef>
              <a:buFont typeface="Arial" panose="020B0604020202020204" pitchFamily="34" charset="0"/>
              <a:buChar char="•"/>
            </a:pPr>
            <a:r>
              <a:rPr lang="pl" sz="2400" b="1" dirty="0">
                <a:latin typeface="Cambria" panose="02040503050406030204" pitchFamily="18" charset="0"/>
              </a:rPr>
              <a:t>It’s ok to fail – the sooner the better!</a:t>
            </a:r>
          </a:p>
        </p:txBody>
      </p:sp>
    </p:spTree>
    <p:extLst>
      <p:ext uri="{BB962C8B-B14F-4D97-AF65-F5344CB8AC3E}">
        <p14:creationId xmlns:p14="http://schemas.microsoft.com/office/powerpoint/2010/main" val="1758048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103" name="Shape 103"/>
          <p:cNvSpPr txBox="1"/>
          <p:nvPr/>
        </p:nvSpPr>
        <p:spPr>
          <a:xfrm>
            <a:off x="827584" y="2569822"/>
            <a:ext cx="7176295" cy="1882706"/>
          </a:xfrm>
          <a:prstGeom prst="rect">
            <a:avLst/>
          </a:prstGeom>
          <a:noFill/>
          <a:ln>
            <a:noFill/>
          </a:ln>
        </p:spPr>
        <p:txBody>
          <a:bodyPr lIns="91425" tIns="91425" rIns="91425" bIns="91425" anchor="ctr" anchorCtr="0">
            <a:noAutofit/>
          </a:bodyPr>
          <a:lstStyle/>
          <a:p>
            <a:pPr marL="342900" lvl="0" indent="-342900" algn="just" rtl="0">
              <a:spcBef>
                <a:spcPts val="0"/>
              </a:spcBef>
              <a:buFont typeface="Arial" panose="020B0604020202020204" pitchFamily="34" charset="0"/>
              <a:buChar char="•"/>
            </a:pPr>
            <a:r>
              <a:rPr lang="pl-PL" sz="2400" dirty="0" smtClean="0">
                <a:latin typeface="Cambria" panose="02040503050406030204" pitchFamily="18" charset="0"/>
              </a:rPr>
              <a:t>Do we </a:t>
            </a:r>
            <a:r>
              <a:rPr lang="pl-PL" sz="2400" dirty="0" err="1" smtClean="0">
                <a:latin typeface="Cambria" panose="02040503050406030204" pitchFamily="18" charset="0"/>
              </a:rPr>
              <a:t>need</a:t>
            </a:r>
            <a:r>
              <a:rPr lang="pl-PL" sz="2400" dirty="0" smtClean="0">
                <a:latin typeface="Cambria" panose="02040503050406030204" pitchFamily="18" charset="0"/>
              </a:rPr>
              <a:t> </a:t>
            </a:r>
            <a:r>
              <a:rPr lang="pl-PL" sz="2400" dirty="0" err="1" smtClean="0">
                <a:latin typeface="Cambria" panose="02040503050406030204" pitchFamily="18" charset="0"/>
              </a:rPr>
              <a:t>more</a:t>
            </a:r>
            <a:r>
              <a:rPr lang="pl-PL" sz="2400" dirty="0" smtClean="0">
                <a:latin typeface="Cambria" panose="02040503050406030204" pitchFamily="18" charset="0"/>
              </a:rPr>
              <a:t> </a:t>
            </a:r>
            <a:r>
              <a:rPr lang="pl-PL" sz="2400" dirty="0" err="1" smtClean="0">
                <a:latin typeface="Cambria" panose="02040503050406030204" pitchFamily="18" charset="0"/>
              </a:rPr>
              <a:t>empathy</a:t>
            </a:r>
            <a:r>
              <a:rPr lang="pl-PL" sz="2400" dirty="0" smtClean="0">
                <a:latin typeface="Cambria" panose="02040503050406030204" pitchFamily="18" charset="0"/>
              </a:rPr>
              <a:t>? – </a:t>
            </a:r>
            <a:r>
              <a:rPr lang="pl-PL" sz="2400" dirty="0" err="1" smtClean="0">
                <a:latin typeface="Cambria" panose="02040503050406030204" pitchFamily="18" charset="0"/>
              </a:rPr>
              <a:t>If</a:t>
            </a:r>
            <a:r>
              <a:rPr lang="pl-PL" sz="2400" dirty="0" smtClean="0">
                <a:latin typeface="Cambria" panose="02040503050406030204" pitchFamily="18" charset="0"/>
              </a:rPr>
              <a:t> </a:t>
            </a:r>
            <a:r>
              <a:rPr lang="pl-PL" sz="2400" dirty="0" err="1" smtClean="0">
                <a:latin typeface="Cambria" panose="02040503050406030204" pitchFamily="18" charset="0"/>
              </a:rPr>
              <a:t>yes</a:t>
            </a:r>
            <a:r>
              <a:rPr lang="pl-PL" sz="2400" dirty="0" smtClean="0">
                <a:latin typeface="Cambria" panose="02040503050406030204" pitchFamily="18" charset="0"/>
              </a:rPr>
              <a:t>, go </a:t>
            </a:r>
            <a:r>
              <a:rPr lang="pl-PL" sz="2400" dirty="0" err="1" smtClean="0">
                <a:latin typeface="Cambria" panose="02040503050406030204" pitchFamily="18" charset="0"/>
              </a:rPr>
              <a:t>back</a:t>
            </a:r>
            <a:r>
              <a:rPr lang="pl-PL" sz="2400" dirty="0" smtClean="0">
                <a:latin typeface="Cambria" panose="02040503050406030204" pitchFamily="18" charset="0"/>
              </a:rPr>
              <a:t> to the </a:t>
            </a:r>
            <a:r>
              <a:rPr lang="pl-PL" sz="2400" dirty="0" err="1" smtClean="0">
                <a:latin typeface="Cambria" panose="02040503050406030204" pitchFamily="18" charset="0"/>
              </a:rPr>
              <a:t>empathy</a:t>
            </a:r>
            <a:r>
              <a:rPr lang="pl-PL" sz="2400" dirty="0" smtClean="0">
                <a:latin typeface="Cambria" panose="02040503050406030204" pitchFamily="18" charset="0"/>
              </a:rPr>
              <a:t> </a:t>
            </a:r>
            <a:r>
              <a:rPr lang="pl-PL" sz="2400" dirty="0" err="1" smtClean="0">
                <a:latin typeface="Cambria" panose="02040503050406030204" pitchFamily="18" charset="0"/>
              </a:rPr>
              <a:t>stage</a:t>
            </a:r>
            <a:r>
              <a:rPr lang="pl-PL" sz="2400" dirty="0" smtClean="0">
                <a:latin typeface="Cambria" panose="02040503050406030204" pitchFamily="18" charset="0"/>
              </a:rPr>
              <a:t>!</a:t>
            </a:r>
          </a:p>
          <a:p>
            <a:pPr marL="342900" lvl="0" indent="-342900" algn="just" rtl="0">
              <a:spcBef>
                <a:spcPts val="0"/>
              </a:spcBef>
              <a:buFont typeface="Arial" panose="020B0604020202020204" pitchFamily="34" charset="0"/>
              <a:buChar char="•"/>
            </a:pPr>
            <a:endParaRPr lang="pl-PL" sz="2400" b="1" dirty="0">
              <a:latin typeface="Cambria" panose="02040503050406030204" pitchFamily="18" charset="0"/>
            </a:endParaRPr>
          </a:p>
          <a:p>
            <a:pPr marL="342900" lvl="0" indent="-342900" algn="just" rtl="0">
              <a:spcBef>
                <a:spcPts val="0"/>
              </a:spcBef>
              <a:buFont typeface="Arial" panose="020B0604020202020204" pitchFamily="34" charset="0"/>
              <a:buChar char="•"/>
            </a:pPr>
            <a:r>
              <a:rPr lang="pl-PL" sz="2400" b="1" dirty="0" err="1" smtClean="0">
                <a:latin typeface="Cambria" panose="02040503050406030204" pitchFamily="18" charset="0"/>
              </a:rPr>
              <a:t>Next</a:t>
            </a:r>
            <a:r>
              <a:rPr lang="pl-PL" sz="2400" b="1" dirty="0" smtClean="0">
                <a:latin typeface="Cambria" panose="02040503050406030204" pitchFamily="18" charset="0"/>
              </a:rPr>
              <a:t> step </a:t>
            </a:r>
            <a:r>
              <a:rPr lang="pl-PL" sz="2400" b="1" dirty="0" err="1" smtClean="0">
                <a:latin typeface="Cambria" panose="02040503050406030204" pitchFamily="18" charset="0"/>
              </a:rPr>
              <a:t>is</a:t>
            </a:r>
            <a:r>
              <a:rPr lang="pl-PL" sz="2400" b="1" dirty="0" smtClean="0">
                <a:latin typeface="Cambria" panose="02040503050406030204" pitchFamily="18" charset="0"/>
              </a:rPr>
              <a:t> to </a:t>
            </a:r>
            <a:r>
              <a:rPr lang="pl-PL" sz="2400" b="1" dirty="0" err="1" smtClean="0">
                <a:latin typeface="Cambria" panose="02040503050406030204" pitchFamily="18" charset="0"/>
              </a:rPr>
              <a:t>create</a:t>
            </a:r>
            <a:r>
              <a:rPr lang="pl-PL" sz="2400" b="1" dirty="0" smtClean="0">
                <a:latin typeface="Cambria" panose="02040503050406030204" pitchFamily="18" charset="0"/>
              </a:rPr>
              <a:t> POV!</a:t>
            </a:r>
            <a:endParaRPr lang="pl" sz="2400" b="1" dirty="0">
              <a:latin typeface="Cambria" panose="02040503050406030204" pitchFamily="18" charset="0"/>
            </a:endParaRPr>
          </a:p>
        </p:txBody>
      </p:sp>
    </p:spTree>
    <p:extLst>
      <p:ext uri="{BB962C8B-B14F-4D97-AF65-F5344CB8AC3E}">
        <p14:creationId xmlns:p14="http://schemas.microsoft.com/office/powerpoint/2010/main" val="2198214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1667572" cy="646331"/>
          </a:xfrm>
          <a:prstGeom prst="rect">
            <a:avLst/>
          </a:prstGeom>
          <a:noFill/>
        </p:spPr>
        <p:txBody>
          <a:bodyPr wrap="none" rtlCol="0">
            <a:spAutoFit/>
          </a:bodyPr>
          <a:lstStyle/>
          <a:p>
            <a:r>
              <a:rPr lang="pl-PL" sz="3600" dirty="0" err="1" smtClean="0">
                <a:solidFill>
                  <a:srgbClr val="00B552"/>
                </a:solidFill>
                <a:effectLst>
                  <a:outerShdw blurRad="38100" dist="38100" dir="2700000" algn="tl">
                    <a:srgbClr val="000000">
                      <a:alpha val="43137"/>
                    </a:srgbClr>
                  </a:outerShdw>
                </a:effectLst>
              </a:rPr>
              <a:t>Authors</a:t>
            </a:r>
            <a:endParaRPr lang="pl-PL" sz="3600" dirty="0">
              <a:solidFill>
                <a:srgbClr val="00B552"/>
              </a:solidFill>
              <a:effectLst>
                <a:outerShdw blurRad="38100" dist="38100" dir="2700000" algn="tl">
                  <a:srgbClr val="000000">
                    <a:alpha val="43137"/>
                  </a:srgbClr>
                </a:outerShdw>
              </a:effectLst>
            </a:endParaRPr>
          </a:p>
        </p:txBody>
      </p:sp>
      <p:pic>
        <p:nvPicPr>
          <p:cNvPr id="7" name="Obraz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8" name="Obraz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9" name="Obraz 8"/>
          <p:cNvPicPr>
            <a:picLocks noChangeAspect="1"/>
          </p:cNvPicPr>
          <p:nvPr/>
        </p:nvPicPr>
        <p:blipFill rotWithShape="1">
          <a:blip r:embed="rId8"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0" name="Obraz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1"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2"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3"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4"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5"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3655035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4"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54" name="Shape 54"/>
          <p:cNvSpPr txBox="1">
            <a:spLocks noGrp="1"/>
          </p:cNvSpPr>
          <p:nvPr>
            <p:ph type="ctrTitle"/>
          </p:nvPr>
        </p:nvSpPr>
        <p:spPr>
          <a:xfrm>
            <a:off x="827584" y="1772816"/>
            <a:ext cx="5340412" cy="584162"/>
          </a:xfrm>
          <a:prstGeom prst="rect">
            <a:avLst/>
          </a:prstGeom>
        </p:spPr>
        <p:txBody>
          <a:bodyPr lIns="91425" tIns="91425" rIns="91425" bIns="91425" anchor="b" anchorCtr="0">
            <a:noAutofit/>
          </a:bodyPr>
          <a:lstStyle/>
          <a:p>
            <a:pPr lvl="0" algn="l" rtl="0">
              <a:spcBef>
                <a:spcPts val="0"/>
              </a:spcBef>
              <a:buNone/>
            </a:pPr>
            <a:r>
              <a:rPr lang="pl" sz="2800" b="1" dirty="0">
                <a:latin typeface="Cambria" panose="02040503050406030204" pitchFamily="18" charset="0"/>
              </a:rPr>
              <a:t>Why definition is important?</a:t>
            </a:r>
          </a:p>
        </p:txBody>
      </p:sp>
      <p:sp>
        <p:nvSpPr>
          <p:cNvPr id="55" name="Shape 55"/>
          <p:cNvSpPr txBox="1">
            <a:spLocks noGrp="1"/>
          </p:cNvSpPr>
          <p:nvPr>
            <p:ph type="subTitle" idx="1"/>
          </p:nvPr>
        </p:nvSpPr>
        <p:spPr>
          <a:xfrm>
            <a:off x="1331640" y="2971420"/>
            <a:ext cx="6276524" cy="946311"/>
          </a:xfrm>
          <a:prstGeom prst="rect">
            <a:avLst/>
          </a:prstGeom>
        </p:spPr>
        <p:txBody>
          <a:bodyPr lIns="91425" tIns="91425" rIns="91425" bIns="91425" anchor="t" anchorCtr="0">
            <a:noAutofit/>
          </a:bodyPr>
          <a:lstStyle/>
          <a:p>
            <a:pPr lvl="0" algn="just" rtl="0">
              <a:spcBef>
                <a:spcPts val="0"/>
              </a:spcBef>
              <a:buNone/>
            </a:pPr>
            <a:r>
              <a:rPr lang="pl" sz="2000" dirty="0">
                <a:solidFill>
                  <a:schemeClr val="tx1"/>
                </a:solidFill>
                <a:latin typeface="Cambria" panose="02040503050406030204" pitchFamily="18" charset="0"/>
              </a:rPr>
              <a:t>Definition will be the basis to the next steps of proces. We will create our ideas on the base of it.</a:t>
            </a:r>
          </a:p>
        </p:txBody>
      </p:sp>
    </p:spTree>
    <p:extLst>
      <p:ext uri="{BB962C8B-B14F-4D97-AF65-F5344CB8AC3E}">
        <p14:creationId xmlns:p14="http://schemas.microsoft.com/office/powerpoint/2010/main" val="1938416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3"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65" name="Shape 65"/>
          <p:cNvSpPr txBox="1">
            <a:spLocks noGrp="1"/>
          </p:cNvSpPr>
          <p:nvPr>
            <p:ph type="subTitle" idx="1"/>
          </p:nvPr>
        </p:nvSpPr>
        <p:spPr>
          <a:xfrm>
            <a:off x="1704492" y="2276872"/>
            <a:ext cx="5724302" cy="1656184"/>
          </a:xfrm>
          <a:prstGeom prst="rect">
            <a:avLst/>
          </a:prstGeom>
        </p:spPr>
        <p:txBody>
          <a:bodyPr lIns="91425" tIns="91425" rIns="91425" bIns="91425" anchor="t" anchorCtr="0">
            <a:noAutofit/>
          </a:bodyPr>
          <a:lstStyle/>
          <a:p>
            <a:pPr lvl="0" algn="l">
              <a:spcBef>
                <a:spcPts val="0"/>
              </a:spcBef>
              <a:buClr>
                <a:schemeClr val="dk1"/>
              </a:buClr>
              <a:buSzPct val="45833"/>
            </a:pPr>
            <a:r>
              <a:rPr lang="pl" b="1" dirty="0" smtClean="0">
                <a:solidFill>
                  <a:srgbClr val="0000FF"/>
                </a:solidFill>
                <a:latin typeface="Cambria" panose="02040503050406030204" pitchFamily="18" charset="0"/>
              </a:rPr>
              <a:t>a) Specific </a:t>
            </a:r>
            <a:r>
              <a:rPr lang="pl" b="1" dirty="0">
                <a:solidFill>
                  <a:srgbClr val="0000FF"/>
                </a:solidFill>
                <a:latin typeface="Cambria" panose="02040503050406030204" pitchFamily="18" charset="0"/>
              </a:rPr>
              <a:t>user - </a:t>
            </a:r>
            <a:r>
              <a:rPr lang="pl" b="1" dirty="0" smtClean="0">
                <a:solidFill>
                  <a:srgbClr val="0000FF"/>
                </a:solidFill>
                <a:latin typeface="Cambria" panose="02040503050406030204" pitchFamily="18" charset="0"/>
              </a:rPr>
              <a:t>WHO?</a:t>
            </a:r>
          </a:p>
          <a:p>
            <a:pPr lvl="0" algn="l">
              <a:spcBef>
                <a:spcPts val="0"/>
              </a:spcBef>
              <a:buClr>
                <a:schemeClr val="dk1"/>
              </a:buClr>
              <a:buSzPct val="45833"/>
            </a:pPr>
            <a:endParaRPr lang="pl" b="1" dirty="0">
              <a:solidFill>
                <a:srgbClr val="0000FF"/>
              </a:solidFill>
              <a:latin typeface="Cambria" panose="02040503050406030204" pitchFamily="18" charset="0"/>
            </a:endParaRPr>
          </a:p>
          <a:p>
            <a:pPr lvl="0" algn="l">
              <a:spcBef>
                <a:spcPts val="0"/>
              </a:spcBef>
              <a:buClr>
                <a:schemeClr val="dk1"/>
              </a:buClr>
              <a:buSzPct val="45833"/>
              <a:buFont typeface="Arial"/>
              <a:buNone/>
            </a:pPr>
            <a:r>
              <a:rPr lang="pl" b="1" dirty="0">
                <a:solidFill>
                  <a:srgbClr val="70AD47"/>
                </a:solidFill>
                <a:latin typeface="Cambria" panose="02040503050406030204" pitchFamily="18" charset="0"/>
              </a:rPr>
              <a:t>b) User's need - WHAT</a:t>
            </a:r>
            <a:r>
              <a:rPr lang="pl" b="1" dirty="0" smtClean="0">
                <a:solidFill>
                  <a:srgbClr val="70AD47"/>
                </a:solidFill>
                <a:latin typeface="Cambria" panose="02040503050406030204" pitchFamily="18" charset="0"/>
              </a:rPr>
              <a:t>?</a:t>
            </a:r>
          </a:p>
          <a:p>
            <a:pPr lvl="0" algn="l">
              <a:spcBef>
                <a:spcPts val="0"/>
              </a:spcBef>
              <a:buClr>
                <a:schemeClr val="dk1"/>
              </a:buClr>
              <a:buSzPct val="45833"/>
              <a:buFont typeface="Arial"/>
              <a:buNone/>
            </a:pPr>
            <a:endParaRPr lang="pl" b="1" dirty="0">
              <a:solidFill>
                <a:srgbClr val="70AD47"/>
              </a:solidFill>
              <a:latin typeface="Cambria" panose="02040503050406030204" pitchFamily="18" charset="0"/>
            </a:endParaRPr>
          </a:p>
          <a:p>
            <a:pPr lvl="0" algn="l">
              <a:spcBef>
                <a:spcPts val="0"/>
              </a:spcBef>
              <a:buClr>
                <a:schemeClr val="dk1"/>
              </a:buClr>
              <a:buSzPct val="45833"/>
              <a:buFont typeface="Arial"/>
              <a:buNone/>
            </a:pPr>
            <a:r>
              <a:rPr lang="pl" b="1" dirty="0">
                <a:solidFill>
                  <a:srgbClr val="FF0000"/>
                </a:solidFill>
                <a:latin typeface="Cambria" panose="02040503050406030204" pitchFamily="18" charset="0"/>
              </a:rPr>
              <a:t>c) Surprising insight - WHY</a:t>
            </a:r>
            <a:r>
              <a:rPr lang="pl" b="1" dirty="0" smtClean="0">
                <a:solidFill>
                  <a:srgbClr val="FF0000"/>
                </a:solidFill>
                <a:latin typeface="Cambria" panose="02040503050406030204" pitchFamily="18" charset="0"/>
              </a:rPr>
              <a:t>?</a:t>
            </a:r>
            <a:endParaRPr dirty="0"/>
          </a:p>
        </p:txBody>
      </p:sp>
    </p:spTree>
    <p:extLst>
      <p:ext uri="{BB962C8B-B14F-4D97-AF65-F5344CB8AC3E}">
        <p14:creationId xmlns:p14="http://schemas.microsoft.com/office/powerpoint/2010/main" val="1664893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pic>
        <p:nvPicPr>
          <p:cNvPr id="4"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0" name="Shape 70"/>
          <p:cNvGraphicFramePr/>
          <p:nvPr>
            <p:extLst>
              <p:ext uri="{D42A27DB-BD31-4B8C-83A1-F6EECF244321}">
                <p14:modId xmlns:p14="http://schemas.microsoft.com/office/powerpoint/2010/main" val="2724622393"/>
              </p:ext>
            </p:extLst>
          </p:nvPr>
        </p:nvGraphicFramePr>
        <p:xfrm>
          <a:off x="594248" y="1765594"/>
          <a:ext cx="7955504" cy="3326812"/>
        </p:xfrm>
        <a:graphic>
          <a:graphicData uri="http://schemas.openxmlformats.org/drawingml/2006/table">
            <a:tbl>
              <a:tblPr>
                <a:noFill/>
              </a:tblPr>
              <a:tblGrid>
                <a:gridCol w="1584176">
                  <a:extLst>
                    <a:ext uri="{9D8B030D-6E8A-4147-A177-3AD203B41FA5}">
                      <a16:colId xmlns="" xmlns:a16="http://schemas.microsoft.com/office/drawing/2014/main" val="20000"/>
                    </a:ext>
                  </a:extLst>
                </a:gridCol>
                <a:gridCol w="3024336">
                  <a:extLst>
                    <a:ext uri="{9D8B030D-6E8A-4147-A177-3AD203B41FA5}">
                      <a16:colId xmlns="" xmlns:a16="http://schemas.microsoft.com/office/drawing/2014/main" val="20001"/>
                    </a:ext>
                  </a:extLst>
                </a:gridCol>
                <a:gridCol w="3346992">
                  <a:extLst>
                    <a:ext uri="{9D8B030D-6E8A-4147-A177-3AD203B41FA5}">
                      <a16:colId xmlns="" xmlns:a16="http://schemas.microsoft.com/office/drawing/2014/main" val="20002"/>
                    </a:ext>
                  </a:extLst>
                </a:gridCol>
              </a:tblGrid>
              <a:tr h="524216">
                <a:tc>
                  <a:txBody>
                    <a:bodyPr/>
                    <a:lstStyle/>
                    <a:p>
                      <a:pPr lvl="0" algn="just" rtl="0">
                        <a:lnSpc>
                          <a:spcPct val="115000"/>
                        </a:lnSpc>
                        <a:spcBef>
                          <a:spcPts val="0"/>
                        </a:spcBef>
                        <a:buNone/>
                      </a:pPr>
                      <a:r>
                        <a:rPr lang="pl" sz="1800" dirty="0">
                          <a:latin typeface="Cambria" panose="02040503050406030204" pitchFamily="18" charset="0"/>
                        </a:rPr>
                        <a:t>Case</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just" rtl="0">
                        <a:lnSpc>
                          <a:spcPct val="115000"/>
                        </a:lnSpc>
                        <a:spcBef>
                          <a:spcPts val="0"/>
                        </a:spcBef>
                        <a:buNone/>
                      </a:pPr>
                      <a:r>
                        <a:rPr lang="pl" sz="1800" dirty="0">
                          <a:latin typeface="Cambria" panose="02040503050406030204" pitchFamily="18" charset="0"/>
                        </a:rPr>
                        <a:t>Bad POV</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just" rtl="0">
                        <a:lnSpc>
                          <a:spcPct val="115000"/>
                        </a:lnSpc>
                        <a:spcBef>
                          <a:spcPts val="0"/>
                        </a:spcBef>
                        <a:buNone/>
                      </a:pPr>
                      <a:r>
                        <a:rPr lang="pl" sz="1800">
                          <a:latin typeface="Cambria" panose="02040503050406030204" pitchFamily="18" charset="0"/>
                        </a:rPr>
                        <a:t>Good POV</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365464">
                <a:tc>
                  <a:txBody>
                    <a:bodyPr/>
                    <a:lstStyle/>
                    <a:p>
                      <a:pPr marL="76200" marR="76200" lvl="0" indent="0" algn="just" rtl="0">
                        <a:lnSpc>
                          <a:spcPct val="115000"/>
                        </a:lnSpc>
                        <a:spcBef>
                          <a:spcPts val="0"/>
                        </a:spcBef>
                        <a:buNone/>
                      </a:pPr>
                      <a:r>
                        <a:rPr lang="pl" sz="1800">
                          <a:latin typeface="Cambria" panose="02040503050406030204" pitchFamily="18" charset="0"/>
                        </a:rPr>
                        <a:t>Nutrition</a:t>
                      </a:r>
                    </a:p>
                    <a:p>
                      <a:pPr marL="76200" marR="76200" lvl="0" indent="0" algn="just" rtl="0">
                        <a:lnSpc>
                          <a:spcPct val="115000"/>
                        </a:lnSpc>
                        <a:spcBef>
                          <a:spcPts val="0"/>
                        </a:spcBef>
                        <a:buNone/>
                      </a:pPr>
                      <a:r>
                        <a:rPr lang="pl" sz="1800">
                          <a:latin typeface="Cambria" panose="02040503050406030204" pitchFamily="18" charset="0"/>
                        </a:rPr>
                        <a:t>issues*</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just" rtl="0">
                        <a:lnSpc>
                          <a:spcPct val="115000"/>
                        </a:lnSpc>
                        <a:spcBef>
                          <a:spcPts val="0"/>
                        </a:spcBef>
                        <a:buNone/>
                      </a:pPr>
                      <a:r>
                        <a:rPr lang="pl" sz="1800" dirty="0">
                          <a:solidFill>
                            <a:srgbClr val="0000FF"/>
                          </a:solidFill>
                          <a:latin typeface="Cambria" panose="02040503050406030204" pitchFamily="18" charset="0"/>
                        </a:rPr>
                        <a:t>A teenage girl </a:t>
                      </a:r>
                      <a:r>
                        <a:rPr lang="pl" sz="1800" dirty="0">
                          <a:solidFill>
                            <a:srgbClr val="008000"/>
                          </a:solidFill>
                          <a:latin typeface="Cambria" panose="02040503050406030204" pitchFamily="18" charset="0"/>
                        </a:rPr>
                        <a:t>needs more nutritious food, </a:t>
                      </a:r>
                      <a:r>
                        <a:rPr lang="pl" sz="1800" dirty="0">
                          <a:solidFill>
                            <a:srgbClr val="FF0000"/>
                          </a:solidFill>
                          <a:latin typeface="Cambria" panose="02040503050406030204" pitchFamily="18" charset="0"/>
                        </a:rPr>
                        <a:t>because vitamins are vital to good health.</a:t>
                      </a:r>
                    </a:p>
                    <a:p>
                      <a:pPr lvl="0" algn="just" rtl="0">
                        <a:lnSpc>
                          <a:spcPct val="115000"/>
                        </a:lnSpc>
                        <a:spcBef>
                          <a:spcPts val="0"/>
                        </a:spcBef>
                        <a:buNone/>
                      </a:pPr>
                      <a:r>
                        <a:rPr lang="pl" sz="1800" dirty="0">
                          <a:latin typeface="Cambria" panose="02040503050406030204" pitchFamily="18" charset="0"/>
                        </a:rPr>
                        <a:t> </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just" rtl="0">
                        <a:lnSpc>
                          <a:spcPct val="115000"/>
                        </a:lnSpc>
                        <a:spcBef>
                          <a:spcPts val="0"/>
                        </a:spcBef>
                        <a:buNone/>
                      </a:pPr>
                      <a:r>
                        <a:rPr lang="pl" sz="1800" dirty="0">
                          <a:solidFill>
                            <a:srgbClr val="0000FF"/>
                          </a:solidFill>
                          <a:latin typeface="Cambria" panose="02040503050406030204" pitchFamily="18" charset="0"/>
                        </a:rPr>
                        <a:t>A teenage girl with a bleak outlook </a:t>
                      </a:r>
                      <a:r>
                        <a:rPr lang="pl" sz="1800" dirty="0">
                          <a:solidFill>
                            <a:srgbClr val="008000"/>
                          </a:solidFill>
                          <a:latin typeface="Cambria" panose="02040503050406030204" pitchFamily="18" charset="0"/>
                        </a:rPr>
                        <a:t>needs to feel more socially accepted when eating healthy food</a:t>
                      </a:r>
                      <a:r>
                        <a:rPr lang="pl" sz="1800" dirty="0">
                          <a:solidFill>
                            <a:srgbClr val="FF0000"/>
                          </a:solidFill>
                          <a:latin typeface="Cambria" panose="02040503050406030204" pitchFamily="18" charset="0"/>
                        </a:rPr>
                        <a:t>, because in her hood a social risk is more dangerous than a health risk.</a:t>
                      </a:r>
                    </a:p>
                    <a:p>
                      <a:pPr lvl="0" algn="r" rtl="0">
                        <a:lnSpc>
                          <a:spcPct val="115000"/>
                        </a:lnSpc>
                        <a:spcBef>
                          <a:spcPts val="0"/>
                        </a:spcBef>
                        <a:buNone/>
                      </a:pPr>
                      <a:r>
                        <a:rPr lang="pl" sz="1800" i="1" dirty="0">
                          <a:latin typeface="Cambria" panose="02040503050406030204" pitchFamily="18" charset="0"/>
                        </a:rPr>
                        <a:t>*From d.school method card on POV</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p:sp>
        <p:nvSpPr>
          <p:cNvPr id="7" name="pole tekstowe 6"/>
          <p:cNvSpPr txBox="1"/>
          <p:nvPr/>
        </p:nvSpPr>
        <p:spPr>
          <a:xfrm>
            <a:off x="204017" y="610142"/>
            <a:ext cx="3163495"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Example</a:t>
            </a:r>
            <a:r>
              <a:rPr lang="pl-PL" sz="3600" dirty="0">
                <a:solidFill>
                  <a:srgbClr val="00B552"/>
                </a:solidFill>
                <a:effectLst>
                  <a:outerShdw blurRad="38100" dist="38100" dir="2700000" algn="tl">
                    <a:srgbClr val="000000">
                      <a:alpha val="43137"/>
                    </a:srgbClr>
                  </a:outerShdw>
                </a:effectLst>
              </a:rPr>
              <a:t> of POV</a:t>
            </a:r>
          </a:p>
        </p:txBody>
      </p:sp>
    </p:spTree>
    <p:extLst>
      <p:ext uri="{BB962C8B-B14F-4D97-AF65-F5344CB8AC3E}">
        <p14:creationId xmlns:p14="http://schemas.microsoft.com/office/powerpoint/2010/main" val="4037955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Symbol zastępczy zawartości 3"/>
          <p:cNvGraphicFramePr>
            <a:graphicFrameLocks noGrp="1"/>
          </p:cNvGraphicFramePr>
          <p:nvPr>
            <p:ph idx="1"/>
            <p:extLst>
              <p:ext uri="{D42A27DB-BD31-4B8C-83A1-F6EECF244321}">
                <p14:modId xmlns:p14="http://schemas.microsoft.com/office/powerpoint/2010/main" val="3314954286"/>
              </p:ext>
            </p:extLst>
          </p:nvPr>
        </p:nvGraphicFramePr>
        <p:xfrm>
          <a:off x="431540" y="2202962"/>
          <a:ext cx="8280920" cy="2452076"/>
        </p:xfrm>
        <a:graphic>
          <a:graphicData uri="http://schemas.openxmlformats.org/drawingml/2006/table">
            <a:tbl>
              <a:tblPr>
                <a:noFill/>
              </a:tblPr>
              <a:tblGrid>
                <a:gridCol w="2145786">
                  <a:extLst>
                    <a:ext uri="{9D8B030D-6E8A-4147-A177-3AD203B41FA5}">
                      <a16:colId xmlns="" xmlns:a16="http://schemas.microsoft.com/office/drawing/2014/main" val="2525472596"/>
                    </a:ext>
                  </a:extLst>
                </a:gridCol>
                <a:gridCol w="3285735">
                  <a:extLst>
                    <a:ext uri="{9D8B030D-6E8A-4147-A177-3AD203B41FA5}">
                      <a16:colId xmlns="" xmlns:a16="http://schemas.microsoft.com/office/drawing/2014/main" val="3649839001"/>
                    </a:ext>
                  </a:extLst>
                </a:gridCol>
                <a:gridCol w="2849399">
                  <a:extLst>
                    <a:ext uri="{9D8B030D-6E8A-4147-A177-3AD203B41FA5}">
                      <a16:colId xmlns="" xmlns:a16="http://schemas.microsoft.com/office/drawing/2014/main" val="546500289"/>
                    </a:ext>
                  </a:extLst>
                </a:gridCol>
              </a:tblGrid>
              <a:tr h="1365464">
                <a:tc>
                  <a:txBody>
                    <a:bodyPr/>
                    <a:lstStyle/>
                    <a:p>
                      <a:pPr marL="76200" marR="76200" lvl="0" indent="0" algn="just" rtl="0">
                        <a:lnSpc>
                          <a:spcPct val="115000"/>
                        </a:lnSpc>
                        <a:spcBef>
                          <a:spcPts val="0"/>
                        </a:spcBef>
                        <a:buNone/>
                      </a:pPr>
                      <a:r>
                        <a:rPr lang="pl" sz="1800" dirty="0">
                          <a:latin typeface="Cambria" panose="02040503050406030204" pitchFamily="18" charset="0"/>
                        </a:rPr>
                        <a:t>Garage experience</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just" rtl="0">
                        <a:lnSpc>
                          <a:spcPct val="115000"/>
                        </a:lnSpc>
                        <a:spcBef>
                          <a:spcPts val="0"/>
                        </a:spcBef>
                        <a:buNone/>
                      </a:pPr>
                      <a:r>
                        <a:rPr lang="pl" sz="1800" dirty="0">
                          <a:solidFill>
                            <a:srgbClr val="0000FF"/>
                          </a:solidFill>
                          <a:latin typeface="Cambria" panose="02040503050406030204" pitchFamily="18" charset="0"/>
                        </a:rPr>
                        <a:t>A driver </a:t>
                      </a:r>
                      <a:r>
                        <a:rPr lang="pl" sz="1800" dirty="0">
                          <a:solidFill>
                            <a:srgbClr val="008000"/>
                          </a:solidFill>
                          <a:latin typeface="Cambria" panose="02040503050406030204" pitchFamily="18" charset="0"/>
                        </a:rPr>
                        <a:t>needs his/her car to be fixed urgently, </a:t>
                      </a:r>
                      <a:r>
                        <a:rPr lang="pl" sz="1800" dirty="0">
                          <a:solidFill>
                            <a:srgbClr val="FF0000"/>
                          </a:solidFill>
                          <a:latin typeface="Cambria" panose="02040503050406030204" pitchFamily="18" charset="0"/>
                        </a:rPr>
                        <a:t>because it is his/her only possible transport solution to go to work.</a:t>
                      </a:r>
                    </a:p>
                    <a:p>
                      <a:pPr lvl="0" algn="just" rtl="0">
                        <a:lnSpc>
                          <a:spcPct val="115000"/>
                        </a:lnSpc>
                        <a:spcBef>
                          <a:spcPts val="0"/>
                        </a:spcBef>
                        <a:buNone/>
                      </a:pPr>
                      <a:r>
                        <a:rPr lang="pl" sz="1800" dirty="0">
                          <a:latin typeface="Cambria" panose="02040503050406030204" pitchFamily="18" charset="0"/>
                        </a:rPr>
                        <a:t> </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rtl="0">
                        <a:lnSpc>
                          <a:spcPct val="115000"/>
                        </a:lnSpc>
                        <a:spcBef>
                          <a:spcPts val="0"/>
                        </a:spcBef>
                        <a:buNone/>
                      </a:pPr>
                      <a:r>
                        <a:rPr lang="pl" sz="1800" dirty="0">
                          <a:solidFill>
                            <a:srgbClr val="0000FF"/>
                          </a:solidFill>
                          <a:latin typeface="Cambria" panose="02040503050406030204" pitchFamily="18" charset="0"/>
                        </a:rPr>
                        <a:t>A shy educated female driver </a:t>
                      </a:r>
                      <a:r>
                        <a:rPr lang="pl" sz="1800" dirty="0">
                          <a:solidFill>
                            <a:srgbClr val="008000"/>
                          </a:solidFill>
                          <a:latin typeface="Cambria" panose="02040503050406030204" pitchFamily="18" charset="0"/>
                        </a:rPr>
                        <a:t>needs to feel trust from repair shop, </a:t>
                      </a:r>
                      <a:r>
                        <a:rPr lang="pl" sz="1800" dirty="0">
                          <a:solidFill>
                            <a:srgbClr val="FF0000"/>
                          </a:solidFill>
                          <a:latin typeface="Cambria" panose="02040503050406030204" pitchFamily="18" charset="0"/>
                        </a:rPr>
                        <a:t>because good and honest diagnostic is a basic condition to keep clients’ fidelity.</a:t>
                      </a:r>
                    </a:p>
                    <a:p>
                      <a:pPr lvl="0" algn="just" rtl="0">
                        <a:lnSpc>
                          <a:spcPct val="115000"/>
                        </a:lnSpc>
                        <a:spcBef>
                          <a:spcPts val="0"/>
                        </a:spcBef>
                        <a:buNone/>
                      </a:pPr>
                      <a:r>
                        <a:rPr lang="pl" sz="1800" dirty="0">
                          <a:latin typeface="Cambria" panose="02040503050406030204" pitchFamily="18" charset="0"/>
                        </a:rPr>
                        <a:t> </a:t>
                      </a:r>
                    </a:p>
                  </a:txBody>
                  <a:tcPr marL="68575" marR="68575" marT="121900" marB="12190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 xmlns:a16="http://schemas.microsoft.com/office/drawing/2014/main" val="3961623844"/>
                  </a:ext>
                </a:extLst>
              </a:tr>
            </a:tbl>
          </a:graphicData>
        </a:graphic>
      </p:graphicFrame>
      <p:sp>
        <p:nvSpPr>
          <p:cNvPr id="7" name="pole tekstowe 6"/>
          <p:cNvSpPr txBox="1"/>
          <p:nvPr/>
        </p:nvSpPr>
        <p:spPr>
          <a:xfrm>
            <a:off x="204017" y="610142"/>
            <a:ext cx="3163495"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Example</a:t>
            </a:r>
            <a:r>
              <a:rPr lang="pl-PL" sz="3600" dirty="0">
                <a:solidFill>
                  <a:srgbClr val="00B552"/>
                </a:solidFill>
                <a:effectLst>
                  <a:outerShdw blurRad="38100" dist="38100" dir="2700000" algn="tl">
                    <a:srgbClr val="000000">
                      <a:alpha val="43137"/>
                    </a:srgbClr>
                  </a:outerShdw>
                </a:effectLst>
              </a:rPr>
              <a:t> of POV</a:t>
            </a:r>
          </a:p>
        </p:txBody>
      </p:sp>
    </p:spTree>
    <p:extLst>
      <p:ext uri="{BB962C8B-B14F-4D97-AF65-F5344CB8AC3E}">
        <p14:creationId xmlns:p14="http://schemas.microsoft.com/office/powerpoint/2010/main" val="3227171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Symbol zastępczy zawartości 3"/>
          <p:cNvGraphicFramePr>
            <a:graphicFrameLocks noGrp="1"/>
          </p:cNvGraphicFramePr>
          <p:nvPr>
            <p:ph idx="1"/>
            <p:extLst>
              <p:ext uri="{D42A27DB-BD31-4B8C-83A1-F6EECF244321}">
                <p14:modId xmlns:p14="http://schemas.microsoft.com/office/powerpoint/2010/main" val="2157194348"/>
              </p:ext>
            </p:extLst>
          </p:nvPr>
        </p:nvGraphicFramePr>
        <p:xfrm>
          <a:off x="526875" y="1905020"/>
          <a:ext cx="8090250" cy="3047960"/>
        </p:xfrm>
        <a:graphic>
          <a:graphicData uri="http://schemas.openxmlformats.org/drawingml/2006/table">
            <a:tbl>
              <a:tblPr>
                <a:noFill/>
              </a:tblPr>
              <a:tblGrid>
                <a:gridCol w="2165302">
                  <a:extLst>
                    <a:ext uri="{9D8B030D-6E8A-4147-A177-3AD203B41FA5}">
                      <a16:colId xmlns="" xmlns:a16="http://schemas.microsoft.com/office/drawing/2014/main" val="1343536174"/>
                    </a:ext>
                  </a:extLst>
                </a:gridCol>
                <a:gridCol w="2983485">
                  <a:extLst>
                    <a:ext uri="{9D8B030D-6E8A-4147-A177-3AD203B41FA5}">
                      <a16:colId xmlns="" xmlns:a16="http://schemas.microsoft.com/office/drawing/2014/main" val="1499590248"/>
                    </a:ext>
                  </a:extLst>
                </a:gridCol>
                <a:gridCol w="2941463">
                  <a:extLst>
                    <a:ext uri="{9D8B030D-6E8A-4147-A177-3AD203B41FA5}">
                      <a16:colId xmlns="" xmlns:a16="http://schemas.microsoft.com/office/drawing/2014/main" val="43552720"/>
                    </a:ext>
                  </a:extLst>
                </a:gridCol>
              </a:tblGrid>
              <a:tr h="1549889">
                <a:tc>
                  <a:txBody>
                    <a:bodyPr/>
                    <a:lstStyle/>
                    <a:p>
                      <a:pPr marL="76200" marR="76200" lvl="0" indent="0" algn="just" rtl="0">
                        <a:lnSpc>
                          <a:spcPct val="115000"/>
                        </a:lnSpc>
                        <a:spcBef>
                          <a:spcPts val="0"/>
                        </a:spcBef>
                        <a:buNone/>
                      </a:pPr>
                      <a:r>
                        <a:rPr lang="pl" sz="2000" dirty="0">
                          <a:latin typeface="Cambria" panose="02040503050406030204" pitchFamily="18" charset="0"/>
                        </a:rPr>
                        <a:t>Stress issues</a:t>
                      </a:r>
                    </a:p>
                  </a:txBody>
                  <a:tcPr marL="68575" marR="68575" marT="121900" marB="121900">
                    <a:lnL w="12700" cap="flat" cmpd="sng">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just" rtl="0">
                        <a:lnSpc>
                          <a:spcPct val="115000"/>
                        </a:lnSpc>
                        <a:spcBef>
                          <a:spcPts val="0"/>
                        </a:spcBef>
                        <a:buNone/>
                      </a:pPr>
                      <a:r>
                        <a:rPr lang="pl" sz="2000" dirty="0">
                          <a:solidFill>
                            <a:srgbClr val="0000FF"/>
                          </a:solidFill>
                          <a:latin typeface="Cambria" panose="02040503050406030204" pitchFamily="18" charset="0"/>
                        </a:rPr>
                        <a:t>A kid</a:t>
                      </a:r>
                      <a:r>
                        <a:rPr lang="pl" sz="2000" dirty="0">
                          <a:latin typeface="Cambria" panose="02040503050406030204" pitchFamily="18" charset="0"/>
                        </a:rPr>
                        <a:t> </a:t>
                      </a:r>
                      <a:r>
                        <a:rPr lang="pl" sz="2000" dirty="0">
                          <a:solidFill>
                            <a:srgbClr val="008000"/>
                          </a:solidFill>
                          <a:latin typeface="Cambria" panose="02040503050406030204" pitchFamily="18" charset="0"/>
                        </a:rPr>
                        <a:t>needs to cope with stress during exam</a:t>
                      </a:r>
                      <a:r>
                        <a:rPr lang="pl" sz="2000" dirty="0">
                          <a:solidFill>
                            <a:srgbClr val="FF0000"/>
                          </a:solidFill>
                          <a:latin typeface="Cambria" panose="02040503050406030204" pitchFamily="18" charset="0"/>
                        </a:rPr>
                        <a:t>, otherwise he/she has higher probability to fail it.</a:t>
                      </a:r>
                    </a:p>
                    <a:p>
                      <a:pPr lvl="0" algn="just" rtl="0">
                        <a:lnSpc>
                          <a:spcPct val="115000"/>
                        </a:lnSpc>
                        <a:spcBef>
                          <a:spcPts val="0"/>
                        </a:spcBef>
                        <a:buNone/>
                      </a:pPr>
                      <a:r>
                        <a:rPr lang="pl" sz="2000" dirty="0">
                          <a:latin typeface="Cambria" panose="02040503050406030204" pitchFamily="18" charset="0"/>
                        </a:rPr>
                        <a:t> </a:t>
                      </a:r>
                    </a:p>
                  </a:txBody>
                  <a:tcPr marL="68575" marR="68575" marT="121900" marB="1219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rtl="0">
                        <a:lnSpc>
                          <a:spcPct val="115000"/>
                        </a:lnSpc>
                        <a:spcBef>
                          <a:spcPts val="0"/>
                        </a:spcBef>
                        <a:buNone/>
                      </a:pPr>
                      <a:r>
                        <a:rPr lang="pl" sz="2000" dirty="0">
                          <a:solidFill>
                            <a:srgbClr val="0000FF"/>
                          </a:solidFill>
                          <a:latin typeface="Cambria" panose="02040503050406030204" pitchFamily="18" charset="0"/>
                        </a:rPr>
                        <a:t>A primary school kid with stress issues </a:t>
                      </a:r>
                      <a:r>
                        <a:rPr lang="pl" sz="2000" dirty="0">
                          <a:solidFill>
                            <a:srgbClr val="008000"/>
                          </a:solidFill>
                          <a:latin typeface="Cambria" panose="02040503050406030204" pitchFamily="18" charset="0"/>
                        </a:rPr>
                        <a:t>needs to feel school support before exams,</a:t>
                      </a:r>
                      <a:r>
                        <a:rPr lang="pl" sz="2000" dirty="0">
                          <a:latin typeface="Cambria" panose="02040503050406030204" pitchFamily="18" charset="0"/>
                        </a:rPr>
                        <a:t> </a:t>
                      </a:r>
                      <a:r>
                        <a:rPr lang="pl" sz="2000" dirty="0">
                          <a:solidFill>
                            <a:srgbClr val="FF0000"/>
                          </a:solidFill>
                          <a:latin typeface="Cambria" panose="02040503050406030204" pitchFamily="18" charset="0"/>
                        </a:rPr>
                        <a:t>because reducing pressure on children shoulders is a basic rule for a more fruitful personal emancipation</a:t>
                      </a:r>
                    </a:p>
                  </a:txBody>
                  <a:tcPr marL="68575" marR="68575" marT="121900" marB="121900">
                    <a:lnL w="12700" cap="flat" cmpd="sng" algn="ctr">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 xmlns:a16="http://schemas.microsoft.com/office/drawing/2014/main" val="2264983844"/>
                  </a:ext>
                </a:extLst>
              </a:tr>
            </a:tbl>
          </a:graphicData>
        </a:graphic>
      </p:graphicFrame>
      <p:sp>
        <p:nvSpPr>
          <p:cNvPr id="7" name="pole tekstowe 6"/>
          <p:cNvSpPr txBox="1"/>
          <p:nvPr/>
        </p:nvSpPr>
        <p:spPr>
          <a:xfrm>
            <a:off x="204017" y="610142"/>
            <a:ext cx="3163495"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Example</a:t>
            </a:r>
            <a:r>
              <a:rPr lang="pl-PL" sz="3600" dirty="0">
                <a:solidFill>
                  <a:srgbClr val="00B552"/>
                </a:solidFill>
                <a:effectLst>
                  <a:outerShdw blurRad="38100" dist="38100" dir="2700000" algn="tl">
                    <a:srgbClr val="000000">
                      <a:alpha val="43137"/>
                    </a:srgbClr>
                  </a:outerShdw>
                </a:effectLst>
              </a:rPr>
              <a:t> of POV</a:t>
            </a:r>
          </a:p>
        </p:txBody>
      </p:sp>
    </p:spTree>
    <p:extLst>
      <p:ext uri="{BB962C8B-B14F-4D97-AF65-F5344CB8AC3E}">
        <p14:creationId xmlns:p14="http://schemas.microsoft.com/office/powerpoint/2010/main" val="1112094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4"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77" name="Shape 77"/>
          <p:cNvSpPr txBox="1">
            <a:spLocks noGrp="1"/>
          </p:cNvSpPr>
          <p:nvPr>
            <p:ph type="subTitle" idx="1"/>
          </p:nvPr>
        </p:nvSpPr>
        <p:spPr>
          <a:xfrm>
            <a:off x="1331640" y="2492896"/>
            <a:ext cx="6492552" cy="2233450"/>
          </a:xfrm>
          <a:prstGeom prst="rect">
            <a:avLst/>
          </a:prstGeom>
        </p:spPr>
        <p:txBody>
          <a:bodyPr lIns="91425" tIns="91425" rIns="91425" bIns="91425" anchor="t" anchorCtr="0">
            <a:noAutofit/>
          </a:bodyPr>
          <a:lstStyle/>
          <a:p>
            <a:pPr lvl="0">
              <a:spcBef>
                <a:spcPts val="0"/>
              </a:spcBef>
              <a:buNone/>
            </a:pPr>
            <a:r>
              <a:rPr lang="pl" sz="3600" dirty="0" smtClean="0">
                <a:solidFill>
                  <a:schemeClr val="tx1"/>
                </a:solidFill>
                <a:latin typeface="Cambria" panose="02040503050406030204" pitchFamily="18" charset="0"/>
              </a:rPr>
              <a:t>Watch a movie: </a:t>
            </a:r>
          </a:p>
          <a:p>
            <a:pPr lvl="0">
              <a:spcBef>
                <a:spcPts val="0"/>
              </a:spcBef>
              <a:buNone/>
            </a:pPr>
            <a:r>
              <a:rPr lang="pl" sz="3600" dirty="0">
                <a:solidFill>
                  <a:schemeClr val="tx1"/>
                </a:solidFill>
                <a:latin typeface="Cambria" panose="02040503050406030204" pitchFamily="18" charset="0"/>
              </a:rPr>
              <a:t/>
            </a:r>
            <a:br>
              <a:rPr lang="pl" sz="3600" dirty="0">
                <a:solidFill>
                  <a:schemeClr val="tx1"/>
                </a:solidFill>
                <a:latin typeface="Cambria" panose="02040503050406030204" pitchFamily="18" charset="0"/>
              </a:rPr>
            </a:br>
            <a:r>
              <a:rPr lang="pl" sz="3600" u="sng" dirty="0">
                <a:solidFill>
                  <a:schemeClr val="tx1"/>
                </a:solidFill>
                <a:latin typeface="Cambria" panose="02040503050406030204" pitchFamily="18" charset="0"/>
                <a:hlinkClick r:id="rId6"/>
              </a:rPr>
              <a:t>https://vimeo.com/11283910</a:t>
            </a:r>
            <a:endParaRPr lang="pl" sz="3600" dirty="0">
              <a:solidFill>
                <a:schemeClr val="tx1"/>
              </a:solidFill>
              <a:latin typeface="Cambria" panose="02040503050406030204" pitchFamily="18" charset="0"/>
            </a:endParaRPr>
          </a:p>
          <a:p>
            <a:pPr lvl="0">
              <a:spcBef>
                <a:spcPts val="0"/>
              </a:spcBef>
              <a:buNone/>
            </a:pPr>
            <a:endParaRPr sz="3600" dirty="0"/>
          </a:p>
        </p:txBody>
      </p:sp>
    </p:spTree>
    <p:extLst>
      <p:ext uri="{BB962C8B-B14F-4D97-AF65-F5344CB8AC3E}">
        <p14:creationId xmlns:p14="http://schemas.microsoft.com/office/powerpoint/2010/main" val="4089409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4"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82" name="Shape 82"/>
          <p:cNvSpPr txBox="1">
            <a:spLocks noGrp="1"/>
          </p:cNvSpPr>
          <p:nvPr>
            <p:ph type="ctrTitle"/>
          </p:nvPr>
        </p:nvSpPr>
        <p:spPr>
          <a:xfrm>
            <a:off x="311700" y="992767"/>
            <a:ext cx="8520600" cy="1704800"/>
          </a:xfrm>
          <a:prstGeom prst="rect">
            <a:avLst/>
          </a:prstGeom>
        </p:spPr>
        <p:txBody>
          <a:bodyPr lIns="91425" tIns="91425" rIns="91425" bIns="91425" anchor="b" anchorCtr="0">
            <a:noAutofit/>
          </a:bodyPr>
          <a:lstStyle/>
          <a:p>
            <a:pPr marL="228600" lvl="0" algn="just">
              <a:lnSpc>
                <a:spcPct val="115000"/>
              </a:lnSpc>
              <a:spcBef>
                <a:spcPts val="3000"/>
              </a:spcBef>
              <a:buClr>
                <a:schemeClr val="dk1"/>
              </a:buClr>
              <a:buSzPct val="91666"/>
              <a:buFont typeface="Arial"/>
              <a:buNone/>
            </a:pPr>
            <a:endParaRPr sz="1200" i="1"/>
          </a:p>
          <a:p>
            <a:pPr lvl="0">
              <a:spcBef>
                <a:spcPts val="0"/>
              </a:spcBef>
              <a:buNone/>
            </a:pPr>
            <a:endParaRPr/>
          </a:p>
        </p:txBody>
      </p:sp>
      <p:sp>
        <p:nvSpPr>
          <p:cNvPr id="83" name="Shape 83"/>
          <p:cNvSpPr txBox="1">
            <a:spLocks noGrp="1"/>
          </p:cNvSpPr>
          <p:nvPr>
            <p:ph type="subTitle" idx="1"/>
          </p:nvPr>
        </p:nvSpPr>
        <p:spPr>
          <a:xfrm>
            <a:off x="311700" y="1770567"/>
            <a:ext cx="6492548" cy="3112800"/>
          </a:xfrm>
          <a:prstGeom prst="rect">
            <a:avLst/>
          </a:prstGeom>
        </p:spPr>
        <p:txBody>
          <a:bodyPr lIns="91425" tIns="91425" rIns="91425" bIns="91425" anchor="t" anchorCtr="0">
            <a:noAutofit/>
          </a:bodyPr>
          <a:lstStyle/>
          <a:p>
            <a:pPr marL="666750" lvl="0" indent="-514350" algn="just">
              <a:lnSpc>
                <a:spcPct val="115000"/>
              </a:lnSpc>
              <a:spcBef>
                <a:spcPts val="0"/>
              </a:spcBef>
              <a:buClr>
                <a:srgbClr val="0000FF"/>
              </a:buClr>
              <a:buSzPct val="100000"/>
              <a:buAutoNum type="alphaLcParenR"/>
            </a:pPr>
            <a:r>
              <a:rPr lang="pl" b="1" dirty="0" smtClean="0">
                <a:solidFill>
                  <a:srgbClr val="0000FF"/>
                </a:solidFill>
                <a:latin typeface="Cambria" panose="02040503050406030204" pitchFamily="18" charset="0"/>
              </a:rPr>
              <a:t>Specific user</a:t>
            </a:r>
          </a:p>
          <a:p>
            <a:pPr marL="152400" lvl="0" algn="just">
              <a:lnSpc>
                <a:spcPct val="115000"/>
              </a:lnSpc>
              <a:spcBef>
                <a:spcPts val="0"/>
              </a:spcBef>
              <a:buClr>
                <a:srgbClr val="0000FF"/>
              </a:buClr>
              <a:buSzPct val="100000"/>
            </a:pPr>
            <a:endParaRPr lang="pl" b="1" dirty="0">
              <a:solidFill>
                <a:srgbClr val="0000FF"/>
              </a:solidFill>
              <a:latin typeface="Cambria" panose="02040503050406030204" pitchFamily="18" charset="0"/>
            </a:endParaRPr>
          </a:p>
          <a:p>
            <a:pPr lvl="0" algn="just" rtl="0">
              <a:lnSpc>
                <a:spcPct val="115000"/>
              </a:lnSpc>
              <a:spcBef>
                <a:spcPts val="0"/>
              </a:spcBef>
              <a:buClr>
                <a:schemeClr val="dk1"/>
              </a:buClr>
              <a:buSzPct val="91666"/>
              <a:buFont typeface="Arial"/>
              <a:buNone/>
            </a:pPr>
            <a:r>
              <a:rPr lang="pl" sz="2000" dirty="0">
                <a:solidFill>
                  <a:schemeClr val="dk1"/>
                </a:solidFill>
                <a:latin typeface="Cambria" panose="02040503050406030204" pitchFamily="18" charset="0"/>
              </a:rPr>
              <a:t>Usually, it is linked with a persona, i.e. a fictional character whose profile gathers up features of an existing group. </a:t>
            </a:r>
          </a:p>
          <a:p>
            <a:pPr lvl="0" algn="just" rtl="0">
              <a:lnSpc>
                <a:spcPct val="115000"/>
              </a:lnSpc>
              <a:spcBef>
                <a:spcPts val="0"/>
              </a:spcBef>
              <a:buClr>
                <a:schemeClr val="dk1"/>
              </a:buClr>
              <a:buSzPct val="91666"/>
              <a:buFont typeface="Arial"/>
              <a:buNone/>
            </a:pPr>
            <a:endParaRPr sz="2000" dirty="0">
              <a:solidFill>
                <a:schemeClr val="dk1"/>
              </a:solidFill>
              <a:latin typeface="Cambria" panose="02040503050406030204" pitchFamily="18" charset="0"/>
            </a:endParaRPr>
          </a:p>
          <a:p>
            <a:pPr lvl="0" algn="just">
              <a:lnSpc>
                <a:spcPct val="115000"/>
              </a:lnSpc>
              <a:spcBef>
                <a:spcPts val="0"/>
              </a:spcBef>
              <a:buClr>
                <a:schemeClr val="dk1"/>
              </a:buClr>
              <a:buSzPct val="91666"/>
              <a:buFont typeface="Arial"/>
              <a:buNone/>
            </a:pPr>
            <a:endParaRPr sz="2000" dirty="0">
              <a:solidFill>
                <a:schemeClr val="dk1"/>
              </a:solidFill>
              <a:latin typeface="Cambria" panose="02040503050406030204" pitchFamily="18" charset="0"/>
            </a:endParaRPr>
          </a:p>
          <a:p>
            <a:pPr lvl="0">
              <a:spcBef>
                <a:spcPts val="0"/>
              </a:spcBef>
              <a:buNone/>
            </a:pPr>
            <a:endParaRPr sz="2000" dirty="0">
              <a:latin typeface="Cambria" panose="02040503050406030204" pitchFamily="18" charset="0"/>
            </a:endParaRPr>
          </a:p>
        </p:txBody>
      </p:sp>
    </p:spTree>
    <p:extLst>
      <p:ext uri="{BB962C8B-B14F-4D97-AF65-F5344CB8AC3E}">
        <p14:creationId xmlns:p14="http://schemas.microsoft.com/office/powerpoint/2010/main" val="3739954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4"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00095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Define</a:t>
            </a:r>
            <a:r>
              <a:rPr lang="pl-PL" sz="3600" dirty="0">
                <a:solidFill>
                  <a:srgbClr val="00B552"/>
                </a:solidFill>
                <a:effectLst>
                  <a:outerShdw blurRad="38100" dist="38100" dir="2700000" algn="tl">
                    <a:srgbClr val="000000">
                      <a:alpha val="43137"/>
                    </a:srgbClr>
                  </a:outerShdw>
                </a:effectLst>
              </a:rPr>
              <a:t> - </a:t>
            </a:r>
            <a:r>
              <a:rPr lang="pl-PL" sz="3600" dirty="0" err="1">
                <a:solidFill>
                  <a:srgbClr val="00B552"/>
                </a:solidFill>
                <a:effectLst>
                  <a:outerShdw blurRad="38100" dist="38100" dir="2700000" algn="tl">
                    <a:srgbClr val="000000">
                      <a:alpha val="43137"/>
                    </a:srgbClr>
                  </a:outerShdw>
                </a:effectLst>
              </a:rPr>
              <a:t>theory</a:t>
            </a:r>
            <a:endParaRPr lang="pl-PL" sz="3600" dirty="0">
              <a:solidFill>
                <a:srgbClr val="00B552"/>
              </a:solidFill>
              <a:effectLst>
                <a:outerShdw blurRad="38100" dist="38100" dir="2700000" algn="tl">
                  <a:srgbClr val="000000">
                    <a:alpha val="43137"/>
                  </a:srgbClr>
                </a:outerShdw>
              </a:effectLst>
            </a:endParaRPr>
          </a:p>
        </p:txBody>
      </p:sp>
      <p:sp>
        <p:nvSpPr>
          <p:cNvPr id="82" name="Shape 82"/>
          <p:cNvSpPr txBox="1">
            <a:spLocks noGrp="1"/>
          </p:cNvSpPr>
          <p:nvPr>
            <p:ph type="ctrTitle"/>
          </p:nvPr>
        </p:nvSpPr>
        <p:spPr>
          <a:xfrm>
            <a:off x="311700" y="992767"/>
            <a:ext cx="8520600" cy="1704800"/>
          </a:xfrm>
          <a:prstGeom prst="rect">
            <a:avLst/>
          </a:prstGeom>
        </p:spPr>
        <p:txBody>
          <a:bodyPr lIns="91425" tIns="91425" rIns="91425" bIns="91425" anchor="b" anchorCtr="0">
            <a:noAutofit/>
          </a:bodyPr>
          <a:lstStyle/>
          <a:p>
            <a:pPr marL="228600" lvl="0" algn="just">
              <a:lnSpc>
                <a:spcPct val="115000"/>
              </a:lnSpc>
              <a:spcBef>
                <a:spcPts val="3000"/>
              </a:spcBef>
              <a:buClr>
                <a:schemeClr val="dk1"/>
              </a:buClr>
              <a:buSzPct val="91666"/>
              <a:buFont typeface="Arial"/>
              <a:buNone/>
            </a:pPr>
            <a:endParaRPr sz="1200" i="1"/>
          </a:p>
          <a:p>
            <a:pPr lvl="0">
              <a:spcBef>
                <a:spcPts val="0"/>
              </a:spcBef>
              <a:buNone/>
            </a:pPr>
            <a:endParaRPr/>
          </a:p>
        </p:txBody>
      </p:sp>
      <p:sp>
        <p:nvSpPr>
          <p:cNvPr id="83" name="Shape 83"/>
          <p:cNvSpPr txBox="1">
            <a:spLocks noGrp="1"/>
          </p:cNvSpPr>
          <p:nvPr>
            <p:ph type="subTitle" idx="1"/>
          </p:nvPr>
        </p:nvSpPr>
        <p:spPr>
          <a:xfrm>
            <a:off x="311700" y="1770567"/>
            <a:ext cx="6492548" cy="3112800"/>
          </a:xfrm>
          <a:prstGeom prst="rect">
            <a:avLst/>
          </a:prstGeom>
        </p:spPr>
        <p:txBody>
          <a:bodyPr lIns="91425" tIns="91425" rIns="91425" bIns="91425" anchor="t" anchorCtr="0">
            <a:noAutofit/>
          </a:bodyPr>
          <a:lstStyle/>
          <a:p>
            <a:pPr marL="514350" lvl="0" indent="-514350" algn="l">
              <a:spcBef>
                <a:spcPts val="0"/>
              </a:spcBef>
              <a:buFont typeface="+mj-lt"/>
              <a:buAutoNum type="alphaLcParenR" startAt="2"/>
            </a:pPr>
            <a:r>
              <a:rPr lang="en-US" b="1" dirty="0" smtClean="0">
                <a:solidFill>
                  <a:srgbClr val="70AD47"/>
                </a:solidFill>
                <a:latin typeface="Cambria" panose="02040503050406030204" pitchFamily="18" charset="0"/>
              </a:rPr>
              <a:t>User's </a:t>
            </a:r>
            <a:r>
              <a:rPr lang="en-US" b="1" dirty="0">
                <a:solidFill>
                  <a:srgbClr val="70AD47"/>
                </a:solidFill>
                <a:latin typeface="Cambria" panose="02040503050406030204" pitchFamily="18" charset="0"/>
              </a:rPr>
              <a:t>need</a:t>
            </a:r>
          </a:p>
          <a:p>
            <a:pPr lvl="0" algn="l">
              <a:spcBef>
                <a:spcPts val="0"/>
              </a:spcBef>
              <a:buClr>
                <a:schemeClr val="dk1"/>
              </a:buClr>
              <a:buSzPct val="100000"/>
            </a:pPr>
            <a:endParaRPr lang="en-US" b="1" dirty="0">
              <a:solidFill>
                <a:srgbClr val="70AD47"/>
              </a:solidFill>
              <a:latin typeface="Cambria" panose="02040503050406030204" pitchFamily="18" charset="0"/>
            </a:endParaRPr>
          </a:p>
          <a:p>
            <a:pPr lvl="0" algn="l">
              <a:spcBef>
                <a:spcPts val="0"/>
              </a:spcBef>
              <a:buClr>
                <a:schemeClr val="dk1"/>
              </a:buClr>
              <a:buSzPct val="100000"/>
            </a:pPr>
            <a:r>
              <a:rPr lang="en-US" sz="2000" dirty="0">
                <a:solidFill>
                  <a:schemeClr val="dk1"/>
                </a:solidFill>
                <a:latin typeface="Cambria" panose="02040503050406030204" pitchFamily="18" charset="0"/>
              </a:rPr>
              <a:t>Empathy map coupled with Affinity map or finding relationships between key observations and</a:t>
            </a:r>
          </a:p>
          <a:p>
            <a:pPr lvl="0" algn="l">
              <a:spcBef>
                <a:spcPts val="0"/>
              </a:spcBef>
              <a:buClr>
                <a:schemeClr val="dk1"/>
              </a:buClr>
              <a:buSzPct val="100000"/>
            </a:pPr>
            <a:r>
              <a:rPr lang="en-US" sz="2000" dirty="0">
                <a:solidFill>
                  <a:schemeClr val="dk1"/>
                </a:solidFill>
                <a:latin typeface="Cambria" panose="02040503050406030204" pitchFamily="18" charset="0"/>
              </a:rPr>
              <a:t>building a skeleton of thoughts using concept map can reveal what the user intrinsically needs.</a:t>
            </a:r>
          </a:p>
          <a:p>
            <a:pPr lvl="0" algn="l">
              <a:spcBef>
                <a:spcPts val="0"/>
              </a:spcBef>
              <a:buClr>
                <a:schemeClr val="dk1"/>
              </a:buClr>
              <a:buSzPct val="100000"/>
            </a:pPr>
            <a:r>
              <a:rPr lang="en-US" sz="2000" dirty="0">
                <a:solidFill>
                  <a:schemeClr val="dk1"/>
                </a:solidFill>
                <a:latin typeface="Cambria" panose="02040503050406030204" pitchFamily="18" charset="0"/>
              </a:rPr>
              <a:t>Besides, this can directly come from your observations and discoveries.</a:t>
            </a:r>
          </a:p>
          <a:p>
            <a:pPr lvl="0" algn="just" rtl="0">
              <a:lnSpc>
                <a:spcPct val="115000"/>
              </a:lnSpc>
              <a:spcBef>
                <a:spcPts val="0"/>
              </a:spcBef>
              <a:buClr>
                <a:schemeClr val="dk1"/>
              </a:buClr>
              <a:buSzPct val="91666"/>
              <a:buFont typeface="Arial"/>
              <a:buNone/>
            </a:pPr>
            <a:endParaRPr sz="2000" dirty="0">
              <a:solidFill>
                <a:schemeClr val="dk1"/>
              </a:solidFill>
              <a:latin typeface="Cambria" panose="02040503050406030204" pitchFamily="18" charset="0"/>
            </a:endParaRPr>
          </a:p>
          <a:p>
            <a:pPr lvl="0" algn="just">
              <a:lnSpc>
                <a:spcPct val="115000"/>
              </a:lnSpc>
              <a:spcBef>
                <a:spcPts val="0"/>
              </a:spcBef>
              <a:buClr>
                <a:schemeClr val="dk1"/>
              </a:buClr>
              <a:buSzPct val="91666"/>
              <a:buFont typeface="Arial"/>
              <a:buNone/>
            </a:pPr>
            <a:endParaRPr sz="2000" dirty="0">
              <a:solidFill>
                <a:schemeClr val="dk1"/>
              </a:solidFill>
              <a:latin typeface="Cambria" panose="02040503050406030204" pitchFamily="18" charset="0"/>
            </a:endParaRPr>
          </a:p>
          <a:p>
            <a:pPr lvl="0">
              <a:spcBef>
                <a:spcPts val="0"/>
              </a:spcBef>
              <a:buNone/>
            </a:pPr>
            <a:endParaRPr sz="2000" dirty="0">
              <a:latin typeface="Cambria" panose="02040503050406030204" pitchFamily="18" charset="0"/>
            </a:endParaRPr>
          </a:p>
        </p:txBody>
      </p:sp>
    </p:spTree>
    <p:extLst>
      <p:ext uri="{BB962C8B-B14F-4D97-AF65-F5344CB8AC3E}">
        <p14:creationId xmlns:p14="http://schemas.microsoft.com/office/powerpoint/2010/main" val="21585795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657</Words>
  <Application>Microsoft Office PowerPoint</Application>
  <PresentationFormat>Pokaz na ekranie (4:3)</PresentationFormat>
  <Paragraphs>102</Paragraphs>
  <Slides>14</Slides>
  <Notes>14</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14</vt:i4>
      </vt:variant>
    </vt:vector>
  </HeadingPairs>
  <TitlesOfParts>
    <vt:vector size="18" baseType="lpstr">
      <vt:lpstr>Arial</vt:lpstr>
      <vt:lpstr>Calibri</vt:lpstr>
      <vt:lpstr>Cambria</vt:lpstr>
      <vt:lpstr>Motyw pakietu Office</vt:lpstr>
      <vt:lpstr>Prezentacja programu PowerPoint</vt:lpstr>
      <vt:lpstr>Why definition is important?</vt:lpstr>
      <vt:lpstr>Prezentacja programu PowerPoint</vt:lpstr>
      <vt:lpstr>Prezentacja programu PowerPoint</vt:lpstr>
      <vt:lpstr>Prezentacja programu PowerPoint</vt:lpstr>
      <vt:lpstr>Prezentacja programu PowerPoint</vt:lpstr>
      <vt:lpstr>Prezentacja programu PowerPoint</vt:lpstr>
      <vt:lpstr> </vt:lpstr>
      <vt:lpstr> </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cp:lastModifiedBy>Cezary Graul</cp:lastModifiedBy>
  <cp:revision>26</cp:revision>
  <dcterms:created xsi:type="dcterms:W3CDTF">2016-07-24T21:04:28Z</dcterms:created>
  <dcterms:modified xsi:type="dcterms:W3CDTF">2018-01-04T22:06:02Z</dcterms:modified>
</cp:coreProperties>
</file>