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79" r:id="rId2"/>
    <p:sldId id="260" r:id="rId3"/>
    <p:sldId id="271" r:id="rId4"/>
    <p:sldId id="272" r:id="rId5"/>
    <p:sldId id="273" r:id="rId6"/>
    <p:sldId id="274" r:id="rId7"/>
    <p:sldId id="275" r:id="rId8"/>
    <p:sldId id="276" r:id="rId9"/>
    <p:sldId id="277" r:id="rId10"/>
    <p:sldId id="278" r:id="rId11"/>
    <p:sldId id="280" r:id="rId12"/>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00AF"/>
    <a:srgbClr val="0400FD"/>
    <a:srgbClr val="B2B2B3"/>
    <a:srgbClr val="400E00"/>
    <a:srgbClr val="400EFF"/>
    <a:srgbClr val="083400"/>
    <a:srgbClr val="C60000"/>
    <a:srgbClr val="F78439"/>
    <a:srgbClr val="FFC600"/>
    <a:srgbClr val="00B5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300" autoAdjust="0"/>
  </p:normalViewPr>
  <p:slideViewPr>
    <p:cSldViewPr>
      <p:cViewPr varScale="1">
        <p:scale>
          <a:sx n="99" d="100"/>
          <a:sy n="99" d="100"/>
        </p:scale>
        <p:origin x="194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1F220F8-A344-4369-AE39-02E8C91A42D9}" type="datetimeFigureOut">
              <a:rPr lang="pl-PL" smtClean="0"/>
              <a:pPr/>
              <a:t>2018-01-04</a:t>
            </a:fld>
            <a:endParaRPr lang="pl-PL"/>
          </a:p>
        </p:txBody>
      </p:sp>
      <p:sp>
        <p:nvSpPr>
          <p:cNvPr id="4" name="Symbol zastępczy obrazu slajd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958E41-C6FF-4A87-AAB9-A4D3213E257C}" type="slidenum">
              <a:rPr lang="pl-PL" smtClean="0"/>
              <a:pPr/>
              <a:t>‹#›</a:t>
            </a:fld>
            <a:endParaRPr lang="pl-PL"/>
          </a:p>
        </p:txBody>
      </p:sp>
    </p:spTree>
    <p:extLst>
      <p:ext uri="{BB962C8B-B14F-4D97-AF65-F5344CB8AC3E}">
        <p14:creationId xmlns:p14="http://schemas.microsoft.com/office/powerpoint/2010/main" val="17248309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pl" dirty="0" smtClean="0"/>
              <a:t>The story is not important. We want to show types of prototypes. These are our photos, we can use them. We can create many types of prototypes.</a:t>
            </a:r>
            <a:endParaRPr lang="pl"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pl" baseline="0" dirty="0" smtClean="0"/>
              <a:t>The prototypes can be made from paper, lego, plastic, wood, leafs, and whatever you want.</a:t>
            </a:r>
          </a:p>
          <a:p>
            <a:pPr marL="0" marR="0" lvl="0" indent="0" algn="l" defTabSz="914400" rtl="0" eaLnBrk="1" fontAlgn="auto" latinLnBrk="0" hangingPunct="1">
              <a:lnSpc>
                <a:spcPct val="100000"/>
              </a:lnSpc>
              <a:spcBef>
                <a:spcPts val="0"/>
              </a:spcBef>
              <a:spcAft>
                <a:spcPts val="0"/>
              </a:spcAft>
              <a:buClrTx/>
              <a:buSzTx/>
              <a:buFontTx/>
              <a:buNone/>
              <a:tabLst/>
              <a:defRPr/>
            </a:pPr>
            <a:r>
              <a:rPr lang="pl" baseline="0" dirty="0" smtClean="0"/>
              <a:t>Teacher should estimate time to build them, inform when time is finished and add more time if necessary.</a:t>
            </a:r>
          </a:p>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4</a:t>
            </a:fld>
            <a:endParaRPr lang="pl-PL"/>
          </a:p>
        </p:txBody>
      </p:sp>
    </p:spTree>
    <p:extLst>
      <p:ext uri="{BB962C8B-B14F-4D97-AF65-F5344CB8AC3E}">
        <p14:creationId xmlns:p14="http://schemas.microsoft.com/office/powerpoint/2010/main" val="3053582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5</a:t>
            </a:fld>
            <a:endParaRPr lang="pl-PL"/>
          </a:p>
        </p:txBody>
      </p:sp>
    </p:spTree>
    <p:extLst>
      <p:ext uri="{BB962C8B-B14F-4D97-AF65-F5344CB8AC3E}">
        <p14:creationId xmlns:p14="http://schemas.microsoft.com/office/powerpoint/2010/main" val="1467834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6</a:t>
            </a:fld>
            <a:endParaRPr lang="pl-PL"/>
          </a:p>
        </p:txBody>
      </p:sp>
    </p:spTree>
    <p:extLst>
      <p:ext uri="{BB962C8B-B14F-4D97-AF65-F5344CB8AC3E}">
        <p14:creationId xmlns:p14="http://schemas.microsoft.com/office/powerpoint/2010/main" val="10846174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7</a:t>
            </a:fld>
            <a:endParaRPr lang="pl-PL"/>
          </a:p>
        </p:txBody>
      </p:sp>
    </p:spTree>
    <p:extLst>
      <p:ext uri="{BB962C8B-B14F-4D97-AF65-F5344CB8AC3E}">
        <p14:creationId xmlns:p14="http://schemas.microsoft.com/office/powerpoint/2010/main" val="1248743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8</a:t>
            </a:fld>
            <a:endParaRPr lang="pl-PL"/>
          </a:p>
        </p:txBody>
      </p:sp>
    </p:spTree>
    <p:extLst>
      <p:ext uri="{BB962C8B-B14F-4D97-AF65-F5344CB8AC3E}">
        <p14:creationId xmlns:p14="http://schemas.microsoft.com/office/powerpoint/2010/main" val="180591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err="1" smtClean="0"/>
              <a:t>You</a:t>
            </a:r>
            <a:r>
              <a:rPr lang="pl-PL" dirty="0" smtClean="0"/>
              <a:t> </a:t>
            </a:r>
            <a:r>
              <a:rPr lang="pl-PL" dirty="0" err="1" smtClean="0"/>
              <a:t>should</a:t>
            </a:r>
            <a:r>
              <a:rPr lang="pl-PL" dirty="0" smtClean="0"/>
              <a:t> </a:t>
            </a:r>
            <a:r>
              <a:rPr lang="pl-PL" dirty="0" err="1" smtClean="0"/>
              <a:t>read</a:t>
            </a:r>
            <a:r>
              <a:rPr lang="pl-PL" dirty="0" smtClean="0"/>
              <a:t> </a:t>
            </a:r>
            <a:r>
              <a:rPr lang="pl-PL" dirty="0" err="1" smtClean="0"/>
              <a:t>more</a:t>
            </a:r>
            <a:r>
              <a:rPr lang="pl-PL" dirty="0" smtClean="0"/>
              <a:t> in the </a:t>
            </a:r>
            <a:r>
              <a:rPr lang="pl-PL" dirty="0" err="1" smtClean="0"/>
              <a:t>toolbook</a:t>
            </a:r>
            <a:r>
              <a:rPr lang="pl-PL" dirty="0" smtClean="0"/>
              <a:t> (</a:t>
            </a:r>
            <a:r>
              <a:rPr lang="pl-PL" dirty="0" err="1" smtClean="0"/>
              <a:t>page</a:t>
            </a:r>
            <a:r>
              <a:rPr lang="pl-PL" dirty="0" smtClean="0"/>
              <a:t> 23). </a:t>
            </a:r>
            <a:r>
              <a:rPr lang="pl-PL" dirty="0" err="1" smtClean="0"/>
              <a:t>This</a:t>
            </a:r>
            <a:r>
              <a:rPr lang="pl-PL" dirty="0" smtClean="0"/>
              <a:t> challenge </a:t>
            </a:r>
            <a:r>
              <a:rPr lang="pl-PL" dirty="0" err="1" smtClean="0"/>
              <a:t>should</a:t>
            </a:r>
            <a:r>
              <a:rPr lang="pl-PL" baseline="0" dirty="0" smtClean="0"/>
              <a:t> </a:t>
            </a:r>
            <a:r>
              <a:rPr lang="pl-PL" baseline="0" dirty="0" err="1" smtClean="0"/>
              <a:t>give</a:t>
            </a:r>
            <a:r>
              <a:rPr lang="pl-PL" baseline="0" dirty="0" smtClean="0"/>
              <a:t> </a:t>
            </a:r>
            <a:r>
              <a:rPr lang="pl-PL" baseline="0" dirty="0" err="1" smtClean="0"/>
              <a:t>people</a:t>
            </a:r>
            <a:r>
              <a:rPr lang="pl-PL" baseline="0" dirty="0" smtClean="0"/>
              <a:t> </a:t>
            </a:r>
            <a:r>
              <a:rPr lang="pl-PL" baseline="0" dirty="0" err="1" smtClean="0"/>
              <a:t>power</a:t>
            </a:r>
            <a:r>
              <a:rPr lang="pl-PL" baseline="0" dirty="0" smtClean="0"/>
              <a:t> and </a:t>
            </a:r>
            <a:r>
              <a:rPr lang="pl-PL" baseline="0" dirty="0" err="1" smtClean="0"/>
              <a:t>some</a:t>
            </a:r>
            <a:r>
              <a:rPr lang="pl-PL" baseline="0" dirty="0" smtClean="0"/>
              <a:t> </a:t>
            </a:r>
            <a:r>
              <a:rPr lang="pl-PL" baseline="0" dirty="0" err="1" smtClean="0"/>
              <a:t>rest</a:t>
            </a:r>
            <a:r>
              <a:rPr lang="pl-PL" baseline="0" dirty="0" smtClean="0"/>
              <a:t> and </a:t>
            </a:r>
            <a:r>
              <a:rPr lang="pl-PL" baseline="0" dirty="0" err="1" smtClean="0"/>
              <a:t>fun</a:t>
            </a:r>
            <a:r>
              <a:rPr lang="pl-PL" baseline="0" dirty="0" smtClean="0"/>
              <a:t>. It </a:t>
            </a:r>
            <a:r>
              <a:rPr lang="pl-PL" baseline="0" dirty="0" err="1" smtClean="0"/>
              <a:t>should</a:t>
            </a:r>
            <a:r>
              <a:rPr lang="pl-PL" baseline="0" dirty="0" smtClean="0"/>
              <a:t> </a:t>
            </a:r>
            <a:r>
              <a:rPr lang="pl-PL" baseline="0" dirty="0" err="1" smtClean="0"/>
              <a:t>stimulate</a:t>
            </a:r>
            <a:r>
              <a:rPr lang="pl-PL" baseline="0" dirty="0" smtClean="0"/>
              <a:t> </a:t>
            </a:r>
            <a:r>
              <a:rPr lang="pl-PL" baseline="0" dirty="0" err="1" smtClean="0"/>
              <a:t>them</a:t>
            </a:r>
            <a:r>
              <a:rPr lang="pl-PL" baseline="0" dirty="0" smtClean="0"/>
              <a:t> to </a:t>
            </a:r>
            <a:r>
              <a:rPr lang="pl-PL" baseline="0" dirty="0" err="1" smtClean="0"/>
              <a:t>think</a:t>
            </a:r>
            <a:r>
              <a:rPr lang="pl-PL" baseline="0" dirty="0" smtClean="0"/>
              <a:t> </a:t>
            </a:r>
            <a:r>
              <a:rPr lang="pl-PL" baseline="0" dirty="0" err="1" smtClean="0"/>
              <a:t>creatively</a:t>
            </a:r>
            <a:r>
              <a:rPr lang="pl-PL" baseline="0" dirty="0" smtClean="0"/>
              <a:t>.</a:t>
            </a:r>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9</a:t>
            </a:fld>
            <a:endParaRPr lang="pl-PL"/>
          </a:p>
        </p:txBody>
      </p:sp>
    </p:spTree>
    <p:extLst>
      <p:ext uri="{BB962C8B-B14F-4D97-AF65-F5344CB8AC3E}">
        <p14:creationId xmlns:p14="http://schemas.microsoft.com/office/powerpoint/2010/main" val="92820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10"/>
          </p:nvPr>
        </p:nvSpPr>
        <p:spPr/>
        <p:txBody>
          <a:bodyPr/>
          <a:lstStyle/>
          <a:p>
            <a:fld id="{B4958E41-C6FF-4A87-AAB9-A4D3213E257C}" type="slidenum">
              <a:rPr lang="pl-PL" smtClean="0"/>
              <a:pPr/>
              <a:t>10</a:t>
            </a:fld>
            <a:endParaRPr lang="pl-PL"/>
          </a:p>
        </p:txBody>
      </p:sp>
    </p:spTree>
    <p:extLst>
      <p:ext uri="{BB962C8B-B14F-4D97-AF65-F5344CB8AC3E}">
        <p14:creationId xmlns:p14="http://schemas.microsoft.com/office/powerpoint/2010/main" val="3235922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2" name="Shape 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080973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2130425"/>
            <a:ext cx="7772400" cy="1470025"/>
          </a:xfrm>
        </p:spPr>
        <p:txBody>
          <a:bodyPr/>
          <a:lstStyle/>
          <a:p>
            <a:r>
              <a:rPr lang="pl-PL" smtClean="0"/>
              <a:t>Kliknij, aby edytować styl</a:t>
            </a:r>
            <a:endParaRPr lang="pl-PL"/>
          </a:p>
        </p:txBody>
      </p:sp>
      <p:sp>
        <p:nvSpPr>
          <p:cNvPr id="3" name="Podtytu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350878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tytułu pionowego 2"/>
          <p:cNvSpPr>
            <a:spLocks noGrp="1"/>
          </p:cNvSpPr>
          <p:nvPr>
            <p:ph type="body" orient="vert" idx="1"/>
          </p:nvPr>
        </p:nvSpPr>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988762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8"/>
            <a:ext cx="2057400" cy="5851525"/>
          </a:xfrm>
        </p:spPr>
        <p:txBody>
          <a:bodyPr vert="eaVert"/>
          <a:lstStyle/>
          <a:p>
            <a:r>
              <a:rPr lang="pl-PL" smtClean="0"/>
              <a:t>Kliknij, aby edytować styl</a:t>
            </a:r>
            <a:endParaRPr lang="pl-PL"/>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3620030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593367"/>
            <a:ext cx="8520600" cy="7636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6217621"/>
            <a:ext cx="548700" cy="524800"/>
          </a:xfrm>
          <a:prstGeom prst="rect">
            <a:avLst/>
          </a:prstGeom>
        </p:spPr>
        <p:txBody>
          <a:bodyPr lIns="91425" tIns="91425" rIns="91425" bIns="91425" anchor="ctr" anchorCtr="0">
            <a:noAutofit/>
          </a:bodyPr>
          <a:lstStyle/>
          <a:p>
            <a:pPr lvl="0">
              <a:spcBef>
                <a:spcPts val="0"/>
              </a:spcBef>
              <a:buNone/>
            </a:pPr>
            <a:fld id="{00000000-1234-1234-1234-123412341234}" type="slidenum">
              <a:rPr lang="pl"/>
              <a:pPr lvl="0">
                <a:spcBef>
                  <a:spcPts val="0"/>
                </a:spcBef>
                <a:buNone/>
              </a:pPr>
              <a:t>‹#›</a:t>
            </a:fld>
            <a:endParaRPr lang="pl"/>
          </a:p>
        </p:txBody>
      </p:sp>
    </p:spTree>
    <p:extLst>
      <p:ext uri="{BB962C8B-B14F-4D97-AF65-F5344CB8AC3E}">
        <p14:creationId xmlns:p14="http://schemas.microsoft.com/office/powerpoint/2010/main" val="2057767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2445223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4406900"/>
            <a:ext cx="7772400" cy="1362075"/>
          </a:xfrm>
        </p:spPr>
        <p:txBody>
          <a:bodyPr anchor="t"/>
          <a:lstStyle>
            <a:lvl1pPr algn="l">
              <a:defRPr sz="4000" b="1" cap="all"/>
            </a:lvl1pPr>
          </a:lstStyle>
          <a:p>
            <a:r>
              <a:rPr lang="pl-PL" smtClean="0"/>
              <a:t>Kliknij, aby edytować styl</a:t>
            </a:r>
            <a:endParaRPr lang="pl-PL"/>
          </a:p>
        </p:txBody>
      </p:sp>
      <p:sp>
        <p:nvSpPr>
          <p:cNvPr id="3" name="Symbol zastępczy tekst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Symbol zastępczy daty 3"/>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7197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zawartości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zawartości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daty 4"/>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426806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smtClean="0"/>
              <a:t>Kliknij, aby edytować styl</a:t>
            </a:r>
            <a:endParaRPr lang="pl-PL"/>
          </a:p>
        </p:txBody>
      </p:sp>
      <p:sp>
        <p:nvSpPr>
          <p:cNvPr id="3" name="Symbol zastępczy tekst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Symbol zastępczy zawartości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5" name="Symbol zastępczy tekst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Symbol zastępczy zawartości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7" name="Symbol zastępczy daty 6"/>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894728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pl-PL"/>
          </a:p>
        </p:txBody>
      </p:sp>
      <p:sp>
        <p:nvSpPr>
          <p:cNvPr id="3" name="Symbol zastępczy daty 2"/>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4" name="Symbol zastępczy stopki 3"/>
          <p:cNvSpPr>
            <a:spLocks noGrp="1"/>
          </p:cNvSpPr>
          <p:nvPr>
            <p:ph type="ftr" sz="quarter" idx="11"/>
          </p:nvPr>
        </p:nvSpPr>
        <p:spPr/>
        <p:txBody>
          <a:bodyPr/>
          <a:lstStyle/>
          <a:p>
            <a:endParaRPr lang="pl-PL"/>
          </a:p>
        </p:txBody>
      </p:sp>
      <p:sp>
        <p:nvSpPr>
          <p:cNvPr id="5" name="Symbol zastępczy numeru slajdu 4"/>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2035441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4282868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3008313" cy="1162050"/>
          </a:xfrm>
        </p:spPr>
        <p:txBody>
          <a:bodyPr anchor="b"/>
          <a:lstStyle>
            <a:lvl1pPr algn="l">
              <a:defRPr sz="2000" b="1"/>
            </a:lvl1pPr>
          </a:lstStyle>
          <a:p>
            <a:r>
              <a:rPr lang="pl-PL" smtClean="0"/>
              <a:t>Kliknij, aby edytować styl</a:t>
            </a:r>
            <a:endParaRPr lang="pl-PL"/>
          </a:p>
        </p:txBody>
      </p:sp>
      <p:sp>
        <p:nvSpPr>
          <p:cNvPr id="3" name="Symbol zastępczy zawartości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tekst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3827803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4800600"/>
            <a:ext cx="5486400" cy="566738"/>
          </a:xfrm>
        </p:spPr>
        <p:txBody>
          <a:bodyPr anchor="b"/>
          <a:lstStyle>
            <a:lvl1pPr algn="l">
              <a:defRPr sz="2000" b="1"/>
            </a:lvl1pPr>
          </a:lstStyle>
          <a:p>
            <a:r>
              <a:rPr lang="pl-PL" smtClean="0"/>
              <a:t>Kliknij, aby edytować styl</a:t>
            </a:r>
            <a:endParaRPr lang="pl-PL"/>
          </a:p>
        </p:txBody>
      </p:sp>
      <p:sp>
        <p:nvSpPr>
          <p:cNvPr id="3" name="Symbol zastępczy obraz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Symbol zastępczy daty 4"/>
          <p:cNvSpPr>
            <a:spLocks noGrp="1"/>
          </p:cNvSpPr>
          <p:nvPr>
            <p:ph type="dt" sz="half" idx="10"/>
          </p:nvPr>
        </p:nvSpPr>
        <p:spPr/>
        <p:txBody>
          <a:bodyPr/>
          <a:lstStyle/>
          <a:p>
            <a:fld id="{84991AF9-CC93-4C70-8B42-DEAC6B01394C}" type="datetimeFigureOut">
              <a:rPr lang="pl-PL" smtClean="0"/>
              <a:pPr/>
              <a:t>2018-01-04</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EFDF3A6C-CBB5-4C30-A54D-F1FE5894EBE8}" type="slidenum">
              <a:rPr lang="pl-PL" smtClean="0"/>
              <a:pPr/>
              <a:t>‹#›</a:t>
            </a:fld>
            <a:endParaRPr lang="pl-PL"/>
          </a:p>
        </p:txBody>
      </p:sp>
    </p:spTree>
    <p:extLst>
      <p:ext uri="{BB962C8B-B14F-4D97-AF65-F5344CB8AC3E}">
        <p14:creationId xmlns:p14="http://schemas.microsoft.com/office/powerpoint/2010/main" val="1510153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l-PL" smtClean="0"/>
              <a:t>Kliknij, aby edytować styl</a:t>
            </a:r>
            <a:endParaRPr lang="pl-PL"/>
          </a:p>
        </p:txBody>
      </p:sp>
      <p:sp>
        <p:nvSpPr>
          <p:cNvPr id="3" name="Symbol zastępczy tekst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4" name="Symbol zastępczy daty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991AF9-CC93-4C70-8B42-DEAC6B01394C}" type="datetimeFigureOut">
              <a:rPr lang="pl-PL" smtClean="0"/>
              <a:pPr/>
              <a:t>2018-01-04</a:t>
            </a:fld>
            <a:endParaRPr lang="pl-PL"/>
          </a:p>
        </p:txBody>
      </p:sp>
      <p:sp>
        <p:nvSpPr>
          <p:cNvPr id="5" name="Symbol zastępczy stop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DF3A6C-CBB5-4C30-A54D-F1FE5894EBE8}" type="slidenum">
              <a:rPr lang="pl-PL" smtClean="0"/>
              <a:pPr/>
              <a:t>‹#›</a:t>
            </a:fld>
            <a:endParaRPr lang="pl-PL"/>
          </a:p>
        </p:txBody>
      </p:sp>
    </p:spTree>
    <p:extLst>
      <p:ext uri="{BB962C8B-B14F-4D97-AF65-F5344CB8AC3E}">
        <p14:creationId xmlns:p14="http://schemas.microsoft.com/office/powerpoint/2010/main" val="927565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6.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2.png"/><Relationship Id="rId4" Type="http://schemas.openxmlformats.org/officeDocument/2006/relationships/image" Target="../media/image6.jpeg"/><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6.jpe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6.jpe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6.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6.jpe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6.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6.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7" name="Obraz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92080" y="1844824"/>
            <a:ext cx="3395676" cy="1080000"/>
          </a:xfrm>
          <a:prstGeom prst="rect">
            <a:avLst/>
          </a:prstGeom>
        </p:spPr>
      </p:pic>
      <p:pic>
        <p:nvPicPr>
          <p:cNvPr id="9" name="Obraz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980" y="1844824"/>
            <a:ext cx="3786024" cy="1080000"/>
          </a:xfrm>
          <a:prstGeom prst="rect">
            <a:avLst/>
          </a:prstGeom>
        </p:spPr>
      </p:pic>
      <p:sp>
        <p:nvSpPr>
          <p:cNvPr id="10" name="pole tekstowe 9"/>
          <p:cNvSpPr txBox="1"/>
          <p:nvPr/>
        </p:nvSpPr>
        <p:spPr>
          <a:xfrm>
            <a:off x="791580" y="3923685"/>
            <a:ext cx="7560840" cy="1384995"/>
          </a:xfrm>
          <a:prstGeom prst="rect">
            <a:avLst/>
          </a:prstGeom>
          <a:noFill/>
        </p:spPr>
        <p:txBody>
          <a:bodyPr wrap="square" rtlCol="0">
            <a:spAutoFit/>
          </a:bodyPr>
          <a:lstStyle/>
          <a:p>
            <a:pPr algn="ctr"/>
            <a:r>
              <a:rPr lang="en-GB" sz="1200" dirty="0">
                <a:latin typeface="Cambria" panose="02040503050406030204" pitchFamily="18" charset="0"/>
              </a:rPr>
              <a:t>This project has been co-funded by the Erasmus+ Programme of the European Union</a:t>
            </a:r>
            <a:r>
              <a:rPr lang="en-GB" sz="1200" dirty="0" smtClean="0">
                <a:latin typeface="Cambria" panose="02040503050406030204" pitchFamily="18" charset="0"/>
              </a:rPr>
              <a:t>.</a:t>
            </a:r>
            <a:endParaRPr lang="pl-PL" sz="1200" dirty="0" smtClean="0">
              <a:latin typeface="Cambria" panose="02040503050406030204" pitchFamily="18" charset="0"/>
            </a:endParaRPr>
          </a:p>
          <a:p>
            <a:pPr algn="ctr"/>
            <a:endParaRPr lang="pl-PL" sz="1200" dirty="0">
              <a:latin typeface="Cambria" panose="02040503050406030204" pitchFamily="18" charset="0"/>
            </a:endParaRPr>
          </a:p>
          <a:p>
            <a:pPr algn="ctr"/>
            <a:r>
              <a:rPr lang="en-GB" sz="1200" dirty="0">
                <a:latin typeface="Cambria" panose="02040503050406030204" pitchFamily="18" charset="0"/>
              </a:rPr>
              <a:t>This publication reflects the views only of the author, the National Agency and European Commission cannot be held responsible for any use which may be made of the information contained therein</a:t>
            </a:r>
            <a:r>
              <a:rPr lang="en-GB" sz="1200" dirty="0" smtClean="0">
                <a:latin typeface="Cambria" panose="02040503050406030204" pitchFamily="18" charset="0"/>
              </a:rPr>
              <a:t>.</a:t>
            </a:r>
            <a:endParaRPr lang="pl-PL" sz="1200" dirty="0" smtClean="0">
              <a:latin typeface="Cambria" panose="02040503050406030204" pitchFamily="18" charset="0"/>
            </a:endParaRPr>
          </a:p>
          <a:p>
            <a:pPr algn="ctr"/>
            <a:endParaRPr lang="pl-PL" sz="1200" dirty="0">
              <a:latin typeface="Cambria" panose="02040503050406030204" pitchFamily="18" charset="0"/>
            </a:endParaRPr>
          </a:p>
          <a:p>
            <a:pPr algn="ctr"/>
            <a:r>
              <a:rPr lang="en-GB" sz="1200" dirty="0">
                <a:latin typeface="Cambria" panose="02040503050406030204" pitchFamily="18" charset="0"/>
              </a:rPr>
              <a:t>PUBLICATION FREE OF CHARGE</a:t>
            </a:r>
            <a:endParaRPr lang="pl-PL" sz="1200" dirty="0">
              <a:latin typeface="Cambria" panose="02040503050406030204" pitchFamily="18" charset="0"/>
            </a:endParaRPr>
          </a:p>
          <a:p>
            <a:pPr algn="ctr"/>
            <a:endParaRPr lang="pl-PL" sz="1200" dirty="0">
              <a:latin typeface="Cambria" panose="02040503050406030204" pitchFamily="18" charset="0"/>
            </a:endParaRPr>
          </a:p>
        </p:txBody>
      </p:sp>
      <p:pic>
        <p:nvPicPr>
          <p:cNvPr id="8" name="Obraz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49556" y="6307161"/>
            <a:ext cx="838200" cy="295275"/>
          </a:xfrm>
          <a:prstGeom prst="rect">
            <a:avLst/>
          </a:prstGeom>
        </p:spPr>
      </p:pic>
    </p:spTree>
    <p:extLst>
      <p:ext uri="{BB962C8B-B14F-4D97-AF65-F5344CB8AC3E}">
        <p14:creationId xmlns:p14="http://schemas.microsoft.com/office/powerpoint/2010/main" val="1824406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5808143" cy="646331"/>
          </a:xfrm>
          <a:prstGeom prst="rect">
            <a:avLst/>
          </a:prstGeom>
          <a:noFill/>
        </p:spPr>
        <p:txBody>
          <a:bodyPr wrap="square" rtlCol="0">
            <a:spAutoFit/>
          </a:bodyPr>
          <a:lstStyle/>
          <a:p>
            <a:r>
              <a:rPr lang="pl-PL" sz="3600" dirty="0" err="1" smtClean="0">
                <a:solidFill>
                  <a:srgbClr val="F78439"/>
                </a:solidFill>
                <a:effectLst>
                  <a:outerShdw blurRad="38100" dist="38100" dir="2700000" algn="tl">
                    <a:srgbClr val="000000">
                      <a:alpha val="43137"/>
                    </a:srgbClr>
                  </a:outerShdw>
                </a:effectLst>
              </a:rPr>
              <a:t>Testing</a:t>
            </a:r>
            <a:r>
              <a:rPr lang="pl-PL" sz="3600" dirty="0" smtClean="0">
                <a:solidFill>
                  <a:srgbClr val="F78439"/>
                </a:solidFill>
                <a:effectLst>
                  <a:outerShdw blurRad="38100" dist="38100" dir="2700000" algn="tl">
                    <a:srgbClr val="000000">
                      <a:alpha val="43137"/>
                    </a:srgbClr>
                  </a:outerShdw>
                </a:effectLst>
              </a:rPr>
              <a:t> </a:t>
            </a:r>
            <a:r>
              <a:rPr lang="pl-PL" sz="3600" dirty="0" err="1" smtClean="0">
                <a:solidFill>
                  <a:srgbClr val="F78439"/>
                </a:solidFill>
                <a:effectLst>
                  <a:outerShdw blurRad="38100" dist="38100" dir="2700000" algn="tl">
                    <a:srgbClr val="000000">
                      <a:alpha val="43137"/>
                    </a:srgbClr>
                  </a:outerShdw>
                </a:effectLst>
              </a:rPr>
              <a:t>inside</a:t>
            </a:r>
            <a:r>
              <a:rPr lang="pl-PL" sz="3600" dirty="0" smtClean="0">
                <a:solidFill>
                  <a:srgbClr val="F78439"/>
                </a:solidFill>
                <a:effectLst>
                  <a:outerShdw blurRad="38100" dist="38100" dir="2700000" algn="tl">
                    <a:srgbClr val="000000">
                      <a:alpha val="43137"/>
                    </a:srgbClr>
                  </a:outerShdw>
                </a:effectLst>
              </a:rPr>
              <a:t> </a:t>
            </a:r>
            <a:r>
              <a:rPr lang="pl-PL" sz="3600" dirty="0" err="1" smtClean="0">
                <a:solidFill>
                  <a:srgbClr val="F78439"/>
                </a:solidFill>
                <a:effectLst>
                  <a:outerShdw blurRad="38100" dist="38100" dir="2700000" algn="tl">
                    <a:srgbClr val="000000">
                      <a:alpha val="43137"/>
                    </a:srgbClr>
                  </a:outerShdw>
                </a:effectLst>
              </a:rPr>
              <a:t>group</a:t>
            </a:r>
            <a:endParaRPr lang="en-US" sz="3600" dirty="0">
              <a:solidFill>
                <a:srgbClr val="F78439"/>
              </a:solidFill>
              <a:effectLst>
                <a:outerShdw blurRad="38100" dist="38100" dir="2700000" algn="tl">
                  <a:srgbClr val="000000">
                    <a:alpha val="43137"/>
                  </a:srgbClr>
                </a:outerShdw>
              </a:effectLst>
            </a:endParaRPr>
          </a:p>
        </p:txBody>
      </p:sp>
      <p:sp>
        <p:nvSpPr>
          <p:cNvPr id="9" name="pole tekstowe 8"/>
          <p:cNvSpPr txBox="1"/>
          <p:nvPr/>
        </p:nvSpPr>
        <p:spPr>
          <a:xfrm>
            <a:off x="6868288" y="5960311"/>
            <a:ext cx="1488484" cy="276999"/>
          </a:xfrm>
          <a:prstGeom prst="rect">
            <a:avLst/>
          </a:prstGeom>
          <a:noFill/>
        </p:spPr>
        <p:txBody>
          <a:bodyPr wrap="none" rtlCol="0">
            <a:spAutoFit/>
          </a:bodyPr>
          <a:lstStyle/>
          <a:p>
            <a:r>
              <a:rPr lang="pl-PL" sz="1200" dirty="0" smtClean="0">
                <a:latin typeface="Cambria" pitchFamily="18" charset="0"/>
              </a:rPr>
              <a:t>(</a:t>
            </a:r>
            <a:r>
              <a:rPr lang="pl-PL" sz="1200" dirty="0" err="1" smtClean="0">
                <a:latin typeface="Cambria" pitchFamily="18" charset="0"/>
              </a:rPr>
              <a:t>Textbook</a:t>
            </a:r>
            <a:r>
              <a:rPr lang="pl-PL" sz="1200" dirty="0" smtClean="0">
                <a:latin typeface="Cambria" pitchFamily="18" charset="0"/>
              </a:rPr>
              <a:t>, </a:t>
            </a:r>
            <a:r>
              <a:rPr lang="pl-PL" sz="1200" dirty="0" err="1">
                <a:latin typeface="Cambria" pitchFamily="18" charset="0"/>
              </a:rPr>
              <a:t>page</a:t>
            </a:r>
            <a:r>
              <a:rPr lang="pl-PL" sz="1200" dirty="0">
                <a:latin typeface="Cambria" pitchFamily="18" charset="0"/>
              </a:rPr>
              <a:t> </a:t>
            </a:r>
            <a:r>
              <a:rPr lang="pl-PL" sz="1200" dirty="0" smtClean="0">
                <a:latin typeface="Cambria" pitchFamily="18" charset="0"/>
              </a:rPr>
              <a:t>32)</a:t>
            </a:r>
            <a:endParaRPr lang="pl-PL" sz="1200" dirty="0">
              <a:latin typeface="Cambria" pitchFamily="18" charset="0"/>
            </a:endParaRPr>
          </a:p>
        </p:txBody>
      </p:sp>
      <p:pic>
        <p:nvPicPr>
          <p:cNvPr id="11" name="Picture 2"/>
          <p:cNvPicPr>
            <a:picLocks noChangeAspect="1" noChangeArrowheads="1"/>
          </p:cNvPicPr>
          <p:nvPr/>
        </p:nvPicPr>
        <p:blipFill>
          <a:blip r:embed="rId6"/>
          <a:srcRect/>
          <a:stretch>
            <a:fillRect/>
          </a:stretch>
        </p:blipFill>
        <p:spPr bwMode="auto">
          <a:xfrm>
            <a:off x="2267744" y="2647680"/>
            <a:ext cx="4504586" cy="3000396"/>
          </a:xfrm>
          <a:prstGeom prst="rect">
            <a:avLst/>
          </a:prstGeom>
          <a:noFill/>
          <a:ln w="9525">
            <a:noFill/>
            <a:miter lim="800000"/>
            <a:headEnd/>
            <a:tailEnd/>
          </a:ln>
          <a:effectLst/>
        </p:spPr>
      </p:pic>
      <p:sp>
        <p:nvSpPr>
          <p:cNvPr id="3" name="pole tekstowe 2"/>
          <p:cNvSpPr txBox="1"/>
          <p:nvPr/>
        </p:nvSpPr>
        <p:spPr>
          <a:xfrm>
            <a:off x="399942" y="1551966"/>
            <a:ext cx="6038256" cy="400110"/>
          </a:xfrm>
          <a:prstGeom prst="rect">
            <a:avLst/>
          </a:prstGeom>
          <a:noFill/>
        </p:spPr>
        <p:txBody>
          <a:bodyPr wrap="none" rtlCol="0">
            <a:spAutoFit/>
          </a:bodyPr>
          <a:lstStyle/>
          <a:p>
            <a:r>
              <a:rPr lang="pl-PL" sz="2000" dirty="0">
                <a:latin typeface="Cambria" pitchFamily="18" charset="0"/>
              </a:rPr>
              <a:t>Take </a:t>
            </a:r>
            <a:r>
              <a:rPr lang="pl-PL" sz="2000" dirty="0" err="1">
                <a:latin typeface="Cambria" pitchFamily="18" charset="0"/>
              </a:rPr>
              <a:t>your</a:t>
            </a:r>
            <a:r>
              <a:rPr lang="pl-PL" sz="2000" dirty="0">
                <a:latin typeface="Cambria" pitchFamily="18" charset="0"/>
              </a:rPr>
              <a:t> </a:t>
            </a:r>
            <a:r>
              <a:rPr lang="pl-PL" sz="2000" dirty="0" err="1">
                <a:latin typeface="Cambria" pitchFamily="18" charset="0"/>
              </a:rPr>
              <a:t>prototypes</a:t>
            </a:r>
            <a:r>
              <a:rPr lang="pl-PL" sz="2000" dirty="0">
                <a:latin typeface="Cambria" pitchFamily="18" charset="0"/>
              </a:rPr>
              <a:t> and </a:t>
            </a:r>
            <a:r>
              <a:rPr lang="pl-PL" sz="2000" dirty="0" err="1" smtClean="0">
                <a:latin typeface="Cambria" pitchFamily="18" charset="0"/>
              </a:rPr>
              <a:t>present</a:t>
            </a:r>
            <a:r>
              <a:rPr lang="pl-PL" sz="2000" dirty="0" smtClean="0">
                <a:latin typeface="Cambria" pitchFamily="18" charset="0"/>
              </a:rPr>
              <a:t> </a:t>
            </a:r>
            <a:r>
              <a:rPr lang="pl-PL" sz="2000" dirty="0" err="1" smtClean="0">
                <a:latin typeface="Cambria" pitchFamily="18" charset="0"/>
              </a:rPr>
              <a:t>them</a:t>
            </a:r>
            <a:r>
              <a:rPr lang="pl-PL" sz="2000" dirty="0" smtClean="0">
                <a:latin typeface="Cambria" pitchFamily="18" charset="0"/>
              </a:rPr>
              <a:t> </a:t>
            </a:r>
            <a:r>
              <a:rPr lang="pl-PL" sz="2000" dirty="0">
                <a:latin typeface="Cambria" pitchFamily="18" charset="0"/>
              </a:rPr>
              <a:t>to </a:t>
            </a:r>
            <a:r>
              <a:rPr lang="pl-PL" sz="2000" dirty="0" err="1">
                <a:latin typeface="Cambria" pitchFamily="18" charset="0"/>
              </a:rPr>
              <a:t>your</a:t>
            </a:r>
            <a:r>
              <a:rPr lang="pl-PL" sz="2000" dirty="0">
                <a:latin typeface="Cambria" pitchFamily="18" charset="0"/>
              </a:rPr>
              <a:t> </a:t>
            </a:r>
            <a:r>
              <a:rPr lang="pl-PL" sz="2000" dirty="0" err="1" smtClean="0">
                <a:latin typeface="Cambria" pitchFamily="18" charset="0"/>
              </a:rPr>
              <a:t>group</a:t>
            </a:r>
            <a:endParaRPr lang="pl-PL" sz="2000" dirty="0">
              <a:latin typeface="Cambria" pitchFamily="18" charset="0"/>
            </a:endParaRPr>
          </a:p>
        </p:txBody>
      </p:sp>
    </p:spTree>
    <p:extLst>
      <p:ext uri="{BB962C8B-B14F-4D97-AF65-F5344CB8AC3E}">
        <p14:creationId xmlns:p14="http://schemas.microsoft.com/office/powerpoint/2010/main" val="3457877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pic>
        <p:nvPicPr>
          <p:cNvPr id="5"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E:\CloudStation\[PROJEKTY]\[ACTIVE][2015-10-15][PROJEKT][SHOPA][UTP][DiamonDT]\2016_06_18_Grafika\Gotowe\PowerPoint_templates\DiamonDT_Project_Official 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7" name="pole tekstowe 6"/>
          <p:cNvSpPr txBox="1"/>
          <p:nvPr/>
        </p:nvSpPr>
        <p:spPr>
          <a:xfrm>
            <a:off x="204017" y="610142"/>
            <a:ext cx="1667572" cy="646331"/>
          </a:xfrm>
          <a:prstGeom prst="rect">
            <a:avLst/>
          </a:prstGeom>
          <a:noFill/>
        </p:spPr>
        <p:txBody>
          <a:bodyPr wrap="none" rtlCol="0">
            <a:spAutoFit/>
          </a:bodyPr>
          <a:lstStyle/>
          <a:p>
            <a:r>
              <a:rPr lang="pl-PL" sz="3600" dirty="0" err="1" smtClean="0">
                <a:solidFill>
                  <a:srgbClr val="F78439"/>
                </a:solidFill>
                <a:effectLst>
                  <a:outerShdw blurRad="38100" dist="38100" dir="2700000" algn="tl">
                    <a:srgbClr val="000000">
                      <a:alpha val="43137"/>
                    </a:srgbClr>
                  </a:outerShdw>
                </a:effectLst>
              </a:rPr>
              <a:t>Authors</a:t>
            </a:r>
            <a:endParaRPr lang="pl-PL" sz="3600" dirty="0">
              <a:solidFill>
                <a:srgbClr val="F78439"/>
              </a:solidFill>
              <a:effectLst>
                <a:outerShdw blurRad="38100" dist="38100" dir="2700000" algn="tl">
                  <a:srgbClr val="000000">
                    <a:alpha val="43137"/>
                  </a:srgbClr>
                </a:outerShdw>
              </a:effectLst>
            </a:endParaRPr>
          </a:p>
        </p:txBody>
      </p:sp>
      <p:pic>
        <p:nvPicPr>
          <p:cNvPr id="8" name="Picture 2" descr="E:\CloudStation\[PROJEKTY]\[ACTIVE][2015-10-15][PROJEKT][SHOPA][UTP][DiamonDT]\2016_06_18_Grafika\Gotowe\etapy_metodyki_elementy_en\prototype_whit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9" name="Obraz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5936" y="4615103"/>
            <a:ext cx="726102" cy="720000"/>
          </a:xfrm>
          <a:prstGeom prst="rect">
            <a:avLst/>
          </a:prstGeom>
        </p:spPr>
      </p:pic>
      <p:pic>
        <p:nvPicPr>
          <p:cNvPr id="10" name="Obraz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125" y="4615103"/>
            <a:ext cx="720000" cy="720000"/>
          </a:xfrm>
          <a:prstGeom prst="rect">
            <a:avLst/>
          </a:prstGeom>
        </p:spPr>
      </p:pic>
      <p:pic>
        <p:nvPicPr>
          <p:cNvPr id="11" name="Obraz 10"/>
          <p:cNvPicPr>
            <a:picLocks noChangeAspect="1"/>
          </p:cNvPicPr>
          <p:nvPr/>
        </p:nvPicPr>
        <p:blipFill rotWithShape="1">
          <a:blip r:embed="rId8" cstate="print">
            <a:extLst>
              <a:ext uri="{28A0092B-C50C-407E-A947-70E740481C1C}">
                <a14:useLocalDpi xmlns:a14="http://schemas.microsoft.com/office/drawing/2010/main" val="0"/>
              </a:ext>
            </a:extLst>
          </a:blip>
          <a:srcRect t="19307" b="20222"/>
          <a:stretch/>
        </p:blipFill>
        <p:spPr>
          <a:xfrm>
            <a:off x="6479760" y="4615103"/>
            <a:ext cx="2106318" cy="720000"/>
          </a:xfrm>
          <a:prstGeom prst="rect">
            <a:avLst/>
          </a:prstGeom>
        </p:spPr>
      </p:pic>
      <p:pic>
        <p:nvPicPr>
          <p:cNvPr id="12" name="Obraz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241654" y="1800714"/>
            <a:ext cx="1486137" cy="1333566"/>
          </a:xfrm>
          <a:prstGeom prst="rect">
            <a:avLst/>
          </a:prstGeom>
        </p:spPr>
      </p:pic>
      <p:sp>
        <p:nvSpPr>
          <p:cNvPr id="13" name="Shape 83"/>
          <p:cNvSpPr txBox="1">
            <a:spLocks/>
          </p:cNvSpPr>
          <p:nvPr/>
        </p:nvSpPr>
        <p:spPr bwMode="auto">
          <a:xfrm>
            <a:off x="4139952" y="1289878"/>
            <a:ext cx="2558864" cy="137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Cezary Graul</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Magdalena Kowalska</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Filip Sieracki</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Mateusz Wirwicki</a:t>
            </a:r>
            <a:endParaRPr lang="en-US" altLang="pl-PL" sz="2000" dirty="0">
              <a:latin typeface="Cambria" panose="02040503050406030204" pitchFamily="18" charset="0"/>
            </a:endParaRPr>
          </a:p>
        </p:txBody>
      </p:sp>
      <p:sp>
        <p:nvSpPr>
          <p:cNvPr id="14" name="Shape 83"/>
          <p:cNvSpPr txBox="1">
            <a:spLocks/>
          </p:cNvSpPr>
          <p:nvPr/>
        </p:nvSpPr>
        <p:spPr bwMode="auto">
          <a:xfrm>
            <a:off x="1453001" y="3179557"/>
            <a:ext cx="3063442" cy="77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UTP University of Science </a:t>
            </a:r>
          </a:p>
          <a:p>
            <a:pPr eaLnBrk="1" hangingPunct="1">
              <a:spcBef>
                <a:spcPct val="0"/>
              </a:spcBef>
              <a:buFont typeface="Arial" panose="020B0604020202020204" pitchFamily="34" charset="0"/>
              <a:buNone/>
            </a:pPr>
            <a:r>
              <a:rPr lang="pl-PL" altLang="pl-PL" sz="2000" dirty="0" smtClean="0">
                <a:latin typeface="Cambria" panose="02040503050406030204" pitchFamily="18" charset="0"/>
              </a:rPr>
              <a:t>and Technology</a:t>
            </a:r>
            <a:endParaRPr lang="en-US" altLang="pl-PL" sz="2000" dirty="0">
              <a:latin typeface="Cambria" panose="02040503050406030204" pitchFamily="18" charset="0"/>
            </a:endParaRPr>
          </a:p>
        </p:txBody>
      </p:sp>
      <p:sp>
        <p:nvSpPr>
          <p:cNvPr id="15" name="Shape 83"/>
          <p:cNvSpPr txBox="1">
            <a:spLocks/>
          </p:cNvSpPr>
          <p:nvPr/>
        </p:nvSpPr>
        <p:spPr bwMode="auto">
          <a:xfrm>
            <a:off x="369693" y="5349459"/>
            <a:ext cx="2558864"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Krzyszto</a:t>
            </a:r>
            <a:r>
              <a:rPr lang="pl-PL" altLang="pl-PL" sz="2000" dirty="0" smtClean="0">
                <a:latin typeface="Cambria" panose="02040503050406030204" pitchFamily="18" charset="0"/>
              </a:rPr>
              <a:t>f Jastrzębski</a:t>
            </a:r>
            <a:endParaRPr lang="en-US" altLang="pl-PL" sz="2000" dirty="0">
              <a:latin typeface="Cambria" panose="02040503050406030204" pitchFamily="18" charset="0"/>
            </a:endParaRPr>
          </a:p>
        </p:txBody>
      </p:sp>
      <p:sp>
        <p:nvSpPr>
          <p:cNvPr id="16" name="Shape 83"/>
          <p:cNvSpPr txBox="1">
            <a:spLocks/>
          </p:cNvSpPr>
          <p:nvPr/>
        </p:nvSpPr>
        <p:spPr bwMode="auto">
          <a:xfrm>
            <a:off x="6253487" y="5349459"/>
            <a:ext cx="2558864"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pl-PL" altLang="pl-PL" sz="2000" dirty="0" smtClean="0">
                <a:latin typeface="Cambria" panose="02040503050406030204" pitchFamily="18" charset="0"/>
              </a:rPr>
              <a:t>Alexander </a:t>
            </a:r>
            <a:r>
              <a:rPr lang="pl-PL" altLang="pl-PL" sz="2000" dirty="0" err="1" smtClean="0">
                <a:latin typeface="Cambria" panose="02040503050406030204" pitchFamily="18" charset="0"/>
              </a:rPr>
              <a:t>Utne</a:t>
            </a:r>
            <a:endParaRPr lang="en-US" altLang="pl-PL" sz="2000" dirty="0">
              <a:latin typeface="Cambria" panose="02040503050406030204" pitchFamily="18" charset="0"/>
            </a:endParaRPr>
          </a:p>
        </p:txBody>
      </p:sp>
      <p:sp>
        <p:nvSpPr>
          <p:cNvPr id="17" name="Shape 83"/>
          <p:cNvSpPr txBox="1">
            <a:spLocks/>
          </p:cNvSpPr>
          <p:nvPr/>
        </p:nvSpPr>
        <p:spPr bwMode="auto">
          <a:xfrm>
            <a:off x="3167258" y="5349459"/>
            <a:ext cx="2383458" cy="46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pl-PL" altLang="pl-PL" sz="2000" dirty="0">
                <a:latin typeface="Cambria" panose="02040503050406030204" pitchFamily="18" charset="0"/>
              </a:rPr>
              <a:t>Manuel </a:t>
            </a:r>
            <a:r>
              <a:rPr lang="pl-PL" altLang="pl-PL" sz="2000" dirty="0" err="1">
                <a:latin typeface="Cambria" panose="02040503050406030204" pitchFamily="18" charset="0"/>
              </a:rPr>
              <a:t>Fernández</a:t>
            </a:r>
            <a:endParaRPr lang="en-US" altLang="pl-PL" sz="2000" dirty="0">
              <a:latin typeface="Cambria" panose="02040503050406030204" pitchFamily="18" charset="0"/>
            </a:endParaRPr>
          </a:p>
        </p:txBody>
      </p:sp>
    </p:spTree>
    <p:extLst>
      <p:ext uri="{BB962C8B-B14F-4D97-AF65-F5344CB8AC3E}">
        <p14:creationId xmlns:p14="http://schemas.microsoft.com/office/powerpoint/2010/main" val="1489444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4770730" cy="646331"/>
          </a:xfrm>
          <a:prstGeom prst="rect">
            <a:avLst/>
          </a:prstGeom>
          <a:noFill/>
        </p:spPr>
        <p:txBody>
          <a:bodyPr wrap="none" rtlCol="0">
            <a:spAutoFit/>
          </a:bodyPr>
          <a:lstStyle/>
          <a:p>
            <a:r>
              <a:rPr lang="pl-PL" sz="3600" dirty="0" err="1" smtClean="0">
                <a:solidFill>
                  <a:srgbClr val="F78439"/>
                </a:solidFill>
                <a:effectLst>
                  <a:outerShdw blurRad="38100" dist="38100" dir="2700000" algn="tl">
                    <a:srgbClr val="000000">
                      <a:alpha val="43137"/>
                    </a:srgbClr>
                  </a:outerShdw>
                </a:effectLst>
              </a:rPr>
              <a:t>Prototyping</a:t>
            </a:r>
            <a:r>
              <a:rPr lang="pl-PL" sz="3600" dirty="0" smtClean="0">
                <a:solidFill>
                  <a:srgbClr val="F78439"/>
                </a:solidFill>
                <a:effectLst>
                  <a:outerShdw blurRad="38100" dist="38100" dir="2700000" algn="tl">
                    <a:srgbClr val="000000">
                      <a:alpha val="43137"/>
                    </a:srgbClr>
                  </a:outerShdw>
                </a:effectLst>
              </a:rPr>
              <a:t> – </a:t>
            </a:r>
            <a:r>
              <a:rPr lang="pl-PL" sz="3600" dirty="0" err="1" smtClean="0">
                <a:solidFill>
                  <a:srgbClr val="F78439"/>
                </a:solidFill>
                <a:effectLst>
                  <a:outerShdw blurRad="38100" dist="38100" dir="2700000" algn="tl">
                    <a:srgbClr val="000000">
                      <a:alpha val="43137"/>
                    </a:srgbClr>
                  </a:outerShdw>
                </a:effectLst>
              </a:rPr>
              <a:t>case</a:t>
            </a:r>
            <a:r>
              <a:rPr lang="pl-PL" sz="3600" dirty="0" smtClean="0">
                <a:solidFill>
                  <a:srgbClr val="F78439"/>
                </a:solidFill>
                <a:effectLst>
                  <a:outerShdw blurRad="38100" dist="38100" dir="2700000" algn="tl">
                    <a:srgbClr val="000000">
                      <a:alpha val="43137"/>
                    </a:srgbClr>
                  </a:outerShdw>
                </a:effectLst>
              </a:rPr>
              <a:t> </a:t>
            </a:r>
            <a:r>
              <a:rPr lang="pl-PL" sz="3600" dirty="0" err="1" smtClean="0">
                <a:solidFill>
                  <a:srgbClr val="F78439"/>
                </a:solidFill>
                <a:effectLst>
                  <a:outerShdw blurRad="38100" dist="38100" dir="2700000" algn="tl">
                    <a:srgbClr val="000000">
                      <a:alpha val="43137"/>
                    </a:srgbClr>
                  </a:outerShdw>
                </a:effectLst>
              </a:rPr>
              <a:t>study</a:t>
            </a:r>
            <a:endParaRPr lang="pl-PL" sz="3600" dirty="0">
              <a:solidFill>
                <a:srgbClr val="F78439"/>
              </a:solidFill>
              <a:effectLst>
                <a:outerShdw blurRad="38100" dist="38100" dir="2700000" algn="tl">
                  <a:srgbClr val="000000">
                    <a:alpha val="43137"/>
                  </a:srgbClr>
                </a:outerShdw>
              </a:effectLst>
            </a:endParaRPr>
          </a:p>
        </p:txBody>
      </p:sp>
      <p:pic>
        <p:nvPicPr>
          <p:cNvPr id="2" name="Obraz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83633" y="2435350"/>
            <a:ext cx="2776734" cy="1987300"/>
          </a:xfrm>
          <a:prstGeom prst="rect">
            <a:avLst/>
          </a:prstGeom>
        </p:spPr>
      </p:pic>
      <p:sp>
        <p:nvSpPr>
          <p:cNvPr id="7" name="pole tekstowe 6"/>
          <p:cNvSpPr txBox="1"/>
          <p:nvPr/>
        </p:nvSpPr>
        <p:spPr>
          <a:xfrm>
            <a:off x="6867434" y="6281372"/>
            <a:ext cx="1739579" cy="276999"/>
          </a:xfrm>
          <a:prstGeom prst="rect">
            <a:avLst/>
          </a:prstGeom>
          <a:noFill/>
        </p:spPr>
        <p:txBody>
          <a:bodyPr wrap="none" rtlCol="0">
            <a:spAutoFit/>
          </a:bodyPr>
          <a:lstStyle/>
          <a:p>
            <a:r>
              <a:rPr lang="pl-PL" sz="1200" dirty="0" smtClean="0">
                <a:latin typeface="Cambria" pitchFamily="18" charset="0"/>
              </a:rPr>
              <a:t>(</a:t>
            </a:r>
            <a:r>
              <a:rPr lang="pl-PL" sz="1200" dirty="0" err="1" smtClean="0">
                <a:latin typeface="Cambria" pitchFamily="18" charset="0"/>
              </a:rPr>
              <a:t>Textbook</a:t>
            </a:r>
            <a:r>
              <a:rPr lang="pl-PL" sz="1200" dirty="0" smtClean="0">
                <a:latin typeface="Cambria" pitchFamily="18" charset="0"/>
              </a:rPr>
              <a:t>, </a:t>
            </a:r>
            <a:r>
              <a:rPr lang="pl-PL" sz="1200" dirty="0" err="1" smtClean="0">
                <a:latin typeface="Cambria" pitchFamily="18" charset="0"/>
              </a:rPr>
              <a:t>page</a:t>
            </a:r>
            <a:r>
              <a:rPr lang="pl-PL" sz="1200" dirty="0" smtClean="0">
                <a:latin typeface="Cambria" pitchFamily="18" charset="0"/>
              </a:rPr>
              <a:t> 12, 28)</a:t>
            </a:r>
            <a:endParaRPr lang="pl-PL" sz="1200" dirty="0">
              <a:latin typeface="Cambria" pitchFamily="18" charset="0"/>
            </a:endParaRPr>
          </a:p>
        </p:txBody>
      </p:sp>
    </p:spTree>
    <p:extLst>
      <p:ext uri="{BB962C8B-B14F-4D97-AF65-F5344CB8AC3E}">
        <p14:creationId xmlns:p14="http://schemas.microsoft.com/office/powerpoint/2010/main" val="39846780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5756576" cy="646331"/>
          </a:xfrm>
          <a:prstGeom prst="rect">
            <a:avLst/>
          </a:prstGeom>
          <a:noFill/>
        </p:spPr>
        <p:txBody>
          <a:bodyPr wrap="none" rtlCol="0">
            <a:spAutoFit/>
          </a:bodyPr>
          <a:lstStyle/>
          <a:p>
            <a:r>
              <a:rPr lang="pl-PL" sz="3600" dirty="0" err="1">
                <a:solidFill>
                  <a:srgbClr val="F78439"/>
                </a:solidFill>
                <a:effectLst>
                  <a:outerShdw blurRad="38100" dist="38100" dir="2700000" algn="tl">
                    <a:srgbClr val="000000">
                      <a:alpha val="43137"/>
                    </a:srgbClr>
                  </a:outerShdw>
                </a:effectLst>
              </a:rPr>
              <a:t>It's</a:t>
            </a:r>
            <a:r>
              <a:rPr lang="pl-PL" sz="3600" dirty="0">
                <a:solidFill>
                  <a:srgbClr val="F78439"/>
                </a:solidFill>
                <a:effectLst>
                  <a:outerShdw blurRad="38100" dist="38100" dir="2700000" algn="tl">
                    <a:srgbClr val="000000">
                      <a:alpha val="43137"/>
                    </a:srgbClr>
                  </a:outerShdw>
                </a:effectLst>
              </a:rPr>
              <a:t> the </a:t>
            </a:r>
            <a:r>
              <a:rPr lang="pl-PL" sz="3600" dirty="0" err="1">
                <a:solidFill>
                  <a:srgbClr val="F78439"/>
                </a:solidFill>
                <a:effectLst>
                  <a:outerShdw blurRad="38100" dist="38100" dir="2700000" algn="tl">
                    <a:srgbClr val="000000">
                      <a:alpha val="43137"/>
                    </a:srgbClr>
                  </a:outerShdw>
                </a:effectLst>
              </a:rPr>
              <a:t>prototyping</a:t>
            </a:r>
            <a:r>
              <a:rPr lang="pl-PL" sz="3600" dirty="0">
                <a:solidFill>
                  <a:srgbClr val="F78439"/>
                </a:solidFill>
                <a:effectLst>
                  <a:outerShdw blurRad="38100" dist="38100" dir="2700000" algn="tl">
                    <a:srgbClr val="000000">
                      <a:alpha val="43137"/>
                    </a:srgbClr>
                  </a:outerShdw>
                </a:effectLst>
              </a:rPr>
              <a:t> </a:t>
            </a:r>
            <a:r>
              <a:rPr lang="pl-PL" sz="3600" dirty="0" err="1">
                <a:solidFill>
                  <a:srgbClr val="F78439"/>
                </a:solidFill>
                <a:effectLst>
                  <a:outerShdw blurRad="38100" dist="38100" dir="2700000" algn="tl">
                    <a:srgbClr val="000000">
                      <a:alpha val="43137"/>
                    </a:srgbClr>
                  </a:outerShdw>
                </a:effectLst>
              </a:rPr>
              <a:t>process</a:t>
            </a:r>
            <a:r>
              <a:rPr lang="pl-PL" sz="3600" dirty="0">
                <a:solidFill>
                  <a:srgbClr val="F78439"/>
                </a:solidFill>
                <a:effectLst>
                  <a:outerShdw blurRad="38100" dist="38100" dir="2700000" algn="tl">
                    <a:srgbClr val="000000">
                      <a:alpha val="43137"/>
                    </a:srgbClr>
                  </a:outerShdw>
                </a:effectLst>
              </a:rPr>
              <a:t>!!!</a:t>
            </a:r>
          </a:p>
        </p:txBody>
      </p:sp>
      <p:sp>
        <p:nvSpPr>
          <p:cNvPr id="9" name="pole tekstowe 8"/>
          <p:cNvSpPr txBox="1"/>
          <p:nvPr/>
        </p:nvSpPr>
        <p:spPr>
          <a:xfrm>
            <a:off x="6588224" y="6281372"/>
            <a:ext cx="1895071" cy="276999"/>
          </a:xfrm>
          <a:prstGeom prst="rect">
            <a:avLst/>
          </a:prstGeom>
          <a:noFill/>
        </p:spPr>
        <p:txBody>
          <a:bodyPr wrap="none" rtlCol="0">
            <a:spAutoFit/>
          </a:bodyPr>
          <a:lstStyle/>
          <a:p>
            <a:r>
              <a:rPr lang="pl-PL" sz="1200" dirty="0" smtClean="0">
                <a:latin typeface="Cambria" pitchFamily="18" charset="0"/>
              </a:rPr>
              <a:t>Foto by Mateusz </a:t>
            </a:r>
            <a:r>
              <a:rPr lang="pl-PL" sz="1200" dirty="0" err="1" smtClean="0">
                <a:latin typeface="Cambria" pitchFamily="18" charset="0"/>
              </a:rPr>
              <a:t>Wirwicki</a:t>
            </a:r>
            <a:endParaRPr lang="pl-PL" sz="1200" dirty="0">
              <a:latin typeface="Cambria" pitchFamily="18" charset="0"/>
            </a:endParaRPr>
          </a:p>
        </p:txBody>
      </p:sp>
      <p:pic>
        <p:nvPicPr>
          <p:cNvPr id="10" name="Shape 65"/>
          <p:cNvPicPr preferRelativeResize="0"/>
          <p:nvPr/>
        </p:nvPicPr>
        <p:blipFill>
          <a:blip r:embed="rId5">
            <a:alphaModFix/>
          </a:blip>
          <a:stretch>
            <a:fillRect/>
          </a:stretch>
        </p:blipFill>
        <p:spPr>
          <a:xfrm>
            <a:off x="2052000" y="2060848"/>
            <a:ext cx="5040000" cy="3240000"/>
          </a:xfrm>
          <a:prstGeom prst="rect">
            <a:avLst/>
          </a:prstGeom>
          <a:noFill/>
          <a:ln>
            <a:noFill/>
          </a:ln>
        </p:spPr>
      </p:pic>
    </p:spTree>
    <p:extLst>
      <p:ext uri="{BB962C8B-B14F-4D97-AF65-F5344CB8AC3E}">
        <p14:creationId xmlns:p14="http://schemas.microsoft.com/office/powerpoint/2010/main" val="24162680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7920630" cy="646331"/>
          </a:xfrm>
          <a:prstGeom prst="rect">
            <a:avLst/>
          </a:prstGeom>
          <a:noFill/>
        </p:spPr>
        <p:txBody>
          <a:bodyPr wrap="none" rtlCol="0">
            <a:spAutoFit/>
          </a:bodyPr>
          <a:lstStyle/>
          <a:p>
            <a:r>
              <a:rPr lang="en-US" sz="3600" dirty="0">
                <a:solidFill>
                  <a:srgbClr val="F78439"/>
                </a:solidFill>
                <a:effectLst>
                  <a:outerShdw blurRad="38100" dist="38100" dir="2700000" algn="tl">
                    <a:srgbClr val="000000">
                      <a:alpha val="43137"/>
                    </a:srgbClr>
                  </a:outerShdw>
                </a:effectLst>
              </a:rPr>
              <a:t>Examples of different types of prototypes</a:t>
            </a:r>
          </a:p>
        </p:txBody>
      </p:sp>
      <p:sp>
        <p:nvSpPr>
          <p:cNvPr id="9" name="pole tekstowe 8"/>
          <p:cNvSpPr txBox="1"/>
          <p:nvPr/>
        </p:nvSpPr>
        <p:spPr>
          <a:xfrm>
            <a:off x="6588224" y="6281372"/>
            <a:ext cx="1895071" cy="276999"/>
          </a:xfrm>
          <a:prstGeom prst="rect">
            <a:avLst/>
          </a:prstGeom>
          <a:noFill/>
        </p:spPr>
        <p:txBody>
          <a:bodyPr wrap="none" rtlCol="0">
            <a:spAutoFit/>
          </a:bodyPr>
          <a:lstStyle/>
          <a:p>
            <a:r>
              <a:rPr lang="pl-PL" sz="1200" dirty="0" smtClean="0">
                <a:latin typeface="Cambria" pitchFamily="18" charset="0"/>
              </a:rPr>
              <a:t>Foto by Mateusz </a:t>
            </a:r>
            <a:r>
              <a:rPr lang="pl-PL" sz="1200" dirty="0" err="1" smtClean="0">
                <a:latin typeface="Cambria" pitchFamily="18" charset="0"/>
              </a:rPr>
              <a:t>Wirwicki</a:t>
            </a:r>
            <a:endParaRPr lang="pl-PL" sz="1200" dirty="0">
              <a:latin typeface="Cambria" pitchFamily="18" charset="0"/>
            </a:endParaRPr>
          </a:p>
        </p:txBody>
      </p:sp>
      <p:pic>
        <p:nvPicPr>
          <p:cNvPr id="11" name="Shape 59"/>
          <p:cNvPicPr preferRelativeResize="0"/>
          <p:nvPr/>
        </p:nvPicPr>
        <p:blipFill>
          <a:blip r:embed="rId6">
            <a:alphaModFix/>
          </a:blip>
          <a:stretch>
            <a:fillRect/>
          </a:stretch>
        </p:blipFill>
        <p:spPr>
          <a:xfrm rot="10800000">
            <a:off x="2736841" y="1891175"/>
            <a:ext cx="3816424" cy="3240000"/>
          </a:xfrm>
          <a:prstGeom prst="rect">
            <a:avLst/>
          </a:prstGeom>
          <a:noFill/>
          <a:ln>
            <a:noFill/>
          </a:ln>
        </p:spPr>
      </p:pic>
    </p:spTree>
    <p:extLst>
      <p:ext uri="{BB962C8B-B14F-4D97-AF65-F5344CB8AC3E}">
        <p14:creationId xmlns:p14="http://schemas.microsoft.com/office/powerpoint/2010/main" val="12020259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9066841" cy="1200329"/>
          </a:xfrm>
          <a:prstGeom prst="rect">
            <a:avLst/>
          </a:prstGeom>
          <a:noFill/>
        </p:spPr>
        <p:txBody>
          <a:bodyPr wrap="none" rtlCol="0">
            <a:spAutoFit/>
          </a:bodyPr>
          <a:lstStyle/>
          <a:p>
            <a:r>
              <a:rPr lang="en-US" sz="3600" dirty="0">
                <a:solidFill>
                  <a:srgbClr val="F78439"/>
                </a:solidFill>
                <a:effectLst>
                  <a:outerShdw blurRad="38100" dist="38100" dir="2700000" algn="tl">
                    <a:srgbClr val="000000">
                      <a:alpha val="43137"/>
                    </a:srgbClr>
                  </a:outerShdw>
                </a:effectLst>
              </a:rPr>
              <a:t>The prototype  of device for squeezing ketchup </a:t>
            </a:r>
            <a:endParaRPr lang="pl-PL" sz="3600" dirty="0" smtClean="0">
              <a:solidFill>
                <a:srgbClr val="F78439"/>
              </a:solidFill>
              <a:effectLst>
                <a:outerShdw blurRad="38100" dist="38100" dir="2700000" algn="tl">
                  <a:srgbClr val="000000">
                    <a:alpha val="43137"/>
                  </a:srgbClr>
                </a:outerShdw>
              </a:effectLst>
            </a:endParaRPr>
          </a:p>
          <a:p>
            <a:r>
              <a:rPr lang="en-US" sz="3600" dirty="0" smtClean="0">
                <a:solidFill>
                  <a:srgbClr val="F78439"/>
                </a:solidFill>
                <a:effectLst>
                  <a:outerShdw blurRad="38100" dist="38100" dir="2700000" algn="tl">
                    <a:srgbClr val="000000">
                      <a:alpha val="43137"/>
                    </a:srgbClr>
                  </a:outerShdw>
                </a:effectLst>
              </a:rPr>
              <a:t>in </a:t>
            </a:r>
            <a:r>
              <a:rPr lang="en-US" sz="3600" dirty="0">
                <a:solidFill>
                  <a:srgbClr val="F78439"/>
                </a:solidFill>
                <a:effectLst>
                  <a:outerShdw blurRad="38100" dist="38100" dir="2700000" algn="tl">
                    <a:srgbClr val="000000">
                      <a:alpha val="43137"/>
                    </a:srgbClr>
                  </a:outerShdw>
                </a:effectLst>
              </a:rPr>
              <a:t>the </a:t>
            </a:r>
            <a:r>
              <a:rPr lang="en-US" sz="3600" dirty="0" err="1">
                <a:solidFill>
                  <a:srgbClr val="F78439"/>
                </a:solidFill>
                <a:effectLst>
                  <a:outerShdw blurRad="38100" dist="38100" dir="2700000" algn="tl">
                    <a:srgbClr val="000000">
                      <a:alpha val="43137"/>
                    </a:srgbClr>
                  </a:outerShdw>
                </a:effectLst>
              </a:rPr>
              <a:t>Mcdonald's</a:t>
            </a:r>
            <a:r>
              <a:rPr lang="en-US" sz="3600" dirty="0">
                <a:solidFill>
                  <a:srgbClr val="F78439"/>
                </a:solidFill>
                <a:effectLst>
                  <a:outerShdw blurRad="38100" dist="38100" dir="2700000" algn="tl">
                    <a:srgbClr val="000000">
                      <a:alpha val="43137"/>
                    </a:srgbClr>
                  </a:outerShdw>
                </a:effectLst>
              </a:rPr>
              <a:t> restaurant </a:t>
            </a:r>
          </a:p>
        </p:txBody>
      </p:sp>
      <p:sp>
        <p:nvSpPr>
          <p:cNvPr id="9" name="pole tekstowe 8"/>
          <p:cNvSpPr txBox="1"/>
          <p:nvPr/>
        </p:nvSpPr>
        <p:spPr>
          <a:xfrm>
            <a:off x="6588224" y="6281372"/>
            <a:ext cx="1895071" cy="276999"/>
          </a:xfrm>
          <a:prstGeom prst="rect">
            <a:avLst/>
          </a:prstGeom>
          <a:noFill/>
        </p:spPr>
        <p:txBody>
          <a:bodyPr wrap="none" rtlCol="0">
            <a:spAutoFit/>
          </a:bodyPr>
          <a:lstStyle/>
          <a:p>
            <a:r>
              <a:rPr lang="pl-PL" sz="1200" dirty="0" smtClean="0">
                <a:latin typeface="Cambria" pitchFamily="18" charset="0"/>
              </a:rPr>
              <a:t>Foto by Mateusz </a:t>
            </a:r>
            <a:r>
              <a:rPr lang="pl-PL" sz="1200" dirty="0" err="1" smtClean="0">
                <a:latin typeface="Cambria" pitchFamily="18" charset="0"/>
              </a:rPr>
              <a:t>Wirwicki</a:t>
            </a:r>
            <a:endParaRPr lang="pl-PL" sz="1200" dirty="0">
              <a:latin typeface="Cambria" pitchFamily="18" charset="0"/>
            </a:endParaRPr>
          </a:p>
        </p:txBody>
      </p:sp>
      <p:pic>
        <p:nvPicPr>
          <p:cNvPr id="10" name="Shape 75"/>
          <p:cNvPicPr preferRelativeResize="0"/>
          <p:nvPr/>
        </p:nvPicPr>
        <p:blipFill>
          <a:blip r:embed="rId6">
            <a:alphaModFix/>
          </a:blip>
          <a:stretch>
            <a:fillRect/>
          </a:stretch>
        </p:blipFill>
        <p:spPr>
          <a:xfrm>
            <a:off x="2379983" y="2444945"/>
            <a:ext cx="4714908" cy="2786082"/>
          </a:xfrm>
          <a:prstGeom prst="rect">
            <a:avLst/>
          </a:prstGeom>
          <a:noFill/>
          <a:ln>
            <a:noFill/>
          </a:ln>
        </p:spPr>
      </p:pic>
    </p:spTree>
    <p:extLst>
      <p:ext uri="{BB962C8B-B14F-4D97-AF65-F5344CB8AC3E}">
        <p14:creationId xmlns:p14="http://schemas.microsoft.com/office/powerpoint/2010/main" val="16049259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5122171" cy="1200329"/>
          </a:xfrm>
          <a:prstGeom prst="rect">
            <a:avLst/>
          </a:prstGeom>
          <a:noFill/>
        </p:spPr>
        <p:txBody>
          <a:bodyPr wrap="none" rtlCol="0">
            <a:spAutoFit/>
          </a:bodyPr>
          <a:lstStyle/>
          <a:p>
            <a:r>
              <a:rPr lang="en-US" sz="3600" dirty="0">
                <a:solidFill>
                  <a:srgbClr val="F78439"/>
                </a:solidFill>
                <a:effectLst>
                  <a:outerShdw blurRad="38100" dist="38100" dir="2700000" algn="tl">
                    <a:srgbClr val="000000">
                      <a:alpha val="43137"/>
                    </a:srgbClr>
                  </a:outerShdw>
                </a:effectLst>
              </a:rPr>
              <a:t>The prototype connecting </a:t>
            </a:r>
            <a:endParaRPr lang="pl-PL" sz="3600" dirty="0" smtClean="0">
              <a:solidFill>
                <a:srgbClr val="F78439"/>
              </a:solidFill>
              <a:effectLst>
                <a:outerShdw blurRad="38100" dist="38100" dir="2700000" algn="tl">
                  <a:srgbClr val="000000">
                    <a:alpha val="43137"/>
                  </a:srgbClr>
                </a:outerShdw>
              </a:effectLst>
            </a:endParaRPr>
          </a:p>
          <a:p>
            <a:r>
              <a:rPr lang="en-US" sz="3600" dirty="0" smtClean="0">
                <a:solidFill>
                  <a:srgbClr val="F78439"/>
                </a:solidFill>
                <a:effectLst>
                  <a:outerShdw blurRad="38100" dist="38100" dir="2700000" algn="tl">
                    <a:srgbClr val="000000">
                      <a:alpha val="43137"/>
                    </a:srgbClr>
                  </a:outerShdw>
                </a:effectLst>
              </a:rPr>
              <a:t>roof </a:t>
            </a:r>
            <a:r>
              <a:rPr lang="en-US" sz="3600" dirty="0">
                <a:solidFill>
                  <a:srgbClr val="F78439"/>
                </a:solidFill>
                <a:effectLst>
                  <a:outerShdw blurRad="38100" dist="38100" dir="2700000" algn="tl">
                    <a:srgbClr val="000000">
                      <a:alpha val="43137"/>
                    </a:srgbClr>
                  </a:outerShdw>
                </a:effectLst>
              </a:rPr>
              <a:t>in a field kitchen</a:t>
            </a:r>
          </a:p>
        </p:txBody>
      </p:sp>
      <p:sp>
        <p:nvSpPr>
          <p:cNvPr id="9" name="pole tekstowe 8"/>
          <p:cNvSpPr txBox="1"/>
          <p:nvPr/>
        </p:nvSpPr>
        <p:spPr>
          <a:xfrm>
            <a:off x="6588224" y="6281372"/>
            <a:ext cx="1895071" cy="276999"/>
          </a:xfrm>
          <a:prstGeom prst="rect">
            <a:avLst/>
          </a:prstGeom>
          <a:noFill/>
        </p:spPr>
        <p:txBody>
          <a:bodyPr wrap="none" rtlCol="0">
            <a:spAutoFit/>
          </a:bodyPr>
          <a:lstStyle/>
          <a:p>
            <a:r>
              <a:rPr lang="pl-PL" sz="1200" dirty="0" smtClean="0">
                <a:latin typeface="Cambria" pitchFamily="18" charset="0"/>
              </a:rPr>
              <a:t>Foto by Mateusz </a:t>
            </a:r>
            <a:r>
              <a:rPr lang="pl-PL" sz="1200" dirty="0" err="1" smtClean="0">
                <a:latin typeface="Cambria" pitchFamily="18" charset="0"/>
              </a:rPr>
              <a:t>Wirwicki</a:t>
            </a:r>
            <a:endParaRPr lang="pl-PL" sz="1200" dirty="0">
              <a:latin typeface="Cambria" pitchFamily="18" charset="0"/>
            </a:endParaRPr>
          </a:p>
        </p:txBody>
      </p:sp>
      <p:pic>
        <p:nvPicPr>
          <p:cNvPr id="11" name="Obraz 10" descr="IMG_20151021_175535.jpg"/>
          <p:cNvPicPr>
            <a:picLocks noChangeAspect="1"/>
          </p:cNvPicPr>
          <p:nvPr/>
        </p:nvPicPr>
        <p:blipFill>
          <a:blip r:embed="rId6"/>
          <a:stretch>
            <a:fillRect/>
          </a:stretch>
        </p:blipFill>
        <p:spPr>
          <a:xfrm rot="5400000">
            <a:off x="3089281" y="1616008"/>
            <a:ext cx="2857520" cy="4500594"/>
          </a:xfrm>
          <a:prstGeom prst="rect">
            <a:avLst/>
          </a:prstGeom>
        </p:spPr>
      </p:pic>
    </p:spTree>
    <p:extLst>
      <p:ext uri="{BB962C8B-B14F-4D97-AF65-F5344CB8AC3E}">
        <p14:creationId xmlns:p14="http://schemas.microsoft.com/office/powerpoint/2010/main" val="12376411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5713680" cy="1200329"/>
          </a:xfrm>
          <a:prstGeom prst="rect">
            <a:avLst/>
          </a:prstGeom>
          <a:noFill/>
        </p:spPr>
        <p:txBody>
          <a:bodyPr wrap="none" rtlCol="0">
            <a:spAutoFit/>
          </a:bodyPr>
          <a:lstStyle/>
          <a:p>
            <a:r>
              <a:rPr lang="en-US" sz="3600" dirty="0">
                <a:solidFill>
                  <a:srgbClr val="F78439"/>
                </a:solidFill>
                <a:effectLst>
                  <a:outerShdw blurRad="38100" dist="38100" dir="2700000" algn="tl">
                    <a:srgbClr val="000000">
                      <a:alpha val="43137"/>
                    </a:srgbClr>
                  </a:outerShdw>
                </a:effectLst>
              </a:rPr>
              <a:t>The prototype </a:t>
            </a:r>
            <a:r>
              <a:rPr lang="pl-PL" sz="3600" dirty="0" smtClean="0">
                <a:solidFill>
                  <a:srgbClr val="F78439"/>
                </a:solidFill>
                <a:effectLst>
                  <a:outerShdw blurRad="38100" dist="38100" dir="2700000" algn="tl">
                    <a:srgbClr val="000000">
                      <a:alpha val="43137"/>
                    </a:srgbClr>
                  </a:outerShdw>
                </a:effectLst>
              </a:rPr>
              <a:t>of </a:t>
            </a:r>
            <a:r>
              <a:rPr lang="pl-PL" sz="3600" dirty="0" err="1" smtClean="0">
                <a:solidFill>
                  <a:srgbClr val="F78439"/>
                </a:solidFill>
                <a:effectLst>
                  <a:outerShdw blurRad="38100" dist="38100" dir="2700000" algn="tl">
                    <a:srgbClr val="000000">
                      <a:alpha val="43137"/>
                    </a:srgbClr>
                  </a:outerShdw>
                </a:effectLst>
              </a:rPr>
              <a:t>connections</a:t>
            </a:r>
            <a:endParaRPr lang="pl-PL" sz="3600" dirty="0">
              <a:solidFill>
                <a:srgbClr val="F78439"/>
              </a:solidFill>
              <a:effectLst>
                <a:outerShdw blurRad="38100" dist="38100" dir="2700000" algn="tl">
                  <a:srgbClr val="000000">
                    <a:alpha val="43137"/>
                  </a:srgbClr>
                </a:outerShdw>
              </a:effectLst>
            </a:endParaRPr>
          </a:p>
          <a:p>
            <a:r>
              <a:rPr lang="pl-PL" sz="3600" dirty="0" smtClean="0">
                <a:solidFill>
                  <a:srgbClr val="F78439"/>
                </a:solidFill>
                <a:effectLst>
                  <a:outerShdw blurRad="38100" dist="38100" dir="2700000" algn="tl">
                    <a:srgbClr val="000000">
                      <a:alpha val="43137"/>
                    </a:srgbClr>
                  </a:outerShdw>
                </a:effectLst>
              </a:rPr>
              <a:t>Of </a:t>
            </a:r>
            <a:r>
              <a:rPr lang="en-US" sz="3600" dirty="0" smtClean="0">
                <a:solidFill>
                  <a:srgbClr val="F78439"/>
                </a:solidFill>
                <a:effectLst>
                  <a:outerShdw blurRad="38100" dist="38100" dir="2700000" algn="tl">
                    <a:srgbClr val="000000">
                      <a:alpha val="43137"/>
                    </a:srgbClr>
                  </a:outerShdw>
                </a:effectLst>
              </a:rPr>
              <a:t>frames </a:t>
            </a:r>
            <a:r>
              <a:rPr lang="pl-PL" sz="3600" dirty="0" smtClean="0">
                <a:solidFill>
                  <a:srgbClr val="F78439"/>
                </a:solidFill>
                <a:effectLst>
                  <a:outerShdw blurRad="38100" dist="38100" dir="2700000" algn="tl">
                    <a:srgbClr val="000000">
                      <a:alpha val="43137"/>
                    </a:srgbClr>
                  </a:outerShdw>
                </a:effectLst>
              </a:rPr>
              <a:t>in </a:t>
            </a:r>
            <a:r>
              <a:rPr lang="en-US" sz="3600" dirty="0" smtClean="0">
                <a:solidFill>
                  <a:srgbClr val="F78439"/>
                </a:solidFill>
                <a:effectLst>
                  <a:outerShdw blurRad="38100" dist="38100" dir="2700000" algn="tl">
                    <a:srgbClr val="000000">
                      <a:alpha val="43137"/>
                    </a:srgbClr>
                  </a:outerShdw>
                </a:effectLst>
              </a:rPr>
              <a:t>the </a:t>
            </a:r>
            <a:r>
              <a:rPr lang="en-US" sz="3600" dirty="0">
                <a:solidFill>
                  <a:srgbClr val="F78439"/>
                </a:solidFill>
                <a:effectLst>
                  <a:outerShdw blurRad="38100" dist="38100" dir="2700000" algn="tl">
                    <a:srgbClr val="000000">
                      <a:alpha val="43137"/>
                    </a:srgbClr>
                  </a:outerShdw>
                </a:effectLst>
              </a:rPr>
              <a:t>tent</a:t>
            </a:r>
          </a:p>
        </p:txBody>
      </p:sp>
      <p:pic>
        <p:nvPicPr>
          <p:cNvPr id="10" name="Obraz 9" descr="IMG_20151117_155850 (1).jpg"/>
          <p:cNvPicPr>
            <a:picLocks noChangeAspect="1"/>
          </p:cNvPicPr>
          <p:nvPr/>
        </p:nvPicPr>
        <p:blipFill>
          <a:blip r:embed="rId6"/>
          <a:stretch>
            <a:fillRect/>
          </a:stretch>
        </p:blipFill>
        <p:spPr>
          <a:xfrm>
            <a:off x="2805224" y="1949859"/>
            <a:ext cx="3456384" cy="4608512"/>
          </a:xfrm>
          <a:prstGeom prst="rect">
            <a:avLst/>
          </a:prstGeom>
        </p:spPr>
      </p:pic>
      <p:sp>
        <p:nvSpPr>
          <p:cNvPr id="12" name="pole tekstowe 11"/>
          <p:cNvSpPr txBox="1"/>
          <p:nvPr/>
        </p:nvSpPr>
        <p:spPr>
          <a:xfrm>
            <a:off x="6588224" y="6281372"/>
            <a:ext cx="2077620" cy="276999"/>
          </a:xfrm>
          <a:prstGeom prst="rect">
            <a:avLst/>
          </a:prstGeom>
          <a:noFill/>
        </p:spPr>
        <p:txBody>
          <a:bodyPr wrap="none" rtlCol="0">
            <a:spAutoFit/>
          </a:bodyPr>
          <a:lstStyle/>
          <a:p>
            <a:r>
              <a:rPr lang="pl-PL" sz="1200" dirty="0" smtClean="0">
                <a:latin typeface="Cambria" pitchFamily="18" charset="0"/>
              </a:rPr>
              <a:t>Foto by Magdalena Kowalska</a:t>
            </a:r>
            <a:endParaRPr lang="pl-PL" sz="1200" dirty="0">
              <a:latin typeface="Cambria" pitchFamily="18" charset="0"/>
            </a:endParaRPr>
          </a:p>
        </p:txBody>
      </p:sp>
    </p:spTree>
    <p:extLst>
      <p:ext uri="{BB962C8B-B14F-4D97-AF65-F5344CB8AC3E}">
        <p14:creationId xmlns:p14="http://schemas.microsoft.com/office/powerpoint/2010/main" val="772708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4439991" cy="1200329"/>
          </a:xfrm>
          <a:prstGeom prst="rect">
            <a:avLst/>
          </a:prstGeom>
          <a:noFill/>
        </p:spPr>
        <p:txBody>
          <a:bodyPr wrap="square" rtlCol="0">
            <a:spAutoFit/>
          </a:bodyPr>
          <a:lstStyle/>
          <a:p>
            <a:r>
              <a:rPr lang="en-US" sz="3600" dirty="0">
                <a:solidFill>
                  <a:srgbClr val="F78439"/>
                </a:solidFill>
                <a:effectLst>
                  <a:outerShdw blurRad="38100" dist="38100" dir="2700000" algn="tl">
                    <a:srgbClr val="000000">
                      <a:alpha val="43137"/>
                    </a:srgbClr>
                  </a:outerShdw>
                </a:effectLst>
              </a:rPr>
              <a:t>Prototype </a:t>
            </a:r>
            <a:r>
              <a:rPr lang="en-US" sz="3600" dirty="0" smtClean="0">
                <a:solidFill>
                  <a:srgbClr val="F78439"/>
                </a:solidFill>
                <a:effectLst>
                  <a:outerShdw blurRad="38100" dist="38100" dir="2700000" algn="tl">
                    <a:srgbClr val="000000">
                      <a:alpha val="43137"/>
                    </a:srgbClr>
                  </a:outerShdw>
                </a:effectLst>
              </a:rPr>
              <a:t>of</a:t>
            </a:r>
            <a:r>
              <a:rPr lang="pl-PL" sz="3600" dirty="0" smtClean="0">
                <a:solidFill>
                  <a:srgbClr val="F78439"/>
                </a:solidFill>
                <a:effectLst>
                  <a:outerShdw blurRad="38100" dist="38100" dir="2700000" algn="tl">
                    <a:srgbClr val="000000">
                      <a:alpha val="43137"/>
                    </a:srgbClr>
                  </a:outerShdw>
                </a:effectLst>
              </a:rPr>
              <a:t> </a:t>
            </a:r>
            <a:r>
              <a:rPr lang="en-US" sz="3600" dirty="0" smtClean="0">
                <a:solidFill>
                  <a:srgbClr val="F78439"/>
                </a:solidFill>
                <a:effectLst>
                  <a:outerShdw blurRad="38100" dist="38100" dir="2700000" algn="tl">
                    <a:srgbClr val="000000">
                      <a:alpha val="43137"/>
                    </a:srgbClr>
                  </a:outerShdw>
                </a:effectLst>
              </a:rPr>
              <a:t>tent</a:t>
            </a:r>
            <a:r>
              <a:rPr lang="pl-PL" sz="3600" dirty="0" smtClean="0">
                <a:solidFill>
                  <a:srgbClr val="F78439"/>
                </a:solidFill>
                <a:effectLst>
                  <a:outerShdw blurRad="38100" dist="38100" dir="2700000" algn="tl">
                    <a:srgbClr val="000000">
                      <a:alpha val="43137"/>
                    </a:srgbClr>
                  </a:outerShdw>
                </a:effectLst>
              </a:rPr>
              <a:t> </a:t>
            </a:r>
            <a:r>
              <a:rPr lang="pl-PL" sz="3600" dirty="0" err="1" smtClean="0">
                <a:solidFill>
                  <a:srgbClr val="F78439"/>
                </a:solidFill>
                <a:effectLst>
                  <a:outerShdw blurRad="38100" dist="38100" dir="2700000" algn="tl">
                    <a:srgbClr val="000000">
                      <a:alpha val="43137"/>
                    </a:srgbClr>
                  </a:outerShdw>
                </a:effectLst>
              </a:rPr>
              <a:t>walls</a:t>
            </a:r>
            <a:endParaRPr lang="pl-PL" sz="3600" dirty="0" smtClean="0">
              <a:solidFill>
                <a:srgbClr val="F78439"/>
              </a:solidFill>
              <a:effectLst>
                <a:outerShdw blurRad="38100" dist="38100" dir="2700000" algn="tl">
                  <a:srgbClr val="000000">
                    <a:alpha val="43137"/>
                  </a:srgbClr>
                </a:outerShdw>
              </a:effectLst>
            </a:endParaRPr>
          </a:p>
          <a:p>
            <a:r>
              <a:rPr lang="pl-PL" sz="3600" dirty="0" err="1" smtClean="0">
                <a:solidFill>
                  <a:srgbClr val="F78439"/>
                </a:solidFill>
                <a:effectLst>
                  <a:outerShdw blurRad="38100" dist="38100" dir="2700000" algn="tl">
                    <a:srgbClr val="000000">
                      <a:alpha val="43137"/>
                    </a:srgbClr>
                  </a:outerShdw>
                </a:effectLst>
              </a:rPr>
              <a:t>mounting</a:t>
            </a:r>
            <a:endParaRPr lang="en-US" sz="3600" dirty="0">
              <a:solidFill>
                <a:srgbClr val="F78439"/>
              </a:solidFill>
              <a:effectLst>
                <a:outerShdw blurRad="38100" dist="38100" dir="2700000" algn="tl">
                  <a:srgbClr val="000000">
                    <a:alpha val="43137"/>
                  </a:srgbClr>
                </a:outerShdw>
              </a:effectLst>
            </a:endParaRPr>
          </a:p>
        </p:txBody>
      </p:sp>
      <p:sp>
        <p:nvSpPr>
          <p:cNvPr id="9" name="pole tekstowe 8"/>
          <p:cNvSpPr txBox="1"/>
          <p:nvPr/>
        </p:nvSpPr>
        <p:spPr>
          <a:xfrm>
            <a:off x="6588224" y="6281372"/>
            <a:ext cx="2077620" cy="276999"/>
          </a:xfrm>
          <a:prstGeom prst="rect">
            <a:avLst/>
          </a:prstGeom>
          <a:noFill/>
        </p:spPr>
        <p:txBody>
          <a:bodyPr wrap="none" rtlCol="0">
            <a:spAutoFit/>
          </a:bodyPr>
          <a:lstStyle/>
          <a:p>
            <a:r>
              <a:rPr lang="pl-PL" sz="1200" dirty="0" smtClean="0">
                <a:latin typeface="Cambria" pitchFamily="18" charset="0"/>
              </a:rPr>
              <a:t>Foto by Magdalena Kowalska</a:t>
            </a:r>
            <a:endParaRPr lang="pl-PL" sz="1200" dirty="0">
              <a:latin typeface="Cambria" pitchFamily="18" charset="0"/>
            </a:endParaRPr>
          </a:p>
        </p:txBody>
      </p:sp>
      <p:pic>
        <p:nvPicPr>
          <p:cNvPr id="11" name="Shape 185" descr="20151113_101256.jpg"/>
          <p:cNvPicPr preferRelativeResize="0"/>
          <p:nvPr/>
        </p:nvPicPr>
        <p:blipFill rotWithShape="1">
          <a:blip r:embed="rId6">
            <a:alphaModFix/>
          </a:blip>
          <a:srcRect/>
          <a:stretch/>
        </p:blipFill>
        <p:spPr>
          <a:xfrm>
            <a:off x="2123728" y="2441040"/>
            <a:ext cx="4929222" cy="2786082"/>
          </a:xfrm>
          <a:prstGeom prst="rect">
            <a:avLst/>
          </a:prstGeom>
          <a:noFill/>
          <a:ln>
            <a:noFill/>
          </a:ln>
        </p:spPr>
      </p:pic>
    </p:spTree>
    <p:extLst>
      <p:ext uri="{BB962C8B-B14F-4D97-AF65-F5344CB8AC3E}">
        <p14:creationId xmlns:p14="http://schemas.microsoft.com/office/powerpoint/2010/main" val="24824196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E:\CloudStation\[PROJEKTY]\[ACTIVE][2015-10-15][PROJEKT][SHOPA][UTP][DiamonDT]\2016_06_18_Grafika\Gotowe\PowerPoint_templates\prototyp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6776" y="-16932"/>
            <a:ext cx="9864000" cy="705621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E:\CloudStation\[PROJEKTY]\[ACTIVE][2015-10-15][PROJEKT][SHOPA][UTP][DiamonDT]\2016_06_18_Grafika\Gotowe\etapy_metodyki_elementy_en\prototype_whit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0843" y="6237310"/>
            <a:ext cx="1649412" cy="36512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E:\CloudStation\[PROJEKTY]\[ACTIVE][2015-10-15][PROJEKT][SHOPA][UTP][DiamonDT]\2016_06_18_Grafika\Gotowe\PowerPoint_templates\DiamonDT_Project_Official 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16632"/>
            <a:ext cx="1524000" cy="506413"/>
          </a:xfrm>
          <a:prstGeom prst="rect">
            <a:avLst/>
          </a:prstGeom>
          <a:noFill/>
          <a:extLst>
            <a:ext uri="{909E8E84-426E-40DD-AFC4-6F175D3DCCD1}">
              <a14:hiddenFill xmlns:a14="http://schemas.microsoft.com/office/drawing/2010/main">
                <a:solidFill>
                  <a:srgbClr val="FFFFFF"/>
                </a:solidFill>
              </a14:hiddenFill>
            </a:ext>
          </a:extLst>
        </p:spPr>
      </p:pic>
      <p:sp>
        <p:nvSpPr>
          <p:cNvPr id="8" name="pole tekstowe 7"/>
          <p:cNvSpPr txBox="1"/>
          <p:nvPr/>
        </p:nvSpPr>
        <p:spPr>
          <a:xfrm>
            <a:off x="204017" y="610142"/>
            <a:ext cx="5808143" cy="646331"/>
          </a:xfrm>
          <a:prstGeom prst="rect">
            <a:avLst/>
          </a:prstGeom>
          <a:noFill/>
        </p:spPr>
        <p:txBody>
          <a:bodyPr wrap="square" rtlCol="0">
            <a:spAutoFit/>
          </a:bodyPr>
          <a:lstStyle/>
          <a:p>
            <a:r>
              <a:rPr lang="pl-PL" sz="3600" dirty="0" err="1" smtClean="0">
                <a:solidFill>
                  <a:srgbClr val="F78439"/>
                </a:solidFill>
                <a:effectLst>
                  <a:outerShdw blurRad="38100" dist="38100" dir="2700000" algn="tl">
                    <a:srgbClr val="000000">
                      <a:alpha val="43137"/>
                    </a:srgbClr>
                  </a:outerShdw>
                </a:effectLst>
              </a:rPr>
              <a:t>Candle</a:t>
            </a:r>
            <a:r>
              <a:rPr lang="pl-PL" sz="3600" dirty="0" smtClean="0">
                <a:solidFill>
                  <a:srgbClr val="F78439"/>
                </a:solidFill>
                <a:effectLst>
                  <a:outerShdw blurRad="38100" dist="38100" dir="2700000" algn="tl">
                    <a:srgbClr val="000000">
                      <a:alpha val="43137"/>
                    </a:srgbClr>
                  </a:outerShdw>
                </a:effectLst>
              </a:rPr>
              <a:t> transport challenge</a:t>
            </a:r>
            <a:endParaRPr lang="en-US" sz="3600" dirty="0">
              <a:solidFill>
                <a:srgbClr val="F78439"/>
              </a:solidFill>
              <a:effectLst>
                <a:outerShdw blurRad="38100" dist="38100" dir="2700000" algn="tl">
                  <a:srgbClr val="000000">
                    <a:alpha val="43137"/>
                  </a:srgbClr>
                </a:outerShdw>
              </a:effectLst>
            </a:endParaRPr>
          </a:p>
        </p:txBody>
      </p:sp>
      <p:sp>
        <p:nvSpPr>
          <p:cNvPr id="9" name="pole tekstowe 8"/>
          <p:cNvSpPr txBox="1"/>
          <p:nvPr/>
        </p:nvSpPr>
        <p:spPr>
          <a:xfrm>
            <a:off x="6548827" y="5644158"/>
            <a:ext cx="1496243" cy="276999"/>
          </a:xfrm>
          <a:prstGeom prst="rect">
            <a:avLst/>
          </a:prstGeom>
          <a:noFill/>
        </p:spPr>
        <p:txBody>
          <a:bodyPr wrap="none" rtlCol="0">
            <a:spAutoFit/>
          </a:bodyPr>
          <a:lstStyle/>
          <a:p>
            <a:r>
              <a:rPr lang="pl-PL" sz="1200" dirty="0" smtClean="0">
                <a:latin typeface="Cambria" pitchFamily="18" charset="0"/>
              </a:rPr>
              <a:t>(</a:t>
            </a:r>
            <a:r>
              <a:rPr lang="pl-PL" sz="1200" dirty="0" err="1" smtClean="0">
                <a:latin typeface="Cambria" pitchFamily="18" charset="0"/>
              </a:rPr>
              <a:t>Toolbook</a:t>
            </a:r>
            <a:r>
              <a:rPr lang="pl-PL" sz="1200" dirty="0">
                <a:latin typeface="Cambria" pitchFamily="18" charset="0"/>
              </a:rPr>
              <a:t>, </a:t>
            </a:r>
            <a:r>
              <a:rPr lang="pl-PL" sz="1200" dirty="0" err="1">
                <a:latin typeface="Cambria" pitchFamily="18" charset="0"/>
              </a:rPr>
              <a:t>page</a:t>
            </a:r>
            <a:r>
              <a:rPr lang="pl-PL" sz="1200" dirty="0">
                <a:latin typeface="Cambria" pitchFamily="18" charset="0"/>
              </a:rPr>
              <a:t> </a:t>
            </a:r>
            <a:r>
              <a:rPr lang="pl-PL" sz="1200" dirty="0" smtClean="0">
                <a:latin typeface="Cambria" pitchFamily="18" charset="0"/>
              </a:rPr>
              <a:t>23)</a:t>
            </a:r>
            <a:endParaRPr lang="pl-PL" sz="1200" dirty="0">
              <a:latin typeface="Cambria" pitchFamily="18" charset="0"/>
            </a:endParaRPr>
          </a:p>
        </p:txBody>
      </p:sp>
      <p:pic>
        <p:nvPicPr>
          <p:cNvPr id="10" name="Obraz 9" descr="challenge.png"/>
          <p:cNvPicPr>
            <a:picLocks noChangeAspect="1"/>
          </p:cNvPicPr>
          <p:nvPr/>
        </p:nvPicPr>
        <p:blipFill>
          <a:blip r:embed="rId6"/>
          <a:stretch>
            <a:fillRect/>
          </a:stretch>
        </p:blipFill>
        <p:spPr>
          <a:xfrm>
            <a:off x="1115616" y="1972934"/>
            <a:ext cx="6929454" cy="3107096"/>
          </a:xfrm>
          <a:prstGeom prst="rect">
            <a:avLst/>
          </a:prstGeom>
        </p:spPr>
      </p:pic>
    </p:spTree>
    <p:extLst>
      <p:ext uri="{BB962C8B-B14F-4D97-AF65-F5344CB8AC3E}">
        <p14:creationId xmlns:p14="http://schemas.microsoft.com/office/powerpoint/2010/main" val="3699155683"/>
      </p:ext>
    </p:extLst>
  </p:cSld>
  <p:clrMapOvr>
    <a:masterClrMapping/>
  </p:clrMapOvr>
  <p:timing>
    <p:tnLst>
      <p:par>
        <p:cTn id="1" dur="indefinite" restart="never" nodeType="tmRoot"/>
      </p:par>
    </p:tnLst>
  </p:timing>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TotalTime>
  <Words>291</Words>
  <Application>Microsoft Office PowerPoint</Application>
  <PresentationFormat>Pokaz na ekranie (4:3)</PresentationFormat>
  <Paragraphs>49</Paragraphs>
  <Slides>11</Slides>
  <Notes>8</Notes>
  <HiddenSlides>0</HiddenSlides>
  <MMClips>0</MMClips>
  <ScaleCrop>false</ScaleCrop>
  <HeadingPairs>
    <vt:vector size="6" baseType="variant">
      <vt:variant>
        <vt:lpstr>Używane czcionki</vt:lpstr>
      </vt:variant>
      <vt:variant>
        <vt:i4>3</vt:i4>
      </vt:variant>
      <vt:variant>
        <vt:lpstr>Motyw</vt:lpstr>
      </vt:variant>
      <vt:variant>
        <vt:i4>1</vt:i4>
      </vt:variant>
      <vt:variant>
        <vt:lpstr>Tytuły slajdów</vt:lpstr>
      </vt:variant>
      <vt:variant>
        <vt:i4>11</vt:i4>
      </vt:variant>
    </vt:vector>
  </HeadingPairs>
  <TitlesOfParts>
    <vt:vector size="15" baseType="lpstr">
      <vt:lpstr>Arial</vt:lpstr>
      <vt:lpstr>Calibri</vt:lpstr>
      <vt:lpstr>Cambria</vt:lpstr>
      <vt:lpstr>Motyw pakietu Office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Czarek</dc:creator>
  <cp:lastModifiedBy>Cezary Graul</cp:lastModifiedBy>
  <cp:revision>26</cp:revision>
  <dcterms:created xsi:type="dcterms:W3CDTF">2016-07-24T21:04:28Z</dcterms:created>
  <dcterms:modified xsi:type="dcterms:W3CDTF">2018-01-04T22:03:17Z</dcterms:modified>
</cp:coreProperties>
</file>