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60" r:id="rId2"/>
    <p:sldId id="271" r:id="rId3"/>
    <p:sldId id="264" r:id="rId4"/>
    <p:sldId id="265" r:id="rId5"/>
    <p:sldId id="269" r:id="rId6"/>
    <p:sldId id="266" r:id="rId7"/>
    <p:sldId id="267" r:id="rId8"/>
    <p:sldId id="270" r:id="rId9"/>
    <p:sldId id="268" r:id="rId10"/>
    <p:sldId id="272" r:id="rId11"/>
  </p:sldIdLst>
  <p:sldSz cx="9144000" cy="6858000" type="screen4x3"/>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B00AF"/>
    <a:srgbClr val="0400FD"/>
    <a:srgbClr val="B2B2B3"/>
    <a:srgbClr val="400E00"/>
    <a:srgbClr val="400EFF"/>
    <a:srgbClr val="083400"/>
    <a:srgbClr val="C60000"/>
    <a:srgbClr val="F78439"/>
    <a:srgbClr val="FFC600"/>
    <a:srgbClr val="00B55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1" d="100"/>
          <a:sy n="111" d="100"/>
        </p:scale>
        <p:origin x="1614"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pl-PL"/>
          </a:p>
        </p:txBody>
      </p:sp>
      <p:sp>
        <p:nvSpPr>
          <p:cNvPr id="3" name="Symbol zastępczy daty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1F220F8-A344-4369-AE39-02E8C91A42D9}" type="datetimeFigureOut">
              <a:rPr lang="pl-PL" smtClean="0"/>
              <a:pPr/>
              <a:t>2018-01-04</a:t>
            </a:fld>
            <a:endParaRPr lang="pl-PL"/>
          </a:p>
        </p:txBody>
      </p:sp>
      <p:sp>
        <p:nvSpPr>
          <p:cNvPr id="4" name="Symbol zastępczy obrazu slajdu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pl-PL"/>
          </a:p>
        </p:txBody>
      </p:sp>
      <p:sp>
        <p:nvSpPr>
          <p:cNvPr id="5" name="Symbol zastępczy notatek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6" name="Symbol zastępczy stopki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pl-PL"/>
          </a:p>
        </p:txBody>
      </p:sp>
      <p:sp>
        <p:nvSpPr>
          <p:cNvPr id="7" name="Symbol zastępczy numeru slajdu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4958E41-C6FF-4A87-AAB9-A4D3213E257C}" type="slidenum">
              <a:rPr lang="pl-PL" smtClean="0"/>
              <a:pPr/>
              <a:t>‹#›</a:t>
            </a:fld>
            <a:endParaRPr lang="pl-PL"/>
          </a:p>
        </p:txBody>
      </p:sp>
    </p:spTree>
    <p:extLst>
      <p:ext uri="{BB962C8B-B14F-4D97-AF65-F5344CB8AC3E}">
        <p14:creationId xmlns:p14="http://schemas.microsoft.com/office/powerpoint/2010/main" val="17248309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
        <p:cNvGrpSpPr/>
        <p:nvPr/>
      </p:nvGrpSpPr>
      <p:grpSpPr>
        <a:xfrm>
          <a:off x="0" y="0"/>
          <a:ext cx="0" cy="0"/>
          <a:chOff x="0" y="0"/>
          <a:chExt cx="0" cy="0"/>
        </a:xfrm>
      </p:grpSpPr>
      <p:sp>
        <p:nvSpPr>
          <p:cNvPr id="61" name="Shape 6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2" name="Shape 6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8484498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Shape 6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7" name="Shape 6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38217913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Shape 6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7" name="Shape 6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8698016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Shape 5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2" name="Shape 5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32088227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Shape 5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7" name="Shape 5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extLst>
      <p:ext uri="{BB962C8B-B14F-4D97-AF65-F5344CB8AC3E}">
        <p14:creationId xmlns:p14="http://schemas.microsoft.com/office/powerpoint/2010/main" val="27283750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Shape 7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2" name="Shape 7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5813849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Shape 7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2" name="Shape 7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8539301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Shape 7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2" name="Shape 7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7751866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p:cNvSpPr>
            <a:spLocks noGrp="1"/>
          </p:cNvSpPr>
          <p:nvPr>
            <p:ph type="ctrTitle"/>
          </p:nvPr>
        </p:nvSpPr>
        <p:spPr>
          <a:xfrm>
            <a:off x="685800" y="2130425"/>
            <a:ext cx="7772400" cy="1470025"/>
          </a:xfrm>
        </p:spPr>
        <p:txBody>
          <a:bodyPr/>
          <a:lstStyle/>
          <a:p>
            <a:r>
              <a:rPr lang="pl-PL" smtClean="0"/>
              <a:t>Kliknij, aby edytować styl</a:t>
            </a:r>
            <a:endParaRPr lang="pl-PL"/>
          </a:p>
        </p:txBody>
      </p:sp>
      <p:sp>
        <p:nvSpPr>
          <p:cNvPr id="3" name="Podtytuł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l-PL" smtClean="0"/>
              <a:t>Kliknij, aby edytować styl wzorca podtytułu</a:t>
            </a:r>
            <a:endParaRPr lang="pl-PL"/>
          </a:p>
        </p:txBody>
      </p:sp>
      <p:sp>
        <p:nvSpPr>
          <p:cNvPr id="4" name="Symbol zastępczy daty 3"/>
          <p:cNvSpPr>
            <a:spLocks noGrp="1"/>
          </p:cNvSpPr>
          <p:nvPr>
            <p:ph type="dt" sz="half" idx="10"/>
          </p:nvPr>
        </p:nvSpPr>
        <p:spPr/>
        <p:txBody>
          <a:bodyPr/>
          <a:lstStyle/>
          <a:p>
            <a:fld id="{84991AF9-CC93-4C70-8B42-DEAC6B01394C}" type="datetimeFigureOut">
              <a:rPr lang="pl-PL" smtClean="0"/>
              <a:pPr/>
              <a:t>2018-01-04</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EFDF3A6C-CBB5-4C30-A54D-F1FE5894EBE8}" type="slidenum">
              <a:rPr lang="pl-PL" smtClean="0"/>
              <a:pPr/>
              <a:t>‹#›</a:t>
            </a:fld>
            <a:endParaRPr lang="pl-PL"/>
          </a:p>
        </p:txBody>
      </p:sp>
    </p:spTree>
    <p:extLst>
      <p:ext uri="{BB962C8B-B14F-4D97-AF65-F5344CB8AC3E}">
        <p14:creationId xmlns:p14="http://schemas.microsoft.com/office/powerpoint/2010/main" val="13508781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tytułu pionowego 2"/>
          <p:cNvSpPr>
            <a:spLocks noGrp="1"/>
          </p:cNvSpPr>
          <p:nvPr>
            <p:ph type="body" orient="vert" idx="1"/>
          </p:nvPr>
        </p:nvSpPr>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p>
            <a:fld id="{84991AF9-CC93-4C70-8B42-DEAC6B01394C}" type="datetimeFigureOut">
              <a:rPr lang="pl-PL" smtClean="0"/>
              <a:pPr/>
              <a:t>2018-01-04</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EFDF3A6C-CBB5-4C30-A54D-F1FE5894EBE8}" type="slidenum">
              <a:rPr lang="pl-PL" smtClean="0"/>
              <a:pPr/>
              <a:t>‹#›</a:t>
            </a:fld>
            <a:endParaRPr lang="pl-PL"/>
          </a:p>
        </p:txBody>
      </p:sp>
    </p:spTree>
    <p:extLst>
      <p:ext uri="{BB962C8B-B14F-4D97-AF65-F5344CB8AC3E}">
        <p14:creationId xmlns:p14="http://schemas.microsoft.com/office/powerpoint/2010/main" val="9887621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p:cNvSpPr>
            <a:spLocks noGrp="1"/>
          </p:cNvSpPr>
          <p:nvPr>
            <p:ph type="title" orient="vert"/>
          </p:nvPr>
        </p:nvSpPr>
        <p:spPr>
          <a:xfrm>
            <a:off x="6629400" y="274638"/>
            <a:ext cx="2057400" cy="5851525"/>
          </a:xfrm>
        </p:spPr>
        <p:txBody>
          <a:bodyPr vert="eaVert"/>
          <a:lstStyle/>
          <a:p>
            <a:r>
              <a:rPr lang="pl-PL" smtClean="0"/>
              <a:t>Kliknij, aby edytować styl</a:t>
            </a:r>
            <a:endParaRPr lang="pl-PL"/>
          </a:p>
        </p:txBody>
      </p:sp>
      <p:sp>
        <p:nvSpPr>
          <p:cNvPr id="3" name="Symbol zastępczy tytułu pionowego 2"/>
          <p:cNvSpPr>
            <a:spLocks noGrp="1"/>
          </p:cNvSpPr>
          <p:nvPr>
            <p:ph type="body" orient="vert" idx="1"/>
          </p:nvPr>
        </p:nvSpPr>
        <p:spPr>
          <a:xfrm>
            <a:off x="457200" y="274638"/>
            <a:ext cx="6019800" cy="5851525"/>
          </a:xfrm>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p>
            <a:fld id="{84991AF9-CC93-4C70-8B42-DEAC6B01394C}" type="datetimeFigureOut">
              <a:rPr lang="pl-PL" smtClean="0"/>
              <a:pPr/>
              <a:t>2018-01-04</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EFDF3A6C-CBB5-4C30-A54D-F1FE5894EBE8}" type="slidenum">
              <a:rPr lang="pl-PL" smtClean="0"/>
              <a:pPr/>
              <a:t>‹#›</a:t>
            </a:fld>
            <a:endParaRPr lang="pl-PL"/>
          </a:p>
        </p:txBody>
      </p:sp>
    </p:spTree>
    <p:extLst>
      <p:ext uri="{BB962C8B-B14F-4D97-AF65-F5344CB8AC3E}">
        <p14:creationId xmlns:p14="http://schemas.microsoft.com/office/powerpoint/2010/main" val="13620030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593367"/>
            <a:ext cx="8520600" cy="7636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8" name="Shape 18"/>
          <p:cNvSpPr txBox="1">
            <a:spLocks noGrp="1"/>
          </p:cNvSpPr>
          <p:nvPr>
            <p:ph type="body" idx="1"/>
          </p:nvPr>
        </p:nvSpPr>
        <p:spPr>
          <a:xfrm>
            <a:off x="311700" y="1536633"/>
            <a:ext cx="8520600" cy="45552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9" name="Shape 19"/>
          <p:cNvSpPr txBox="1">
            <a:spLocks noGrp="1"/>
          </p:cNvSpPr>
          <p:nvPr>
            <p:ph type="sldNum" idx="12"/>
          </p:nvPr>
        </p:nvSpPr>
        <p:spPr>
          <a:xfrm>
            <a:off x="8472457" y="6217621"/>
            <a:ext cx="548700" cy="524800"/>
          </a:xfrm>
          <a:prstGeom prst="rect">
            <a:avLst/>
          </a:prstGeom>
        </p:spPr>
        <p:txBody>
          <a:bodyPr lIns="91425" tIns="91425" rIns="91425" bIns="91425" anchor="ctr" anchorCtr="0">
            <a:noAutofit/>
          </a:bodyPr>
          <a:lstStyle/>
          <a:p>
            <a:pPr lvl="0">
              <a:spcBef>
                <a:spcPts val="0"/>
              </a:spcBef>
              <a:buNone/>
            </a:pPr>
            <a:fld id="{00000000-1234-1234-1234-123412341234}" type="slidenum">
              <a:rPr lang="pl"/>
              <a:pPr lvl="0">
                <a:spcBef>
                  <a:spcPts val="0"/>
                </a:spcBef>
                <a:buNone/>
              </a:pPr>
              <a:t>‹#›</a:t>
            </a:fld>
            <a:endParaRPr lang="pl"/>
          </a:p>
        </p:txBody>
      </p:sp>
    </p:spTree>
    <p:extLst>
      <p:ext uri="{BB962C8B-B14F-4D97-AF65-F5344CB8AC3E}">
        <p14:creationId xmlns:p14="http://schemas.microsoft.com/office/powerpoint/2010/main" val="11784571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zawartości 2"/>
          <p:cNvSpPr>
            <a:spLocks noGrp="1"/>
          </p:cNvSpPr>
          <p:nvPr>
            <p:ph idx="1"/>
          </p:nvPr>
        </p:nvSpPr>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p>
            <a:fld id="{84991AF9-CC93-4C70-8B42-DEAC6B01394C}" type="datetimeFigureOut">
              <a:rPr lang="pl-PL" smtClean="0"/>
              <a:pPr/>
              <a:t>2018-01-04</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EFDF3A6C-CBB5-4C30-A54D-F1FE5894EBE8}" type="slidenum">
              <a:rPr lang="pl-PL" smtClean="0"/>
              <a:pPr/>
              <a:t>‹#›</a:t>
            </a:fld>
            <a:endParaRPr lang="pl-PL"/>
          </a:p>
        </p:txBody>
      </p:sp>
    </p:spTree>
    <p:extLst>
      <p:ext uri="{BB962C8B-B14F-4D97-AF65-F5344CB8AC3E}">
        <p14:creationId xmlns:p14="http://schemas.microsoft.com/office/powerpoint/2010/main" val="24452230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p:cNvSpPr>
            <a:spLocks noGrp="1"/>
          </p:cNvSpPr>
          <p:nvPr>
            <p:ph type="title"/>
          </p:nvPr>
        </p:nvSpPr>
        <p:spPr>
          <a:xfrm>
            <a:off x="722313" y="4406900"/>
            <a:ext cx="7772400" cy="1362075"/>
          </a:xfrm>
        </p:spPr>
        <p:txBody>
          <a:bodyPr anchor="t"/>
          <a:lstStyle>
            <a:lvl1pPr algn="l">
              <a:defRPr sz="4000" b="1" cap="all"/>
            </a:lvl1pPr>
          </a:lstStyle>
          <a:p>
            <a:r>
              <a:rPr lang="pl-PL" smtClean="0"/>
              <a:t>Kliknij, aby edytować styl</a:t>
            </a:r>
            <a:endParaRPr lang="pl-PL"/>
          </a:p>
        </p:txBody>
      </p:sp>
      <p:sp>
        <p:nvSpPr>
          <p:cNvPr id="3" name="Symbol zastępczy tekstu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smtClean="0"/>
              <a:t>Kliknij, aby edytować style wzorca tekstu</a:t>
            </a:r>
          </a:p>
        </p:txBody>
      </p:sp>
      <p:sp>
        <p:nvSpPr>
          <p:cNvPr id="4" name="Symbol zastępczy daty 3"/>
          <p:cNvSpPr>
            <a:spLocks noGrp="1"/>
          </p:cNvSpPr>
          <p:nvPr>
            <p:ph type="dt" sz="half" idx="10"/>
          </p:nvPr>
        </p:nvSpPr>
        <p:spPr/>
        <p:txBody>
          <a:bodyPr/>
          <a:lstStyle/>
          <a:p>
            <a:fld id="{84991AF9-CC93-4C70-8B42-DEAC6B01394C}" type="datetimeFigureOut">
              <a:rPr lang="pl-PL" smtClean="0"/>
              <a:pPr/>
              <a:t>2018-01-04</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EFDF3A6C-CBB5-4C30-A54D-F1FE5894EBE8}" type="slidenum">
              <a:rPr lang="pl-PL" smtClean="0"/>
              <a:pPr/>
              <a:t>‹#›</a:t>
            </a:fld>
            <a:endParaRPr lang="pl-PL"/>
          </a:p>
        </p:txBody>
      </p:sp>
    </p:spTree>
    <p:extLst>
      <p:ext uri="{BB962C8B-B14F-4D97-AF65-F5344CB8AC3E}">
        <p14:creationId xmlns:p14="http://schemas.microsoft.com/office/powerpoint/2010/main" val="1719750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zawartości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zawartości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daty 4"/>
          <p:cNvSpPr>
            <a:spLocks noGrp="1"/>
          </p:cNvSpPr>
          <p:nvPr>
            <p:ph type="dt" sz="half" idx="10"/>
          </p:nvPr>
        </p:nvSpPr>
        <p:spPr/>
        <p:txBody>
          <a:bodyPr/>
          <a:lstStyle/>
          <a:p>
            <a:fld id="{84991AF9-CC93-4C70-8B42-DEAC6B01394C}" type="datetimeFigureOut">
              <a:rPr lang="pl-PL" smtClean="0"/>
              <a:pPr/>
              <a:t>2018-01-04</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EFDF3A6C-CBB5-4C30-A54D-F1FE5894EBE8}" type="slidenum">
              <a:rPr lang="pl-PL" smtClean="0"/>
              <a:pPr/>
              <a:t>‹#›</a:t>
            </a:fld>
            <a:endParaRPr lang="pl-PL"/>
          </a:p>
        </p:txBody>
      </p:sp>
    </p:spTree>
    <p:extLst>
      <p:ext uri="{BB962C8B-B14F-4D97-AF65-F5344CB8AC3E}">
        <p14:creationId xmlns:p14="http://schemas.microsoft.com/office/powerpoint/2010/main" val="14268066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lvl1pPr>
              <a:defRPr/>
            </a:lvl1pPr>
          </a:lstStyle>
          <a:p>
            <a:r>
              <a:rPr lang="pl-PL" smtClean="0"/>
              <a:t>Kliknij, aby edytować styl</a:t>
            </a:r>
            <a:endParaRPr lang="pl-PL"/>
          </a:p>
        </p:txBody>
      </p:sp>
      <p:sp>
        <p:nvSpPr>
          <p:cNvPr id="3" name="Symbol zastępczy tekst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4" name="Symbol zastępczy zawartości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tekst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6" name="Symbol zastępczy zawartości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7" name="Symbol zastępczy daty 6"/>
          <p:cNvSpPr>
            <a:spLocks noGrp="1"/>
          </p:cNvSpPr>
          <p:nvPr>
            <p:ph type="dt" sz="half" idx="10"/>
          </p:nvPr>
        </p:nvSpPr>
        <p:spPr/>
        <p:txBody>
          <a:bodyPr/>
          <a:lstStyle/>
          <a:p>
            <a:fld id="{84991AF9-CC93-4C70-8B42-DEAC6B01394C}" type="datetimeFigureOut">
              <a:rPr lang="pl-PL" smtClean="0"/>
              <a:pPr/>
              <a:t>2018-01-04</a:t>
            </a:fld>
            <a:endParaRPr lang="pl-PL"/>
          </a:p>
        </p:txBody>
      </p:sp>
      <p:sp>
        <p:nvSpPr>
          <p:cNvPr id="8" name="Symbol zastępczy stopki 7"/>
          <p:cNvSpPr>
            <a:spLocks noGrp="1"/>
          </p:cNvSpPr>
          <p:nvPr>
            <p:ph type="ftr" sz="quarter" idx="11"/>
          </p:nvPr>
        </p:nvSpPr>
        <p:spPr/>
        <p:txBody>
          <a:bodyPr/>
          <a:lstStyle/>
          <a:p>
            <a:endParaRPr lang="pl-PL"/>
          </a:p>
        </p:txBody>
      </p:sp>
      <p:sp>
        <p:nvSpPr>
          <p:cNvPr id="9" name="Symbol zastępczy numeru slajdu 8"/>
          <p:cNvSpPr>
            <a:spLocks noGrp="1"/>
          </p:cNvSpPr>
          <p:nvPr>
            <p:ph type="sldNum" sz="quarter" idx="12"/>
          </p:nvPr>
        </p:nvSpPr>
        <p:spPr/>
        <p:txBody>
          <a:bodyPr/>
          <a:lstStyle/>
          <a:p>
            <a:fld id="{EFDF3A6C-CBB5-4C30-A54D-F1FE5894EBE8}" type="slidenum">
              <a:rPr lang="pl-PL" smtClean="0"/>
              <a:pPr/>
              <a:t>‹#›</a:t>
            </a:fld>
            <a:endParaRPr lang="pl-PL"/>
          </a:p>
        </p:txBody>
      </p:sp>
    </p:spTree>
    <p:extLst>
      <p:ext uri="{BB962C8B-B14F-4D97-AF65-F5344CB8AC3E}">
        <p14:creationId xmlns:p14="http://schemas.microsoft.com/office/powerpoint/2010/main" val="18947287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daty 2"/>
          <p:cNvSpPr>
            <a:spLocks noGrp="1"/>
          </p:cNvSpPr>
          <p:nvPr>
            <p:ph type="dt" sz="half" idx="10"/>
          </p:nvPr>
        </p:nvSpPr>
        <p:spPr/>
        <p:txBody>
          <a:bodyPr/>
          <a:lstStyle/>
          <a:p>
            <a:fld id="{84991AF9-CC93-4C70-8B42-DEAC6B01394C}" type="datetimeFigureOut">
              <a:rPr lang="pl-PL" smtClean="0"/>
              <a:pPr/>
              <a:t>2018-01-04</a:t>
            </a:fld>
            <a:endParaRPr lang="pl-PL"/>
          </a:p>
        </p:txBody>
      </p:sp>
      <p:sp>
        <p:nvSpPr>
          <p:cNvPr id="4" name="Symbol zastępczy stopki 3"/>
          <p:cNvSpPr>
            <a:spLocks noGrp="1"/>
          </p:cNvSpPr>
          <p:nvPr>
            <p:ph type="ftr" sz="quarter" idx="11"/>
          </p:nvPr>
        </p:nvSpPr>
        <p:spPr/>
        <p:txBody>
          <a:bodyPr/>
          <a:lstStyle/>
          <a:p>
            <a:endParaRPr lang="pl-PL"/>
          </a:p>
        </p:txBody>
      </p:sp>
      <p:sp>
        <p:nvSpPr>
          <p:cNvPr id="5" name="Symbol zastępczy numeru slajdu 4"/>
          <p:cNvSpPr>
            <a:spLocks noGrp="1"/>
          </p:cNvSpPr>
          <p:nvPr>
            <p:ph type="sldNum" sz="quarter" idx="12"/>
          </p:nvPr>
        </p:nvSpPr>
        <p:spPr/>
        <p:txBody>
          <a:bodyPr/>
          <a:lstStyle/>
          <a:p>
            <a:fld id="{EFDF3A6C-CBB5-4C30-A54D-F1FE5894EBE8}" type="slidenum">
              <a:rPr lang="pl-PL" smtClean="0"/>
              <a:pPr/>
              <a:t>‹#›</a:t>
            </a:fld>
            <a:endParaRPr lang="pl-PL"/>
          </a:p>
        </p:txBody>
      </p:sp>
    </p:spTree>
    <p:extLst>
      <p:ext uri="{BB962C8B-B14F-4D97-AF65-F5344CB8AC3E}">
        <p14:creationId xmlns:p14="http://schemas.microsoft.com/office/powerpoint/2010/main" val="20354414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p:cNvSpPr>
            <a:spLocks noGrp="1"/>
          </p:cNvSpPr>
          <p:nvPr>
            <p:ph type="dt" sz="half" idx="10"/>
          </p:nvPr>
        </p:nvSpPr>
        <p:spPr/>
        <p:txBody>
          <a:bodyPr/>
          <a:lstStyle/>
          <a:p>
            <a:fld id="{84991AF9-CC93-4C70-8B42-DEAC6B01394C}" type="datetimeFigureOut">
              <a:rPr lang="pl-PL" smtClean="0"/>
              <a:pPr/>
              <a:t>2018-01-04</a:t>
            </a:fld>
            <a:endParaRPr lang="pl-PL"/>
          </a:p>
        </p:txBody>
      </p:sp>
      <p:sp>
        <p:nvSpPr>
          <p:cNvPr id="3" name="Symbol zastępczy stopki 2"/>
          <p:cNvSpPr>
            <a:spLocks noGrp="1"/>
          </p:cNvSpPr>
          <p:nvPr>
            <p:ph type="ftr" sz="quarter" idx="11"/>
          </p:nvPr>
        </p:nvSpPr>
        <p:spPr/>
        <p:txBody>
          <a:bodyPr/>
          <a:lstStyle/>
          <a:p>
            <a:endParaRPr lang="pl-PL"/>
          </a:p>
        </p:txBody>
      </p:sp>
      <p:sp>
        <p:nvSpPr>
          <p:cNvPr id="4" name="Symbol zastępczy numeru slajdu 3"/>
          <p:cNvSpPr>
            <a:spLocks noGrp="1"/>
          </p:cNvSpPr>
          <p:nvPr>
            <p:ph type="sldNum" sz="quarter" idx="12"/>
          </p:nvPr>
        </p:nvSpPr>
        <p:spPr/>
        <p:txBody>
          <a:bodyPr/>
          <a:lstStyle/>
          <a:p>
            <a:fld id="{EFDF3A6C-CBB5-4C30-A54D-F1FE5894EBE8}" type="slidenum">
              <a:rPr lang="pl-PL" smtClean="0"/>
              <a:pPr/>
              <a:t>‹#›</a:t>
            </a:fld>
            <a:endParaRPr lang="pl-PL"/>
          </a:p>
        </p:txBody>
      </p:sp>
    </p:spTree>
    <p:extLst>
      <p:ext uri="{BB962C8B-B14F-4D97-AF65-F5344CB8AC3E}">
        <p14:creationId xmlns:p14="http://schemas.microsoft.com/office/powerpoint/2010/main" val="42828681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457200" y="273050"/>
            <a:ext cx="3008313" cy="1162050"/>
          </a:xfrm>
        </p:spPr>
        <p:txBody>
          <a:bodyPr anchor="b"/>
          <a:lstStyle>
            <a:lvl1pPr algn="l">
              <a:defRPr sz="2000" b="1"/>
            </a:lvl1pPr>
          </a:lstStyle>
          <a:p>
            <a:r>
              <a:rPr lang="pl-PL" smtClean="0"/>
              <a:t>Kliknij, aby edytować styl</a:t>
            </a:r>
            <a:endParaRPr lang="pl-PL"/>
          </a:p>
        </p:txBody>
      </p:sp>
      <p:sp>
        <p:nvSpPr>
          <p:cNvPr id="3" name="Symbol zastępczy zawartości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tekst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5" name="Symbol zastępczy daty 4"/>
          <p:cNvSpPr>
            <a:spLocks noGrp="1"/>
          </p:cNvSpPr>
          <p:nvPr>
            <p:ph type="dt" sz="half" idx="10"/>
          </p:nvPr>
        </p:nvSpPr>
        <p:spPr/>
        <p:txBody>
          <a:bodyPr/>
          <a:lstStyle/>
          <a:p>
            <a:fld id="{84991AF9-CC93-4C70-8B42-DEAC6B01394C}" type="datetimeFigureOut">
              <a:rPr lang="pl-PL" smtClean="0"/>
              <a:pPr/>
              <a:t>2018-01-04</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EFDF3A6C-CBB5-4C30-A54D-F1FE5894EBE8}" type="slidenum">
              <a:rPr lang="pl-PL" smtClean="0"/>
              <a:pPr/>
              <a:t>‹#›</a:t>
            </a:fld>
            <a:endParaRPr lang="pl-PL"/>
          </a:p>
        </p:txBody>
      </p:sp>
    </p:spTree>
    <p:extLst>
      <p:ext uri="{BB962C8B-B14F-4D97-AF65-F5344CB8AC3E}">
        <p14:creationId xmlns:p14="http://schemas.microsoft.com/office/powerpoint/2010/main" val="38278032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1792288" y="4800600"/>
            <a:ext cx="5486400" cy="566738"/>
          </a:xfrm>
        </p:spPr>
        <p:txBody>
          <a:bodyPr anchor="b"/>
          <a:lstStyle>
            <a:lvl1pPr algn="l">
              <a:defRPr sz="2000" b="1"/>
            </a:lvl1pPr>
          </a:lstStyle>
          <a:p>
            <a:r>
              <a:rPr lang="pl-PL" smtClean="0"/>
              <a:t>Kliknij, aby edytować styl</a:t>
            </a:r>
            <a:endParaRPr lang="pl-PL"/>
          </a:p>
        </p:txBody>
      </p:sp>
      <p:sp>
        <p:nvSpPr>
          <p:cNvPr id="3" name="Symbol zastępczy obrazu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5" name="Symbol zastępczy daty 4"/>
          <p:cNvSpPr>
            <a:spLocks noGrp="1"/>
          </p:cNvSpPr>
          <p:nvPr>
            <p:ph type="dt" sz="half" idx="10"/>
          </p:nvPr>
        </p:nvSpPr>
        <p:spPr/>
        <p:txBody>
          <a:bodyPr/>
          <a:lstStyle/>
          <a:p>
            <a:fld id="{84991AF9-CC93-4C70-8B42-DEAC6B01394C}" type="datetimeFigureOut">
              <a:rPr lang="pl-PL" smtClean="0"/>
              <a:pPr/>
              <a:t>2018-01-04</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EFDF3A6C-CBB5-4C30-A54D-F1FE5894EBE8}" type="slidenum">
              <a:rPr lang="pl-PL" smtClean="0"/>
              <a:pPr/>
              <a:t>‹#›</a:t>
            </a:fld>
            <a:endParaRPr lang="pl-PL"/>
          </a:p>
        </p:txBody>
      </p:sp>
    </p:spTree>
    <p:extLst>
      <p:ext uri="{BB962C8B-B14F-4D97-AF65-F5344CB8AC3E}">
        <p14:creationId xmlns:p14="http://schemas.microsoft.com/office/powerpoint/2010/main" val="15101538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tytułu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pl-PL" smtClean="0"/>
              <a:t>Kliknij, aby edytować styl</a:t>
            </a:r>
            <a:endParaRPr lang="pl-PL"/>
          </a:p>
        </p:txBody>
      </p:sp>
      <p:sp>
        <p:nvSpPr>
          <p:cNvPr id="3" name="Symbol zastępczy tekstu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991AF9-CC93-4C70-8B42-DEAC6B01394C}" type="datetimeFigureOut">
              <a:rPr lang="pl-PL" smtClean="0"/>
              <a:pPr/>
              <a:t>2018-01-04</a:t>
            </a:fld>
            <a:endParaRPr lang="pl-PL"/>
          </a:p>
        </p:txBody>
      </p:sp>
      <p:sp>
        <p:nvSpPr>
          <p:cNvPr id="5" name="Symbol zastępczy stopki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DF3A6C-CBB5-4C30-A54D-F1FE5894EBE8}" type="slidenum">
              <a:rPr lang="pl-PL" smtClean="0"/>
              <a:pPr/>
              <a:t>‹#›</a:t>
            </a:fld>
            <a:endParaRPr lang="pl-PL"/>
          </a:p>
        </p:txBody>
      </p:sp>
    </p:spTree>
    <p:extLst>
      <p:ext uri="{BB962C8B-B14F-4D97-AF65-F5344CB8AC3E}">
        <p14:creationId xmlns:p14="http://schemas.microsoft.com/office/powerpoint/2010/main" val="9275652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1.png"/><Relationship Id="rId7"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12.xml"/><Relationship Id="rId6" Type="http://schemas.openxmlformats.org/officeDocument/2006/relationships/image" Target="../media/image10.png"/><Relationship Id="rId5" Type="http://schemas.openxmlformats.org/officeDocument/2006/relationships/image" Target="../media/image2.png"/><Relationship Id="rId4" Type="http://schemas.openxmlformats.org/officeDocument/2006/relationships/image" Target="../media/image6.jpeg"/><Relationship Id="rId9" Type="http://schemas.openxmlformats.org/officeDocument/2006/relationships/image" Target="../media/image13.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2.png"/><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2.xml"/><Relationship Id="rId6" Type="http://schemas.openxmlformats.org/officeDocument/2006/relationships/image" Target="../media/image2.png"/><Relationship Id="rId5" Type="http://schemas.openxmlformats.org/officeDocument/2006/relationships/image" Target="../media/image6.jpeg"/><Relationship Id="rId4" Type="http://schemas.openxmlformats.org/officeDocument/2006/relationships/hyperlink" Target="https://popapp.in/" TargetMode="External"/></Relationships>
</file>

<file path=ppt/slides/_rels/slide9.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notesSlide" Target="../notesSlides/notesSlide7.xml"/><Relationship Id="rId7" Type="http://schemas.openxmlformats.org/officeDocument/2006/relationships/image" Target="../media/image9.png"/><Relationship Id="rId2" Type="http://schemas.openxmlformats.org/officeDocument/2006/relationships/slideLayout" Target="../slideLayouts/slideLayout12.xml"/><Relationship Id="rId1" Type="http://schemas.openxmlformats.org/officeDocument/2006/relationships/video" Target="https://www.youtube.com/embed/k-nfWQLmlMk" TargetMode="External"/><Relationship Id="rId6" Type="http://schemas.openxmlformats.org/officeDocument/2006/relationships/image" Target="../media/image6.jpeg"/><Relationship Id="rId5" Type="http://schemas.openxmlformats.org/officeDocument/2006/relationships/hyperlink" Target="https://www.youtube.com/watch?v=k-nfWQLmlMk" TargetMode="External"/><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4" descr="E:\CloudStation\[PROJEKTY]\[ACTIVE][2015-10-15][PROJEKT][SHOPA][UTP][DiamonDT]\2016_06_18_Grafika\Gotowe\PowerPoint_templates\prototype.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26776" y="-16932"/>
            <a:ext cx="9864000" cy="7056215"/>
          </a:xfrm>
          <a:prstGeom prst="rect">
            <a:avLst/>
          </a:prstGeom>
          <a:noFill/>
          <a:extLst>
            <a:ext uri="{909E8E84-426E-40DD-AFC4-6F175D3DCCD1}">
              <a14:hiddenFill xmlns:a14="http://schemas.microsoft.com/office/drawing/2010/main">
                <a:solidFill>
                  <a:srgbClr val="FFFFFF"/>
                </a:solidFill>
              </a14:hiddenFill>
            </a:ext>
          </a:extLst>
        </p:spPr>
      </p:pic>
      <p:pic>
        <p:nvPicPr>
          <p:cNvPr id="5122" name="Picture 2" descr="E:\CloudStation\[PROJEKTY]\[ACTIVE][2015-10-15][PROJEKT][SHOPA][UTP][DiamonDT]\2016_06_18_Grafika\Gotowe\etapy_metodyki_elementy_en\prototype_white.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0843" y="6237310"/>
            <a:ext cx="1649412" cy="365125"/>
          </a:xfrm>
          <a:prstGeom prst="rect">
            <a:avLst/>
          </a:prstGeom>
          <a:noFill/>
          <a:extLst>
            <a:ext uri="{909E8E84-426E-40DD-AFC4-6F175D3DCCD1}">
              <a14:hiddenFill xmlns:a14="http://schemas.microsoft.com/office/drawing/2010/main">
                <a:solidFill>
                  <a:srgbClr val="FFFFFF"/>
                </a:solidFill>
              </a14:hiddenFill>
            </a:ext>
          </a:extLst>
        </p:spPr>
      </p:pic>
      <p:pic>
        <p:nvPicPr>
          <p:cNvPr id="7" name="Obraz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292080" y="1844824"/>
            <a:ext cx="3395676" cy="1080000"/>
          </a:xfrm>
          <a:prstGeom prst="rect">
            <a:avLst/>
          </a:prstGeom>
        </p:spPr>
      </p:pic>
      <p:pic>
        <p:nvPicPr>
          <p:cNvPr id="9" name="Obraz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25980" y="1844824"/>
            <a:ext cx="3786024" cy="1080000"/>
          </a:xfrm>
          <a:prstGeom prst="rect">
            <a:avLst/>
          </a:prstGeom>
        </p:spPr>
      </p:pic>
      <p:sp>
        <p:nvSpPr>
          <p:cNvPr id="10" name="pole tekstowe 9"/>
          <p:cNvSpPr txBox="1"/>
          <p:nvPr/>
        </p:nvSpPr>
        <p:spPr>
          <a:xfrm>
            <a:off x="791580" y="3923685"/>
            <a:ext cx="7560840" cy="1384995"/>
          </a:xfrm>
          <a:prstGeom prst="rect">
            <a:avLst/>
          </a:prstGeom>
          <a:noFill/>
        </p:spPr>
        <p:txBody>
          <a:bodyPr wrap="square" rtlCol="0">
            <a:spAutoFit/>
          </a:bodyPr>
          <a:lstStyle/>
          <a:p>
            <a:pPr algn="ctr"/>
            <a:r>
              <a:rPr lang="en-GB" sz="1200" dirty="0">
                <a:latin typeface="Cambria" panose="02040503050406030204" pitchFamily="18" charset="0"/>
              </a:rPr>
              <a:t>This project has been co-funded by the Erasmus+ Programme of the European Union</a:t>
            </a:r>
            <a:r>
              <a:rPr lang="en-GB" sz="1200" dirty="0" smtClean="0">
                <a:latin typeface="Cambria" panose="02040503050406030204" pitchFamily="18" charset="0"/>
              </a:rPr>
              <a:t>.</a:t>
            </a:r>
            <a:endParaRPr lang="pl-PL" sz="1200" dirty="0" smtClean="0">
              <a:latin typeface="Cambria" panose="02040503050406030204" pitchFamily="18" charset="0"/>
            </a:endParaRPr>
          </a:p>
          <a:p>
            <a:pPr algn="ctr"/>
            <a:endParaRPr lang="pl-PL" sz="1200" dirty="0">
              <a:latin typeface="Cambria" panose="02040503050406030204" pitchFamily="18" charset="0"/>
            </a:endParaRPr>
          </a:p>
          <a:p>
            <a:pPr algn="ctr"/>
            <a:r>
              <a:rPr lang="en-GB" sz="1200" dirty="0">
                <a:latin typeface="Cambria" panose="02040503050406030204" pitchFamily="18" charset="0"/>
              </a:rPr>
              <a:t>This publication reflects the views only of the author, the National Agency and European Commission cannot be held responsible for any use which may be made of the information contained therein</a:t>
            </a:r>
            <a:r>
              <a:rPr lang="en-GB" sz="1200" dirty="0" smtClean="0">
                <a:latin typeface="Cambria" panose="02040503050406030204" pitchFamily="18" charset="0"/>
              </a:rPr>
              <a:t>.</a:t>
            </a:r>
            <a:endParaRPr lang="pl-PL" sz="1200" dirty="0" smtClean="0">
              <a:latin typeface="Cambria" panose="02040503050406030204" pitchFamily="18" charset="0"/>
            </a:endParaRPr>
          </a:p>
          <a:p>
            <a:pPr algn="ctr"/>
            <a:endParaRPr lang="pl-PL" sz="1200" dirty="0">
              <a:latin typeface="Cambria" panose="02040503050406030204" pitchFamily="18" charset="0"/>
            </a:endParaRPr>
          </a:p>
          <a:p>
            <a:pPr algn="ctr"/>
            <a:r>
              <a:rPr lang="en-GB" sz="1200" dirty="0">
                <a:latin typeface="Cambria" panose="02040503050406030204" pitchFamily="18" charset="0"/>
              </a:rPr>
              <a:t>PUBLICATION FREE OF CHARGE</a:t>
            </a:r>
            <a:endParaRPr lang="pl-PL" sz="1200" dirty="0">
              <a:latin typeface="Cambria" panose="02040503050406030204" pitchFamily="18" charset="0"/>
            </a:endParaRPr>
          </a:p>
          <a:p>
            <a:pPr algn="ctr"/>
            <a:endParaRPr lang="pl-PL" sz="1200" dirty="0">
              <a:latin typeface="Cambria" panose="02040503050406030204" pitchFamily="18" charset="0"/>
            </a:endParaRPr>
          </a:p>
        </p:txBody>
      </p:sp>
      <p:pic>
        <p:nvPicPr>
          <p:cNvPr id="8" name="Obraz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849556" y="6307161"/>
            <a:ext cx="838200" cy="295275"/>
          </a:xfrm>
          <a:prstGeom prst="rect">
            <a:avLst/>
          </a:prstGeom>
        </p:spPr>
      </p:pic>
    </p:spTree>
    <p:extLst>
      <p:ext uri="{BB962C8B-B14F-4D97-AF65-F5344CB8AC3E}">
        <p14:creationId xmlns:p14="http://schemas.microsoft.com/office/powerpoint/2010/main" val="398467806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pic>
        <p:nvPicPr>
          <p:cNvPr id="5" name="Picture 4" descr="E:\CloudStation\[PROJEKTY]\[ACTIVE][2015-10-15][PROJEKT][SHOPA][UTP][DiamonDT]\2016_06_18_Grafika\Gotowe\PowerPoint_templates\prototype.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26776" y="-16932"/>
            <a:ext cx="9864000" cy="705621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0" descr="E:\CloudStation\[PROJEKTY]\[ACTIVE][2015-10-15][PROJEKT][SHOPA][UTP][DiamonDT]\2016_06_18_Grafika\Gotowe\PowerPoint_templates\DiamonDT_Project_Official LOGO.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52320" y="116632"/>
            <a:ext cx="1524000" cy="506413"/>
          </a:xfrm>
          <a:prstGeom prst="rect">
            <a:avLst/>
          </a:prstGeom>
          <a:noFill/>
          <a:extLst>
            <a:ext uri="{909E8E84-426E-40DD-AFC4-6F175D3DCCD1}">
              <a14:hiddenFill xmlns:a14="http://schemas.microsoft.com/office/drawing/2010/main">
                <a:solidFill>
                  <a:srgbClr val="FFFFFF"/>
                </a:solidFill>
              </a14:hiddenFill>
            </a:ext>
          </a:extLst>
        </p:spPr>
      </p:pic>
      <p:sp>
        <p:nvSpPr>
          <p:cNvPr id="7" name="pole tekstowe 6"/>
          <p:cNvSpPr txBox="1"/>
          <p:nvPr/>
        </p:nvSpPr>
        <p:spPr>
          <a:xfrm>
            <a:off x="204017" y="610142"/>
            <a:ext cx="1667572" cy="646331"/>
          </a:xfrm>
          <a:prstGeom prst="rect">
            <a:avLst/>
          </a:prstGeom>
          <a:noFill/>
        </p:spPr>
        <p:txBody>
          <a:bodyPr wrap="none" rtlCol="0">
            <a:spAutoFit/>
          </a:bodyPr>
          <a:lstStyle/>
          <a:p>
            <a:r>
              <a:rPr lang="pl-PL" sz="3600" dirty="0" err="1" smtClean="0">
                <a:solidFill>
                  <a:srgbClr val="F78439"/>
                </a:solidFill>
                <a:effectLst>
                  <a:outerShdw blurRad="38100" dist="38100" dir="2700000" algn="tl">
                    <a:srgbClr val="000000">
                      <a:alpha val="43137"/>
                    </a:srgbClr>
                  </a:outerShdw>
                </a:effectLst>
              </a:rPr>
              <a:t>Authors</a:t>
            </a:r>
            <a:endParaRPr lang="pl-PL" sz="3600" dirty="0">
              <a:solidFill>
                <a:srgbClr val="F78439"/>
              </a:solidFill>
              <a:effectLst>
                <a:outerShdw blurRad="38100" dist="38100" dir="2700000" algn="tl">
                  <a:srgbClr val="000000">
                    <a:alpha val="43137"/>
                  </a:srgbClr>
                </a:outerShdw>
              </a:effectLst>
            </a:endParaRPr>
          </a:p>
        </p:txBody>
      </p:sp>
      <p:pic>
        <p:nvPicPr>
          <p:cNvPr id="8" name="Picture 2" descr="E:\CloudStation\[PROJEKTY]\[ACTIVE][2015-10-15][PROJEKT][SHOPA][UTP][DiamonDT]\2016_06_18_Grafika\Gotowe\etapy_metodyki_elementy_en\prototype_white.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00843" y="6237310"/>
            <a:ext cx="1649412" cy="365125"/>
          </a:xfrm>
          <a:prstGeom prst="rect">
            <a:avLst/>
          </a:prstGeom>
          <a:noFill/>
          <a:extLst>
            <a:ext uri="{909E8E84-426E-40DD-AFC4-6F175D3DCCD1}">
              <a14:hiddenFill xmlns:a14="http://schemas.microsoft.com/office/drawing/2010/main">
                <a:solidFill>
                  <a:srgbClr val="FFFFFF"/>
                </a:solidFill>
              </a14:hiddenFill>
            </a:ext>
          </a:extLst>
        </p:spPr>
      </p:pic>
      <p:pic>
        <p:nvPicPr>
          <p:cNvPr id="9" name="Obraz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995936" y="4615103"/>
            <a:ext cx="726102" cy="720000"/>
          </a:xfrm>
          <a:prstGeom prst="rect">
            <a:avLst/>
          </a:prstGeom>
        </p:spPr>
      </p:pic>
      <p:pic>
        <p:nvPicPr>
          <p:cNvPr id="10" name="Obraz 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289125" y="4615103"/>
            <a:ext cx="720000" cy="720000"/>
          </a:xfrm>
          <a:prstGeom prst="rect">
            <a:avLst/>
          </a:prstGeom>
        </p:spPr>
      </p:pic>
      <p:pic>
        <p:nvPicPr>
          <p:cNvPr id="11" name="Obraz 10"/>
          <p:cNvPicPr>
            <a:picLocks noChangeAspect="1"/>
          </p:cNvPicPr>
          <p:nvPr/>
        </p:nvPicPr>
        <p:blipFill rotWithShape="1">
          <a:blip r:embed="rId8" cstate="print">
            <a:extLst>
              <a:ext uri="{28A0092B-C50C-407E-A947-70E740481C1C}">
                <a14:useLocalDpi xmlns:a14="http://schemas.microsoft.com/office/drawing/2010/main" val="0"/>
              </a:ext>
            </a:extLst>
          </a:blip>
          <a:srcRect t="19307" b="20222"/>
          <a:stretch/>
        </p:blipFill>
        <p:spPr>
          <a:xfrm>
            <a:off x="6479760" y="4615103"/>
            <a:ext cx="2106318" cy="720000"/>
          </a:xfrm>
          <a:prstGeom prst="rect">
            <a:avLst/>
          </a:prstGeom>
        </p:spPr>
      </p:pic>
      <p:pic>
        <p:nvPicPr>
          <p:cNvPr id="12" name="Obraz 11"/>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241654" y="1800714"/>
            <a:ext cx="1486137" cy="1333566"/>
          </a:xfrm>
          <a:prstGeom prst="rect">
            <a:avLst/>
          </a:prstGeom>
        </p:spPr>
      </p:pic>
      <p:sp>
        <p:nvSpPr>
          <p:cNvPr id="13" name="Shape 83"/>
          <p:cNvSpPr txBox="1">
            <a:spLocks/>
          </p:cNvSpPr>
          <p:nvPr/>
        </p:nvSpPr>
        <p:spPr bwMode="auto">
          <a:xfrm>
            <a:off x="4139952" y="1289878"/>
            <a:ext cx="2558864" cy="1376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 typeface="Arial" panose="020B0604020202020204" pitchFamily="34" charset="0"/>
              <a:buNone/>
            </a:pPr>
            <a:r>
              <a:rPr lang="pl-PL" altLang="pl-PL" sz="2000" dirty="0" smtClean="0">
                <a:latin typeface="Cambria" panose="02040503050406030204" pitchFamily="18" charset="0"/>
              </a:rPr>
              <a:t>Cezary Graul</a:t>
            </a:r>
          </a:p>
          <a:p>
            <a:pPr eaLnBrk="1" hangingPunct="1">
              <a:spcBef>
                <a:spcPct val="0"/>
              </a:spcBef>
              <a:buFont typeface="Arial" panose="020B0604020202020204" pitchFamily="34" charset="0"/>
              <a:buNone/>
            </a:pPr>
            <a:r>
              <a:rPr lang="pl-PL" altLang="pl-PL" sz="2000" dirty="0" smtClean="0">
                <a:latin typeface="Cambria" panose="02040503050406030204" pitchFamily="18" charset="0"/>
              </a:rPr>
              <a:t>Magdalena Kowalska</a:t>
            </a:r>
          </a:p>
          <a:p>
            <a:pPr eaLnBrk="1" hangingPunct="1">
              <a:spcBef>
                <a:spcPct val="0"/>
              </a:spcBef>
              <a:buFont typeface="Arial" panose="020B0604020202020204" pitchFamily="34" charset="0"/>
              <a:buNone/>
            </a:pPr>
            <a:r>
              <a:rPr lang="pl-PL" altLang="pl-PL" sz="2000" dirty="0" smtClean="0">
                <a:latin typeface="Cambria" panose="02040503050406030204" pitchFamily="18" charset="0"/>
              </a:rPr>
              <a:t>Filip Sieracki</a:t>
            </a:r>
          </a:p>
          <a:p>
            <a:pPr eaLnBrk="1" hangingPunct="1">
              <a:spcBef>
                <a:spcPct val="0"/>
              </a:spcBef>
              <a:buFont typeface="Arial" panose="020B0604020202020204" pitchFamily="34" charset="0"/>
              <a:buNone/>
            </a:pPr>
            <a:r>
              <a:rPr lang="pl-PL" altLang="pl-PL" sz="2000" dirty="0" smtClean="0">
                <a:latin typeface="Cambria" panose="02040503050406030204" pitchFamily="18" charset="0"/>
              </a:rPr>
              <a:t>Mateusz Wirwicki</a:t>
            </a:r>
            <a:endParaRPr lang="en-US" altLang="pl-PL" sz="2000" dirty="0">
              <a:latin typeface="Cambria" panose="02040503050406030204" pitchFamily="18" charset="0"/>
            </a:endParaRPr>
          </a:p>
        </p:txBody>
      </p:sp>
      <p:sp>
        <p:nvSpPr>
          <p:cNvPr id="14" name="Shape 83"/>
          <p:cNvSpPr txBox="1">
            <a:spLocks/>
          </p:cNvSpPr>
          <p:nvPr/>
        </p:nvSpPr>
        <p:spPr bwMode="auto">
          <a:xfrm>
            <a:off x="1453001" y="3179557"/>
            <a:ext cx="3063442" cy="777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 typeface="Arial" panose="020B0604020202020204" pitchFamily="34" charset="0"/>
              <a:buNone/>
            </a:pPr>
            <a:r>
              <a:rPr lang="pl-PL" altLang="pl-PL" sz="2000" dirty="0" smtClean="0">
                <a:latin typeface="Cambria" panose="02040503050406030204" pitchFamily="18" charset="0"/>
              </a:rPr>
              <a:t>UTP University of Science </a:t>
            </a:r>
          </a:p>
          <a:p>
            <a:pPr eaLnBrk="1" hangingPunct="1">
              <a:spcBef>
                <a:spcPct val="0"/>
              </a:spcBef>
              <a:buFont typeface="Arial" panose="020B0604020202020204" pitchFamily="34" charset="0"/>
              <a:buNone/>
            </a:pPr>
            <a:r>
              <a:rPr lang="pl-PL" altLang="pl-PL" sz="2000" dirty="0" smtClean="0">
                <a:latin typeface="Cambria" panose="02040503050406030204" pitchFamily="18" charset="0"/>
              </a:rPr>
              <a:t>and Technology</a:t>
            </a:r>
            <a:endParaRPr lang="en-US" altLang="pl-PL" sz="2000" dirty="0">
              <a:latin typeface="Cambria" panose="02040503050406030204" pitchFamily="18" charset="0"/>
            </a:endParaRPr>
          </a:p>
        </p:txBody>
      </p:sp>
      <p:sp>
        <p:nvSpPr>
          <p:cNvPr id="15" name="Shape 83"/>
          <p:cNvSpPr txBox="1">
            <a:spLocks/>
          </p:cNvSpPr>
          <p:nvPr/>
        </p:nvSpPr>
        <p:spPr bwMode="auto">
          <a:xfrm>
            <a:off x="369693" y="5349459"/>
            <a:ext cx="2558864" cy="467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 typeface="Arial" panose="020B0604020202020204" pitchFamily="34" charset="0"/>
              <a:buNone/>
            </a:pPr>
            <a:r>
              <a:rPr lang="pl-PL" altLang="pl-PL" sz="2000" dirty="0" smtClean="0">
                <a:latin typeface="Cambria" panose="02040503050406030204" pitchFamily="18" charset="0"/>
              </a:rPr>
              <a:t>Krzyszto</a:t>
            </a:r>
            <a:r>
              <a:rPr lang="pl-PL" altLang="pl-PL" sz="2000" dirty="0" smtClean="0">
                <a:latin typeface="Cambria" panose="02040503050406030204" pitchFamily="18" charset="0"/>
              </a:rPr>
              <a:t>f Jastrzębski</a:t>
            </a:r>
            <a:endParaRPr lang="en-US" altLang="pl-PL" sz="2000" dirty="0">
              <a:latin typeface="Cambria" panose="02040503050406030204" pitchFamily="18" charset="0"/>
            </a:endParaRPr>
          </a:p>
        </p:txBody>
      </p:sp>
      <p:sp>
        <p:nvSpPr>
          <p:cNvPr id="16" name="Shape 83"/>
          <p:cNvSpPr txBox="1">
            <a:spLocks/>
          </p:cNvSpPr>
          <p:nvPr/>
        </p:nvSpPr>
        <p:spPr bwMode="auto">
          <a:xfrm>
            <a:off x="6253487" y="5349459"/>
            <a:ext cx="2558864" cy="467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 typeface="Arial" panose="020B0604020202020204" pitchFamily="34" charset="0"/>
              <a:buNone/>
            </a:pPr>
            <a:r>
              <a:rPr lang="pl-PL" altLang="pl-PL" sz="2000" dirty="0" smtClean="0">
                <a:latin typeface="Cambria" panose="02040503050406030204" pitchFamily="18" charset="0"/>
              </a:rPr>
              <a:t>Alexander </a:t>
            </a:r>
            <a:r>
              <a:rPr lang="pl-PL" altLang="pl-PL" sz="2000" dirty="0" err="1" smtClean="0">
                <a:latin typeface="Cambria" panose="02040503050406030204" pitchFamily="18" charset="0"/>
              </a:rPr>
              <a:t>Utne</a:t>
            </a:r>
            <a:endParaRPr lang="en-US" altLang="pl-PL" sz="2000" dirty="0">
              <a:latin typeface="Cambria" panose="02040503050406030204" pitchFamily="18" charset="0"/>
            </a:endParaRPr>
          </a:p>
        </p:txBody>
      </p:sp>
      <p:sp>
        <p:nvSpPr>
          <p:cNvPr id="17" name="Shape 83"/>
          <p:cNvSpPr txBox="1">
            <a:spLocks/>
          </p:cNvSpPr>
          <p:nvPr/>
        </p:nvSpPr>
        <p:spPr bwMode="auto">
          <a:xfrm>
            <a:off x="3167258" y="5349459"/>
            <a:ext cx="2383458" cy="467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None/>
            </a:pPr>
            <a:r>
              <a:rPr lang="pl-PL" altLang="pl-PL" sz="2000" dirty="0">
                <a:latin typeface="Cambria" panose="02040503050406030204" pitchFamily="18" charset="0"/>
              </a:rPr>
              <a:t>Manuel </a:t>
            </a:r>
            <a:r>
              <a:rPr lang="pl-PL" altLang="pl-PL" sz="2000" dirty="0" err="1">
                <a:latin typeface="Cambria" panose="02040503050406030204" pitchFamily="18" charset="0"/>
              </a:rPr>
              <a:t>Fernández</a:t>
            </a:r>
            <a:endParaRPr lang="en-US" altLang="pl-PL" sz="2000" dirty="0">
              <a:latin typeface="Cambria" panose="02040503050406030204" pitchFamily="18" charset="0"/>
            </a:endParaRPr>
          </a:p>
        </p:txBody>
      </p:sp>
    </p:spTree>
    <p:extLst>
      <p:ext uri="{BB962C8B-B14F-4D97-AF65-F5344CB8AC3E}">
        <p14:creationId xmlns:p14="http://schemas.microsoft.com/office/powerpoint/2010/main" val="12887755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4" descr="E:\CloudStation\[PROJEKTY]\[ACTIVE][2015-10-15][PROJEKT][SHOPA][UTP][DiamonDT]\2016_06_18_Grafika\Gotowe\PowerPoint_templates\prototype.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26776" y="-16932"/>
            <a:ext cx="9864000" cy="7056215"/>
          </a:xfrm>
          <a:prstGeom prst="rect">
            <a:avLst/>
          </a:prstGeom>
          <a:noFill/>
          <a:extLst>
            <a:ext uri="{909E8E84-426E-40DD-AFC4-6F175D3DCCD1}">
              <a14:hiddenFill xmlns:a14="http://schemas.microsoft.com/office/drawing/2010/main">
                <a:solidFill>
                  <a:srgbClr val="FFFFFF"/>
                </a:solidFill>
              </a14:hiddenFill>
            </a:ext>
          </a:extLst>
        </p:spPr>
      </p:pic>
      <p:pic>
        <p:nvPicPr>
          <p:cNvPr id="5122" name="Picture 2" descr="E:\CloudStation\[PROJEKTY]\[ACTIVE][2015-10-15][PROJEKT][SHOPA][UTP][DiamonDT]\2016_06_18_Grafika\Gotowe\etapy_metodyki_elementy_en\prototype_white.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0843" y="6237310"/>
            <a:ext cx="1649412" cy="36512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10" descr="E:\CloudStation\[PROJEKTY]\[ACTIVE][2015-10-15][PROJEKT][SHOPA][UTP][DiamonDT]\2016_06_18_Grafika\Gotowe\PowerPoint_templates\DiamonDT_Project_Official LOGO.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52320" y="116632"/>
            <a:ext cx="1524000" cy="506413"/>
          </a:xfrm>
          <a:prstGeom prst="rect">
            <a:avLst/>
          </a:prstGeom>
          <a:noFill/>
          <a:extLst>
            <a:ext uri="{909E8E84-426E-40DD-AFC4-6F175D3DCCD1}">
              <a14:hiddenFill xmlns:a14="http://schemas.microsoft.com/office/drawing/2010/main">
                <a:solidFill>
                  <a:srgbClr val="FFFFFF"/>
                </a:solidFill>
              </a14:hiddenFill>
            </a:ext>
          </a:extLst>
        </p:spPr>
      </p:pic>
      <p:sp>
        <p:nvSpPr>
          <p:cNvPr id="8" name="pole tekstowe 7"/>
          <p:cNvSpPr txBox="1"/>
          <p:nvPr/>
        </p:nvSpPr>
        <p:spPr>
          <a:xfrm>
            <a:off x="204017" y="610142"/>
            <a:ext cx="4770730" cy="646331"/>
          </a:xfrm>
          <a:prstGeom prst="rect">
            <a:avLst/>
          </a:prstGeom>
          <a:noFill/>
        </p:spPr>
        <p:txBody>
          <a:bodyPr wrap="none" rtlCol="0">
            <a:spAutoFit/>
          </a:bodyPr>
          <a:lstStyle/>
          <a:p>
            <a:r>
              <a:rPr lang="pl-PL" sz="3600" dirty="0" err="1" smtClean="0">
                <a:solidFill>
                  <a:srgbClr val="F78439"/>
                </a:solidFill>
                <a:effectLst>
                  <a:outerShdw blurRad="38100" dist="38100" dir="2700000" algn="tl">
                    <a:srgbClr val="000000">
                      <a:alpha val="43137"/>
                    </a:srgbClr>
                  </a:outerShdw>
                </a:effectLst>
              </a:rPr>
              <a:t>Prototyping</a:t>
            </a:r>
            <a:r>
              <a:rPr lang="pl-PL" sz="3600" dirty="0" smtClean="0">
                <a:solidFill>
                  <a:srgbClr val="F78439"/>
                </a:solidFill>
                <a:effectLst>
                  <a:outerShdw blurRad="38100" dist="38100" dir="2700000" algn="tl">
                    <a:srgbClr val="000000">
                      <a:alpha val="43137"/>
                    </a:srgbClr>
                  </a:outerShdw>
                </a:effectLst>
              </a:rPr>
              <a:t> – </a:t>
            </a:r>
            <a:r>
              <a:rPr lang="pl-PL" sz="3600" dirty="0" err="1" smtClean="0">
                <a:solidFill>
                  <a:srgbClr val="F78439"/>
                </a:solidFill>
                <a:effectLst>
                  <a:outerShdw blurRad="38100" dist="38100" dir="2700000" algn="tl">
                    <a:srgbClr val="000000">
                      <a:alpha val="43137"/>
                    </a:srgbClr>
                  </a:outerShdw>
                </a:effectLst>
              </a:rPr>
              <a:t>case</a:t>
            </a:r>
            <a:r>
              <a:rPr lang="pl-PL" sz="3600" dirty="0" smtClean="0">
                <a:solidFill>
                  <a:srgbClr val="F78439"/>
                </a:solidFill>
                <a:effectLst>
                  <a:outerShdw blurRad="38100" dist="38100" dir="2700000" algn="tl">
                    <a:srgbClr val="000000">
                      <a:alpha val="43137"/>
                    </a:srgbClr>
                  </a:outerShdw>
                </a:effectLst>
              </a:rPr>
              <a:t> </a:t>
            </a:r>
            <a:r>
              <a:rPr lang="pl-PL" sz="3600" dirty="0" err="1" smtClean="0">
                <a:solidFill>
                  <a:srgbClr val="F78439"/>
                </a:solidFill>
                <a:effectLst>
                  <a:outerShdw blurRad="38100" dist="38100" dir="2700000" algn="tl">
                    <a:srgbClr val="000000">
                      <a:alpha val="43137"/>
                    </a:srgbClr>
                  </a:outerShdw>
                </a:effectLst>
              </a:rPr>
              <a:t>study</a:t>
            </a:r>
            <a:endParaRPr lang="pl-PL" sz="3600" dirty="0">
              <a:solidFill>
                <a:srgbClr val="F78439"/>
              </a:solidFill>
              <a:effectLst>
                <a:outerShdw blurRad="38100" dist="38100" dir="2700000" algn="tl">
                  <a:srgbClr val="000000">
                    <a:alpha val="43137"/>
                  </a:srgbClr>
                </a:outerShdw>
              </a:effectLst>
            </a:endParaRPr>
          </a:p>
        </p:txBody>
      </p:sp>
      <p:pic>
        <p:nvPicPr>
          <p:cNvPr id="2" name="Obraz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183633" y="2435350"/>
            <a:ext cx="2776734" cy="1987300"/>
          </a:xfrm>
          <a:prstGeom prst="rect">
            <a:avLst/>
          </a:prstGeom>
        </p:spPr>
      </p:pic>
    </p:spTree>
    <p:extLst>
      <p:ext uri="{BB962C8B-B14F-4D97-AF65-F5344CB8AC3E}">
        <p14:creationId xmlns:p14="http://schemas.microsoft.com/office/powerpoint/2010/main" val="34650389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3"/>
        <p:cNvGrpSpPr/>
        <p:nvPr/>
      </p:nvGrpSpPr>
      <p:grpSpPr>
        <a:xfrm>
          <a:off x="0" y="0"/>
          <a:ext cx="0" cy="0"/>
          <a:chOff x="0" y="0"/>
          <a:chExt cx="0" cy="0"/>
        </a:xfrm>
      </p:grpSpPr>
      <p:pic>
        <p:nvPicPr>
          <p:cNvPr id="4" name="Picture 4" descr="E:\CloudStation\[PROJEKTY]\[ACTIVE][2015-10-15][PROJEKT][SHOPA][UTP][DiamonDT]\2016_06_18_Grafika\Gotowe\PowerPoint_templates\prototype.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26776" y="-16932"/>
            <a:ext cx="9864000" cy="7056215"/>
          </a:xfrm>
          <a:prstGeom prst="rect">
            <a:avLst/>
          </a:prstGeom>
          <a:noFill/>
          <a:extLst>
            <a:ext uri="{909E8E84-426E-40DD-AFC4-6F175D3DCCD1}">
              <a14:hiddenFill xmlns:a14="http://schemas.microsoft.com/office/drawing/2010/main">
                <a:solidFill>
                  <a:srgbClr val="FFFFFF"/>
                </a:solidFill>
              </a14:hiddenFill>
            </a:ext>
          </a:extLst>
        </p:spPr>
      </p:pic>
      <p:sp>
        <p:nvSpPr>
          <p:cNvPr id="64" name="Shape 64"/>
          <p:cNvSpPr txBox="1">
            <a:spLocks noGrp="1"/>
          </p:cNvSpPr>
          <p:nvPr>
            <p:ph type="subTitle" idx="1"/>
          </p:nvPr>
        </p:nvSpPr>
        <p:spPr>
          <a:xfrm>
            <a:off x="650776" y="1904613"/>
            <a:ext cx="7842448" cy="3853102"/>
          </a:xfrm>
          <a:prstGeom prst="rect">
            <a:avLst/>
          </a:prstGeom>
        </p:spPr>
        <p:txBody>
          <a:bodyPr lIns="91425" tIns="91425" rIns="91425" bIns="91425" anchor="t" anchorCtr="0">
            <a:noAutofit/>
          </a:bodyPr>
          <a:lstStyle/>
          <a:p>
            <a:pPr lvl="0" algn="l">
              <a:lnSpc>
                <a:spcPct val="115000"/>
              </a:lnSpc>
              <a:spcBef>
                <a:spcPts val="0"/>
              </a:spcBef>
              <a:buClr>
                <a:schemeClr val="dk1"/>
              </a:buClr>
              <a:buSzPct val="61111"/>
              <a:buFont typeface="Arial"/>
              <a:buNone/>
            </a:pPr>
            <a:r>
              <a:rPr lang="pl" sz="1800" dirty="0">
                <a:solidFill>
                  <a:schemeClr val="tx1"/>
                </a:solidFill>
                <a:latin typeface="Cambria" panose="02040503050406030204" pitchFamily="18" charset="0"/>
              </a:rPr>
              <a:t>The first attempts to prototyping can begin with just a sketch that can be done on the napkin during coffee break. Further elaborations usually result in the constructions that can be presented to the limited audience after a couple of words of explanation. Finally fully operational prototypes are designated to the true field tests</a:t>
            </a:r>
            <a:r>
              <a:rPr lang="pl" sz="1800" dirty="0" smtClean="0">
                <a:solidFill>
                  <a:schemeClr val="tx1"/>
                </a:solidFill>
                <a:latin typeface="Cambria" panose="02040503050406030204" pitchFamily="18" charset="0"/>
              </a:rPr>
              <a:t>.</a:t>
            </a:r>
          </a:p>
          <a:p>
            <a:pPr lvl="0" algn="l">
              <a:lnSpc>
                <a:spcPct val="115000"/>
              </a:lnSpc>
              <a:spcBef>
                <a:spcPts val="0"/>
              </a:spcBef>
              <a:buClr>
                <a:schemeClr val="dk1"/>
              </a:buClr>
              <a:buSzPct val="61111"/>
              <a:buFont typeface="Arial"/>
              <a:buNone/>
            </a:pPr>
            <a:endParaRPr lang="pl" sz="1800" dirty="0">
              <a:solidFill>
                <a:schemeClr val="tx1"/>
              </a:solidFill>
              <a:latin typeface="Cambria" panose="02040503050406030204" pitchFamily="18" charset="0"/>
            </a:endParaRPr>
          </a:p>
          <a:p>
            <a:pPr lvl="0" algn="l">
              <a:spcBef>
                <a:spcPts val="0"/>
              </a:spcBef>
              <a:buNone/>
            </a:pPr>
            <a:r>
              <a:rPr lang="pl" sz="1800" dirty="0">
                <a:solidFill>
                  <a:schemeClr val="tx1"/>
                </a:solidFill>
                <a:latin typeface="Cambria" panose="02040503050406030204" pitchFamily="18" charset="0"/>
              </a:rPr>
              <a:t>At the early stages the best solution is low-resolution or low-fidelity prototype. It means that the impact is put on fast creation to show the general idea. In that type of constructions, there is no need to introduce expensive and sophisticated materials and technologies, instead, card board, styrofoam etc. are of great interest. </a:t>
            </a:r>
          </a:p>
        </p:txBody>
      </p:sp>
      <p:pic>
        <p:nvPicPr>
          <p:cNvPr id="5" name="Picture 10" descr="E:\CloudStation\[PROJEKTY]\[ACTIVE][2015-10-15][PROJEKT][SHOPA][UTP][DiamonDT]\2016_06_18_Grafika\Gotowe\PowerPoint_templates\DiamonDT_Project_Official LOGO.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52320" y="116632"/>
            <a:ext cx="1524000" cy="506413"/>
          </a:xfrm>
          <a:prstGeom prst="rect">
            <a:avLst/>
          </a:prstGeom>
          <a:noFill/>
          <a:extLst>
            <a:ext uri="{909E8E84-426E-40DD-AFC4-6F175D3DCCD1}">
              <a14:hiddenFill xmlns:a14="http://schemas.microsoft.com/office/drawing/2010/main">
                <a:solidFill>
                  <a:srgbClr val="FFFFFF"/>
                </a:solidFill>
              </a14:hiddenFill>
            </a:ext>
          </a:extLst>
        </p:spPr>
      </p:pic>
      <p:sp>
        <p:nvSpPr>
          <p:cNvPr id="6" name="pole tekstowe 5"/>
          <p:cNvSpPr txBox="1"/>
          <p:nvPr/>
        </p:nvSpPr>
        <p:spPr>
          <a:xfrm>
            <a:off x="204017" y="610142"/>
            <a:ext cx="3510320" cy="646331"/>
          </a:xfrm>
          <a:prstGeom prst="rect">
            <a:avLst/>
          </a:prstGeom>
          <a:noFill/>
        </p:spPr>
        <p:txBody>
          <a:bodyPr wrap="none" rtlCol="0">
            <a:spAutoFit/>
          </a:bodyPr>
          <a:lstStyle/>
          <a:p>
            <a:r>
              <a:rPr lang="pl-PL" sz="3600" dirty="0" smtClean="0">
                <a:solidFill>
                  <a:srgbClr val="F78439"/>
                </a:solidFill>
                <a:effectLst>
                  <a:outerShdw blurRad="38100" dist="38100" dir="2700000" algn="tl">
                    <a:srgbClr val="000000">
                      <a:alpha val="43137"/>
                    </a:srgbClr>
                  </a:outerShdw>
                </a:effectLst>
              </a:rPr>
              <a:t>How to </a:t>
            </a:r>
            <a:r>
              <a:rPr lang="pl-PL" sz="3600" dirty="0" err="1" smtClean="0">
                <a:solidFill>
                  <a:srgbClr val="F78439"/>
                </a:solidFill>
                <a:effectLst>
                  <a:outerShdw blurRad="38100" dist="38100" dir="2700000" algn="tl">
                    <a:srgbClr val="000000">
                      <a:alpha val="43137"/>
                    </a:srgbClr>
                  </a:outerShdw>
                </a:effectLst>
              </a:rPr>
              <a:t>prototype</a:t>
            </a:r>
            <a:endParaRPr lang="pl-PL" sz="3600" dirty="0">
              <a:solidFill>
                <a:srgbClr val="F78439"/>
              </a:solidFill>
              <a:effectLst>
                <a:outerShdw blurRad="38100" dist="38100" dir="2700000" algn="tl">
                  <a:srgbClr val="000000">
                    <a:alpha val="43137"/>
                  </a:srgbClr>
                </a:outerShdw>
              </a:effectLst>
            </a:endParaRPr>
          </a:p>
        </p:txBody>
      </p:sp>
      <p:pic>
        <p:nvPicPr>
          <p:cNvPr id="7" name="Picture 2" descr="E:\CloudStation\[PROJEKTY]\[ACTIVE][2015-10-15][PROJEKT][SHOPA][UTP][DiamonDT]\2016_06_18_Grafika\Gotowe\etapy_metodyki_elementy_en\prototype_white.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00843" y="6237310"/>
            <a:ext cx="1649412" cy="365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928013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pic>
        <p:nvPicPr>
          <p:cNvPr id="8" name="Picture 4" descr="E:\CloudStation\[PROJEKTY]\[ACTIVE][2015-10-15][PROJEKT][SHOPA][UTP][DiamonDT]\2016_06_18_Grafika\Gotowe\PowerPoint_templates\prototype.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26776" y="-16932"/>
            <a:ext cx="9864000" cy="7056215"/>
          </a:xfrm>
          <a:prstGeom prst="rect">
            <a:avLst/>
          </a:prstGeom>
          <a:noFill/>
          <a:extLst>
            <a:ext uri="{909E8E84-426E-40DD-AFC4-6F175D3DCCD1}">
              <a14:hiddenFill xmlns:a14="http://schemas.microsoft.com/office/drawing/2010/main">
                <a:solidFill>
                  <a:srgbClr val="FFFFFF"/>
                </a:solidFill>
              </a14:hiddenFill>
            </a:ext>
          </a:extLst>
        </p:spPr>
      </p:pic>
      <p:sp>
        <p:nvSpPr>
          <p:cNvPr id="69" name="Shape 69"/>
          <p:cNvSpPr txBox="1"/>
          <p:nvPr/>
        </p:nvSpPr>
        <p:spPr>
          <a:xfrm>
            <a:off x="557808" y="1589052"/>
            <a:ext cx="8028384" cy="4014830"/>
          </a:xfrm>
          <a:prstGeom prst="rect">
            <a:avLst/>
          </a:prstGeom>
          <a:noFill/>
          <a:ln>
            <a:noFill/>
          </a:ln>
        </p:spPr>
        <p:txBody>
          <a:bodyPr lIns="91425" tIns="91425" rIns="91425" bIns="91425" anchor="ctr" anchorCtr="0">
            <a:noAutofit/>
          </a:bodyPr>
          <a:lstStyle/>
          <a:p>
            <a:pPr lvl="0" algn="just" rtl="0">
              <a:lnSpc>
                <a:spcPct val="115000"/>
              </a:lnSpc>
              <a:spcBef>
                <a:spcPts val="0"/>
              </a:spcBef>
              <a:buNone/>
            </a:pPr>
            <a:r>
              <a:rPr lang="pl" dirty="0">
                <a:solidFill>
                  <a:schemeClr val="dk1"/>
                </a:solidFill>
                <a:latin typeface="Cambria" panose="02040503050406030204" pitchFamily="18" charset="0"/>
              </a:rPr>
              <a:t>There are few golden rules that should be considered before attempting </a:t>
            </a:r>
            <a:r>
              <a:rPr lang="pl" dirty="0" smtClean="0">
                <a:solidFill>
                  <a:schemeClr val="dk1"/>
                </a:solidFill>
                <a:latin typeface="Cambria" panose="02040503050406030204" pitchFamily="18" charset="0"/>
              </a:rPr>
              <a:t>prototyping:</a:t>
            </a:r>
          </a:p>
          <a:p>
            <a:pPr lvl="0" algn="just" rtl="0">
              <a:lnSpc>
                <a:spcPct val="115000"/>
              </a:lnSpc>
              <a:spcBef>
                <a:spcPts val="0"/>
              </a:spcBef>
              <a:buNone/>
            </a:pPr>
            <a:endParaRPr lang="pl" dirty="0" smtClean="0">
              <a:solidFill>
                <a:schemeClr val="dk1"/>
              </a:solidFill>
              <a:latin typeface="Cambria" panose="02040503050406030204" pitchFamily="18" charset="0"/>
            </a:endParaRPr>
          </a:p>
          <a:p>
            <a:pPr lvl="0" algn="just" rtl="0">
              <a:lnSpc>
                <a:spcPct val="115000"/>
              </a:lnSpc>
              <a:spcBef>
                <a:spcPts val="0"/>
              </a:spcBef>
              <a:buNone/>
            </a:pPr>
            <a:r>
              <a:rPr lang="pl" b="1" dirty="0" smtClean="0">
                <a:solidFill>
                  <a:schemeClr val="dk1"/>
                </a:solidFill>
                <a:latin typeface="Cambria" panose="02040503050406030204" pitchFamily="18" charset="0"/>
              </a:rPr>
              <a:t>Make </a:t>
            </a:r>
            <a:r>
              <a:rPr lang="pl" b="1" dirty="0">
                <a:solidFill>
                  <a:schemeClr val="dk1"/>
                </a:solidFill>
                <a:latin typeface="Cambria" panose="02040503050406030204" pitchFamily="18" charset="0"/>
              </a:rPr>
              <a:t>something</a:t>
            </a:r>
            <a:r>
              <a:rPr lang="pl" dirty="0">
                <a:solidFill>
                  <a:schemeClr val="dk1"/>
                </a:solidFill>
                <a:latin typeface="Cambria" panose="02040503050406030204" pitchFamily="18" charset="0"/>
              </a:rPr>
              <a:t> – prototyping phase requires action and not thinking over the whole concept (time for that was during ideation or will come with next iteration). Do not focus on selection of the materials, overall size etc. just start DOING. The beauty of low resolution prototypes is that they can be easily modified or even quickly rebuilt so do not lose time for “over-creation</a:t>
            </a:r>
            <a:r>
              <a:rPr lang="pl" dirty="0" smtClean="0">
                <a:solidFill>
                  <a:schemeClr val="dk1"/>
                </a:solidFill>
                <a:latin typeface="Cambria" panose="02040503050406030204" pitchFamily="18" charset="0"/>
              </a:rPr>
              <a:t>”.</a:t>
            </a:r>
          </a:p>
          <a:p>
            <a:pPr lvl="0" algn="just" rtl="0">
              <a:lnSpc>
                <a:spcPct val="115000"/>
              </a:lnSpc>
              <a:spcBef>
                <a:spcPts val="0"/>
              </a:spcBef>
              <a:buNone/>
            </a:pPr>
            <a:endParaRPr lang="pl" dirty="0" smtClean="0">
              <a:solidFill>
                <a:schemeClr val="dk1"/>
              </a:solidFill>
              <a:latin typeface="Cambria" panose="02040503050406030204" pitchFamily="18" charset="0"/>
            </a:endParaRPr>
          </a:p>
          <a:p>
            <a:pPr lvl="0" algn="just" rtl="0">
              <a:lnSpc>
                <a:spcPct val="115000"/>
              </a:lnSpc>
              <a:spcBef>
                <a:spcPts val="0"/>
              </a:spcBef>
              <a:buNone/>
            </a:pPr>
            <a:r>
              <a:rPr lang="pl" b="1" dirty="0" smtClean="0">
                <a:solidFill>
                  <a:schemeClr val="dk1"/>
                </a:solidFill>
                <a:latin typeface="Cambria" panose="02040503050406030204" pitchFamily="18" charset="0"/>
              </a:rPr>
              <a:t>Just </a:t>
            </a:r>
            <a:r>
              <a:rPr lang="pl" b="1" dirty="0">
                <a:solidFill>
                  <a:schemeClr val="dk1"/>
                </a:solidFill>
                <a:latin typeface="Cambria" panose="02040503050406030204" pitchFamily="18" charset="0"/>
              </a:rPr>
              <a:t>a tool for testing</a:t>
            </a:r>
            <a:r>
              <a:rPr lang="pl" dirty="0">
                <a:solidFill>
                  <a:schemeClr val="dk1"/>
                </a:solidFill>
                <a:latin typeface="Cambria" panose="02040503050406030204" pitchFamily="18" charset="0"/>
              </a:rPr>
              <a:t> – prototype itself is of rather low value but important is how other people with react experiencing it and what can be driven from such </a:t>
            </a:r>
            <a:r>
              <a:rPr lang="pl" dirty="0" smtClean="0">
                <a:solidFill>
                  <a:schemeClr val="dk1"/>
                </a:solidFill>
                <a:latin typeface="Cambria" panose="02040503050406030204" pitchFamily="18" charset="0"/>
              </a:rPr>
              <a:t>knowledge.</a:t>
            </a:r>
          </a:p>
        </p:txBody>
      </p:sp>
      <p:pic>
        <p:nvPicPr>
          <p:cNvPr id="5" name="Picture 10" descr="E:\CloudStation\[PROJEKTY]\[ACTIVE][2015-10-15][PROJEKT][SHOPA][UTP][DiamonDT]\2016_06_18_Grafika\Gotowe\PowerPoint_templates\DiamonDT_Project_Official LOGO.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52320" y="116632"/>
            <a:ext cx="1524000" cy="506413"/>
          </a:xfrm>
          <a:prstGeom prst="rect">
            <a:avLst/>
          </a:prstGeom>
          <a:noFill/>
          <a:extLst>
            <a:ext uri="{909E8E84-426E-40DD-AFC4-6F175D3DCCD1}">
              <a14:hiddenFill xmlns:a14="http://schemas.microsoft.com/office/drawing/2010/main">
                <a:solidFill>
                  <a:srgbClr val="FFFFFF"/>
                </a:solidFill>
              </a14:hiddenFill>
            </a:ext>
          </a:extLst>
        </p:spPr>
      </p:pic>
      <p:sp>
        <p:nvSpPr>
          <p:cNvPr id="6" name="pole tekstowe 5"/>
          <p:cNvSpPr txBox="1"/>
          <p:nvPr/>
        </p:nvSpPr>
        <p:spPr>
          <a:xfrm>
            <a:off x="204017" y="610142"/>
            <a:ext cx="3510320" cy="646331"/>
          </a:xfrm>
          <a:prstGeom prst="rect">
            <a:avLst/>
          </a:prstGeom>
          <a:noFill/>
        </p:spPr>
        <p:txBody>
          <a:bodyPr wrap="none" rtlCol="0">
            <a:spAutoFit/>
          </a:bodyPr>
          <a:lstStyle/>
          <a:p>
            <a:r>
              <a:rPr lang="pl-PL" sz="3600" dirty="0" smtClean="0">
                <a:solidFill>
                  <a:srgbClr val="F78439"/>
                </a:solidFill>
                <a:effectLst>
                  <a:outerShdw blurRad="38100" dist="38100" dir="2700000" algn="tl">
                    <a:srgbClr val="000000">
                      <a:alpha val="43137"/>
                    </a:srgbClr>
                  </a:outerShdw>
                </a:effectLst>
              </a:rPr>
              <a:t>How to </a:t>
            </a:r>
            <a:r>
              <a:rPr lang="pl-PL" sz="3600" dirty="0" err="1" smtClean="0">
                <a:solidFill>
                  <a:srgbClr val="F78439"/>
                </a:solidFill>
                <a:effectLst>
                  <a:outerShdw blurRad="38100" dist="38100" dir="2700000" algn="tl">
                    <a:srgbClr val="000000">
                      <a:alpha val="43137"/>
                    </a:srgbClr>
                  </a:outerShdw>
                </a:effectLst>
              </a:rPr>
              <a:t>prototype</a:t>
            </a:r>
            <a:endParaRPr lang="pl-PL" sz="3600" dirty="0">
              <a:solidFill>
                <a:srgbClr val="F78439"/>
              </a:solidFill>
              <a:effectLst>
                <a:outerShdw blurRad="38100" dist="38100" dir="2700000" algn="tl">
                  <a:srgbClr val="000000">
                    <a:alpha val="43137"/>
                  </a:srgbClr>
                </a:outerShdw>
              </a:effectLst>
            </a:endParaRPr>
          </a:p>
        </p:txBody>
      </p:sp>
      <p:pic>
        <p:nvPicPr>
          <p:cNvPr id="7" name="Picture 2" descr="E:\CloudStation\[PROJEKTY]\[ACTIVE][2015-10-15][PROJEKT][SHOPA][UTP][DiamonDT]\2016_06_18_Grafika\Gotowe\etapy_metodyki_elementy_en\prototype_white.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00843" y="6237310"/>
            <a:ext cx="1649412" cy="365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9812027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pic>
        <p:nvPicPr>
          <p:cNvPr id="4" name="Picture 4" descr="E:\CloudStation\[PROJEKTY]\[ACTIVE][2015-10-15][PROJEKT][SHOPA][UTP][DiamonDT]\2016_06_18_Grafika\Gotowe\PowerPoint_templates\prototype.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26776" y="-16932"/>
            <a:ext cx="9864000" cy="7056215"/>
          </a:xfrm>
          <a:prstGeom prst="rect">
            <a:avLst/>
          </a:prstGeom>
          <a:noFill/>
          <a:extLst>
            <a:ext uri="{909E8E84-426E-40DD-AFC4-6F175D3DCCD1}">
              <a14:hiddenFill xmlns:a14="http://schemas.microsoft.com/office/drawing/2010/main">
                <a:solidFill>
                  <a:srgbClr val="FFFFFF"/>
                </a:solidFill>
              </a14:hiddenFill>
            </a:ext>
          </a:extLst>
        </p:spPr>
      </p:pic>
      <p:sp>
        <p:nvSpPr>
          <p:cNvPr id="69" name="Shape 69"/>
          <p:cNvSpPr txBox="1"/>
          <p:nvPr/>
        </p:nvSpPr>
        <p:spPr>
          <a:xfrm>
            <a:off x="703388" y="2060848"/>
            <a:ext cx="7737224" cy="2472275"/>
          </a:xfrm>
          <a:prstGeom prst="rect">
            <a:avLst/>
          </a:prstGeom>
          <a:noFill/>
          <a:ln>
            <a:noFill/>
          </a:ln>
        </p:spPr>
        <p:txBody>
          <a:bodyPr lIns="91425" tIns="91425" rIns="91425" bIns="91425" anchor="ctr" anchorCtr="0">
            <a:noAutofit/>
          </a:bodyPr>
          <a:lstStyle/>
          <a:p>
            <a:pPr lvl="0" algn="just" rtl="0">
              <a:lnSpc>
                <a:spcPct val="115000"/>
              </a:lnSpc>
              <a:spcBef>
                <a:spcPts val="0"/>
              </a:spcBef>
              <a:buNone/>
            </a:pPr>
            <a:r>
              <a:rPr lang="pl" b="1" dirty="0" smtClean="0">
                <a:solidFill>
                  <a:schemeClr val="dk1"/>
                </a:solidFill>
                <a:latin typeface="Cambria" panose="02040503050406030204" pitchFamily="18" charset="0"/>
              </a:rPr>
              <a:t>Creator is the first tester</a:t>
            </a:r>
            <a:r>
              <a:rPr lang="pl" dirty="0" smtClean="0">
                <a:solidFill>
                  <a:schemeClr val="dk1"/>
                </a:solidFill>
                <a:latin typeface="Cambria" panose="02040503050406030204" pitchFamily="18" charset="0"/>
              </a:rPr>
              <a:t> – by creating the prototype each person also experiences it. Remember to take notes considering improvements or changes in what was already done, just after the prototyping phase is finished. </a:t>
            </a:r>
          </a:p>
          <a:p>
            <a:pPr lvl="0" algn="just" rtl="0">
              <a:lnSpc>
                <a:spcPct val="115000"/>
              </a:lnSpc>
              <a:spcBef>
                <a:spcPts val="0"/>
              </a:spcBef>
              <a:buNone/>
            </a:pPr>
            <a:endParaRPr lang="pl" dirty="0" smtClean="0">
              <a:solidFill>
                <a:schemeClr val="dk1"/>
              </a:solidFill>
              <a:latin typeface="Cambria" panose="02040503050406030204" pitchFamily="18" charset="0"/>
            </a:endParaRPr>
          </a:p>
          <a:p>
            <a:pPr lvl="0" algn="just" rtl="0">
              <a:lnSpc>
                <a:spcPct val="115000"/>
              </a:lnSpc>
              <a:spcBef>
                <a:spcPts val="0"/>
              </a:spcBef>
              <a:buNone/>
            </a:pPr>
            <a:r>
              <a:rPr lang="pl" b="1" dirty="0" smtClean="0">
                <a:solidFill>
                  <a:schemeClr val="dk1"/>
                </a:solidFill>
                <a:latin typeface="Cambria" panose="02040503050406030204" pitchFamily="18" charset="0"/>
              </a:rPr>
              <a:t>Key features</a:t>
            </a:r>
            <a:r>
              <a:rPr lang="pl" dirty="0" smtClean="0">
                <a:solidFill>
                  <a:schemeClr val="dk1"/>
                </a:solidFill>
                <a:latin typeface="Cambria" panose="02040503050406030204" pitchFamily="18" charset="0"/>
              </a:rPr>
              <a:t> – low resolution prototypes should present the general idea, but still its most important features should be emphasised. In case of any prototype it will be different, sometimes it will be even a colour or facture. </a:t>
            </a:r>
            <a:endParaRPr lang="pl" dirty="0">
              <a:solidFill>
                <a:schemeClr val="dk1"/>
              </a:solidFill>
              <a:latin typeface="Cambria" panose="02040503050406030204" pitchFamily="18" charset="0"/>
            </a:endParaRPr>
          </a:p>
        </p:txBody>
      </p:sp>
      <p:pic>
        <p:nvPicPr>
          <p:cNvPr id="5" name="Picture 10" descr="E:\CloudStation\[PROJEKTY]\[ACTIVE][2015-10-15][PROJEKT][SHOPA][UTP][DiamonDT]\2016_06_18_Grafika\Gotowe\PowerPoint_templates\DiamonDT_Project_Official LOGO.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52320" y="116632"/>
            <a:ext cx="1524000" cy="506413"/>
          </a:xfrm>
          <a:prstGeom prst="rect">
            <a:avLst/>
          </a:prstGeom>
          <a:noFill/>
          <a:extLst>
            <a:ext uri="{909E8E84-426E-40DD-AFC4-6F175D3DCCD1}">
              <a14:hiddenFill xmlns:a14="http://schemas.microsoft.com/office/drawing/2010/main">
                <a:solidFill>
                  <a:srgbClr val="FFFFFF"/>
                </a:solidFill>
              </a14:hiddenFill>
            </a:ext>
          </a:extLst>
        </p:spPr>
      </p:pic>
      <p:sp>
        <p:nvSpPr>
          <p:cNvPr id="6" name="pole tekstowe 5"/>
          <p:cNvSpPr txBox="1"/>
          <p:nvPr/>
        </p:nvSpPr>
        <p:spPr>
          <a:xfrm>
            <a:off x="204017" y="610142"/>
            <a:ext cx="3510320" cy="646331"/>
          </a:xfrm>
          <a:prstGeom prst="rect">
            <a:avLst/>
          </a:prstGeom>
          <a:noFill/>
        </p:spPr>
        <p:txBody>
          <a:bodyPr wrap="none" rtlCol="0">
            <a:spAutoFit/>
          </a:bodyPr>
          <a:lstStyle/>
          <a:p>
            <a:r>
              <a:rPr lang="pl-PL" sz="3600" dirty="0" smtClean="0">
                <a:solidFill>
                  <a:srgbClr val="F78439"/>
                </a:solidFill>
                <a:effectLst>
                  <a:outerShdw blurRad="38100" dist="38100" dir="2700000" algn="tl">
                    <a:srgbClr val="000000">
                      <a:alpha val="43137"/>
                    </a:srgbClr>
                  </a:outerShdw>
                </a:effectLst>
              </a:rPr>
              <a:t>How to </a:t>
            </a:r>
            <a:r>
              <a:rPr lang="pl-PL" sz="3600" dirty="0" err="1" smtClean="0">
                <a:solidFill>
                  <a:srgbClr val="F78439"/>
                </a:solidFill>
                <a:effectLst>
                  <a:outerShdw blurRad="38100" dist="38100" dir="2700000" algn="tl">
                    <a:srgbClr val="000000">
                      <a:alpha val="43137"/>
                    </a:srgbClr>
                  </a:outerShdw>
                </a:effectLst>
              </a:rPr>
              <a:t>prototype</a:t>
            </a:r>
            <a:endParaRPr lang="pl-PL" sz="3600" dirty="0">
              <a:solidFill>
                <a:srgbClr val="F78439"/>
              </a:solidFill>
              <a:effectLst>
                <a:outerShdw blurRad="38100" dist="38100" dir="2700000" algn="tl">
                  <a:srgbClr val="000000">
                    <a:alpha val="43137"/>
                  </a:srgbClr>
                </a:outerShdw>
              </a:effectLst>
            </a:endParaRPr>
          </a:p>
        </p:txBody>
      </p:sp>
      <p:pic>
        <p:nvPicPr>
          <p:cNvPr id="7" name="Picture 2" descr="E:\CloudStation\[PROJEKTY]\[ACTIVE][2015-10-15][PROJEKT][SHOPA][UTP][DiamonDT]\2016_06_18_Grafika\Gotowe\etapy_metodyki_elementy_en\prototype_white.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00843" y="6237310"/>
            <a:ext cx="1649412" cy="365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78151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6" name="Picture 4" descr="E:\CloudStation\[PROJEKTY]\[ACTIVE][2015-10-15][PROJEKT][SHOPA][UTP][DiamonDT]\2016_06_18_Grafika\Gotowe\PowerPoint_templates\prototype.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26776" y="-16932"/>
            <a:ext cx="9864000" cy="7056215"/>
          </a:xfrm>
          <a:prstGeom prst="rect">
            <a:avLst/>
          </a:prstGeom>
          <a:noFill/>
          <a:extLst>
            <a:ext uri="{909E8E84-426E-40DD-AFC4-6F175D3DCCD1}">
              <a14:hiddenFill xmlns:a14="http://schemas.microsoft.com/office/drawing/2010/main">
                <a:solidFill>
                  <a:srgbClr val="FFFFFF"/>
                </a:solidFill>
              </a14:hiddenFill>
            </a:ext>
          </a:extLst>
        </p:spPr>
      </p:pic>
      <p:sp>
        <p:nvSpPr>
          <p:cNvPr id="4" name="Shape 59"/>
          <p:cNvSpPr txBox="1"/>
          <p:nvPr/>
        </p:nvSpPr>
        <p:spPr>
          <a:xfrm>
            <a:off x="179512" y="1028734"/>
            <a:ext cx="4752528" cy="1056117"/>
          </a:xfrm>
          <a:prstGeom prst="rect">
            <a:avLst/>
          </a:prstGeom>
          <a:noFill/>
          <a:ln>
            <a:noFill/>
          </a:ln>
        </p:spPr>
        <p:txBody>
          <a:bodyPr lIns="91425" tIns="91425" rIns="91425" bIns="91425" anchor="ctr" anchorCtr="0">
            <a:noAutofit/>
          </a:bodyPr>
          <a:lstStyle/>
          <a:p>
            <a:pPr lvl="0" algn="just" rtl="0">
              <a:lnSpc>
                <a:spcPct val="115000"/>
              </a:lnSpc>
              <a:spcBef>
                <a:spcPts val="0"/>
              </a:spcBef>
              <a:buNone/>
            </a:pPr>
            <a:endParaRPr lang="pl" dirty="0">
              <a:solidFill>
                <a:schemeClr val="dk1"/>
              </a:solidFill>
              <a:latin typeface="+mj-lt"/>
            </a:endParaRPr>
          </a:p>
        </p:txBody>
      </p:sp>
      <p:sp>
        <p:nvSpPr>
          <p:cNvPr id="5" name="Prostokąt 4"/>
          <p:cNvSpPr/>
          <p:nvPr/>
        </p:nvSpPr>
        <p:spPr>
          <a:xfrm>
            <a:off x="305780" y="1683492"/>
            <a:ext cx="4499992" cy="1077218"/>
          </a:xfrm>
          <a:prstGeom prst="rect">
            <a:avLst/>
          </a:prstGeom>
        </p:spPr>
        <p:txBody>
          <a:bodyPr wrap="square">
            <a:spAutoFit/>
          </a:bodyPr>
          <a:lstStyle/>
          <a:p>
            <a:r>
              <a:rPr lang="pl" sz="3200" dirty="0" smtClean="0">
                <a:solidFill>
                  <a:schemeClr val="dk1"/>
                </a:solidFill>
                <a:latin typeface="Cambria" panose="02040503050406030204" pitchFamily="18" charset="0"/>
              </a:rPr>
              <a:t>What you can see</a:t>
            </a:r>
          </a:p>
          <a:p>
            <a:r>
              <a:rPr lang="pl" sz="3200" dirty="0" smtClean="0">
                <a:solidFill>
                  <a:schemeClr val="dk1"/>
                </a:solidFill>
                <a:latin typeface="Cambria" panose="02040503050406030204" pitchFamily="18" charset="0"/>
              </a:rPr>
              <a:t>on the picture?</a:t>
            </a:r>
            <a:endParaRPr lang="pl-PL" sz="3200" dirty="0">
              <a:latin typeface="Cambria" panose="02040503050406030204" pitchFamily="18" charset="0"/>
            </a:endParaRPr>
          </a:p>
        </p:txBody>
      </p:sp>
      <p:pic>
        <p:nvPicPr>
          <p:cNvPr id="7" name="Picture 10" descr="E:\CloudStation\[PROJEKTY]\[ACTIVE][2015-10-15][PROJEKT][SHOPA][UTP][DiamonDT]\2016_06_18_Grafika\Gotowe\PowerPoint_templates\DiamonDT_Project_Official LOGO.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52320" y="116632"/>
            <a:ext cx="1524000" cy="506413"/>
          </a:xfrm>
          <a:prstGeom prst="rect">
            <a:avLst/>
          </a:prstGeom>
          <a:noFill/>
          <a:extLst>
            <a:ext uri="{909E8E84-426E-40DD-AFC4-6F175D3DCCD1}">
              <a14:hiddenFill xmlns:a14="http://schemas.microsoft.com/office/drawing/2010/main">
                <a:solidFill>
                  <a:srgbClr val="FFFFFF"/>
                </a:solidFill>
              </a14:hiddenFill>
            </a:ext>
          </a:extLst>
        </p:spPr>
      </p:pic>
      <p:sp>
        <p:nvSpPr>
          <p:cNvPr id="8" name="pole tekstowe 7"/>
          <p:cNvSpPr txBox="1"/>
          <p:nvPr/>
        </p:nvSpPr>
        <p:spPr>
          <a:xfrm>
            <a:off x="204017" y="610142"/>
            <a:ext cx="3655809" cy="646331"/>
          </a:xfrm>
          <a:prstGeom prst="rect">
            <a:avLst/>
          </a:prstGeom>
          <a:noFill/>
        </p:spPr>
        <p:txBody>
          <a:bodyPr wrap="none" rtlCol="0">
            <a:spAutoFit/>
          </a:bodyPr>
          <a:lstStyle/>
          <a:p>
            <a:r>
              <a:rPr lang="pl-PL" sz="3600" dirty="0" err="1" smtClean="0">
                <a:solidFill>
                  <a:srgbClr val="F78439"/>
                </a:solidFill>
                <a:effectLst>
                  <a:outerShdw blurRad="38100" dist="38100" dir="2700000" algn="tl">
                    <a:srgbClr val="000000">
                      <a:alpha val="43137"/>
                    </a:srgbClr>
                  </a:outerShdw>
                </a:effectLst>
              </a:rPr>
              <a:t>Prototype</a:t>
            </a:r>
            <a:r>
              <a:rPr lang="pl-PL" sz="3600" dirty="0" smtClean="0">
                <a:solidFill>
                  <a:srgbClr val="F78439"/>
                </a:solidFill>
                <a:effectLst>
                  <a:outerShdw blurRad="38100" dist="38100" dir="2700000" algn="tl">
                    <a:srgbClr val="000000">
                      <a:alpha val="43137"/>
                    </a:srgbClr>
                  </a:outerShdw>
                </a:effectLst>
              </a:rPr>
              <a:t> </a:t>
            </a:r>
            <a:r>
              <a:rPr lang="pl-PL" sz="3600" dirty="0" err="1" smtClean="0">
                <a:solidFill>
                  <a:srgbClr val="F78439"/>
                </a:solidFill>
                <a:effectLst>
                  <a:outerShdw blurRad="38100" dist="38100" dir="2700000" algn="tl">
                    <a:srgbClr val="000000">
                      <a:alpha val="43137"/>
                    </a:srgbClr>
                  </a:outerShdw>
                </a:effectLst>
              </a:rPr>
              <a:t>exercise</a:t>
            </a:r>
            <a:endParaRPr lang="pl-PL" sz="3600" dirty="0">
              <a:solidFill>
                <a:srgbClr val="F78439"/>
              </a:solidFill>
              <a:effectLst>
                <a:outerShdw blurRad="38100" dist="38100" dir="2700000" algn="tl">
                  <a:srgbClr val="000000">
                    <a:alpha val="43137"/>
                  </a:srgbClr>
                </a:outerShdw>
              </a:effectLst>
            </a:endParaRPr>
          </a:p>
        </p:txBody>
      </p:sp>
      <p:pic>
        <p:nvPicPr>
          <p:cNvPr id="9" name="Picture 2" descr="E:\CloudStation\[PROJEKTY]\[ACTIVE][2015-10-15][PROJEKT][SHOPA][UTP][DiamonDT]\2016_06_18_Grafika\Gotowe\etapy_metodyki_elementy_en\prototype_white.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00843" y="6237310"/>
            <a:ext cx="1649412" cy="365125"/>
          </a:xfrm>
          <a:prstGeom prst="rect">
            <a:avLst/>
          </a:prstGeom>
          <a:noFill/>
          <a:extLst>
            <a:ext uri="{909E8E84-426E-40DD-AFC4-6F175D3DCCD1}">
              <a14:hiddenFill xmlns:a14="http://schemas.microsoft.com/office/drawing/2010/main">
                <a:solidFill>
                  <a:srgbClr val="FFFFFF"/>
                </a:solidFill>
              </a14:hiddenFill>
            </a:ext>
          </a:extLst>
        </p:spPr>
      </p:pic>
      <p:pic>
        <p:nvPicPr>
          <p:cNvPr id="2" name="Obraz 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850255" y="2302139"/>
            <a:ext cx="6768752" cy="4004415"/>
          </a:xfrm>
          <a:prstGeom prst="rect">
            <a:avLst/>
          </a:prstGeom>
        </p:spPr>
      </p:pic>
    </p:spTree>
    <p:extLst>
      <p:ext uri="{BB962C8B-B14F-4D97-AF65-F5344CB8AC3E}">
        <p14:creationId xmlns:p14="http://schemas.microsoft.com/office/powerpoint/2010/main" val="52766146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pic>
        <p:nvPicPr>
          <p:cNvPr id="4" name="Picture 4" descr="E:\CloudStation\[PROJEKTY]\[ACTIVE][2015-10-15][PROJEKT][SHOPA][UTP][DiamonDT]\2016_06_18_Grafika\Gotowe\PowerPoint_templates\prototype.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26776" y="-16932"/>
            <a:ext cx="9864000" cy="7056215"/>
          </a:xfrm>
          <a:prstGeom prst="rect">
            <a:avLst/>
          </a:prstGeom>
          <a:noFill/>
          <a:extLst>
            <a:ext uri="{909E8E84-426E-40DD-AFC4-6F175D3DCCD1}">
              <a14:hiddenFill xmlns:a14="http://schemas.microsoft.com/office/drawing/2010/main">
                <a:solidFill>
                  <a:srgbClr val="FFFFFF"/>
                </a:solidFill>
              </a14:hiddenFill>
            </a:ext>
          </a:extLst>
        </p:spPr>
      </p:pic>
      <p:sp>
        <p:nvSpPr>
          <p:cNvPr id="59" name="Shape 59"/>
          <p:cNvSpPr txBox="1"/>
          <p:nvPr/>
        </p:nvSpPr>
        <p:spPr>
          <a:xfrm>
            <a:off x="899592" y="1412968"/>
            <a:ext cx="7704856" cy="4661879"/>
          </a:xfrm>
          <a:prstGeom prst="rect">
            <a:avLst/>
          </a:prstGeom>
          <a:noFill/>
          <a:ln>
            <a:noFill/>
          </a:ln>
        </p:spPr>
        <p:txBody>
          <a:bodyPr lIns="91425" tIns="91425" rIns="91425" bIns="91425" anchor="ctr" anchorCtr="0">
            <a:noAutofit/>
          </a:bodyPr>
          <a:lstStyle/>
          <a:p>
            <a:pPr lvl="0" algn="just" rtl="0">
              <a:lnSpc>
                <a:spcPct val="115000"/>
              </a:lnSpc>
              <a:spcBef>
                <a:spcPts val="0"/>
              </a:spcBef>
              <a:buNone/>
            </a:pPr>
            <a:r>
              <a:rPr lang="pl" dirty="0">
                <a:solidFill>
                  <a:schemeClr val="dk1"/>
                </a:solidFill>
                <a:latin typeface="Cambria" panose="02040503050406030204" pitchFamily="18" charset="0"/>
              </a:rPr>
              <a:t>Of course the graphics that was created in just few seconds can be decoded in many ways but still person looking at it can mention many aspects of it</a:t>
            </a:r>
            <a:r>
              <a:rPr lang="pl" dirty="0" smtClean="0">
                <a:solidFill>
                  <a:schemeClr val="dk1"/>
                </a:solidFill>
                <a:latin typeface="Cambria" panose="02040503050406030204" pitchFamily="18" charset="0"/>
              </a:rPr>
              <a:t>:</a:t>
            </a:r>
          </a:p>
          <a:p>
            <a:pPr lvl="0" algn="just" rtl="0">
              <a:lnSpc>
                <a:spcPct val="115000"/>
              </a:lnSpc>
              <a:spcBef>
                <a:spcPts val="0"/>
              </a:spcBef>
              <a:buNone/>
            </a:pPr>
            <a:endParaRPr lang="pl" dirty="0" smtClean="0">
              <a:solidFill>
                <a:schemeClr val="dk1"/>
              </a:solidFill>
              <a:latin typeface="Cambria" panose="02040503050406030204" pitchFamily="18" charset="0"/>
            </a:endParaRPr>
          </a:p>
          <a:p>
            <a:pPr marL="342900" lvl="0" indent="-342900" algn="just" rtl="0">
              <a:lnSpc>
                <a:spcPct val="115000"/>
              </a:lnSpc>
              <a:spcBef>
                <a:spcPts val="0"/>
              </a:spcBef>
              <a:buFont typeface="Arial" panose="020B0604020202020204" pitchFamily="34" charset="0"/>
              <a:buChar char="•"/>
            </a:pPr>
            <a:r>
              <a:rPr lang="pl" dirty="0" smtClean="0">
                <a:solidFill>
                  <a:schemeClr val="dk1"/>
                </a:solidFill>
                <a:latin typeface="Cambria" panose="02040503050406030204" pitchFamily="18" charset="0"/>
              </a:rPr>
              <a:t>It is a car</a:t>
            </a:r>
          </a:p>
          <a:p>
            <a:pPr marL="342900" lvl="0" indent="-342900" algn="just" rtl="0">
              <a:lnSpc>
                <a:spcPct val="115000"/>
              </a:lnSpc>
              <a:spcBef>
                <a:spcPts val="0"/>
              </a:spcBef>
              <a:buFont typeface="Arial" panose="020B0604020202020204" pitchFamily="34" charset="0"/>
              <a:buChar char="•"/>
            </a:pPr>
            <a:r>
              <a:rPr lang="pl" dirty="0" smtClean="0">
                <a:solidFill>
                  <a:schemeClr val="dk1"/>
                </a:solidFill>
                <a:latin typeface="Cambria" panose="02040503050406030204" pitchFamily="18" charset="0"/>
              </a:rPr>
              <a:t>The </a:t>
            </a:r>
            <a:r>
              <a:rPr lang="pl" dirty="0">
                <a:solidFill>
                  <a:schemeClr val="dk1"/>
                </a:solidFill>
                <a:latin typeface="Cambria" panose="02040503050406030204" pitchFamily="18" charset="0"/>
              </a:rPr>
              <a:t>car has a </a:t>
            </a:r>
            <a:r>
              <a:rPr lang="pl" dirty="0" smtClean="0">
                <a:solidFill>
                  <a:schemeClr val="dk1"/>
                </a:solidFill>
                <a:latin typeface="Cambria" panose="02040503050406030204" pitchFamily="18" charset="0"/>
              </a:rPr>
              <a:t>lamp</a:t>
            </a:r>
          </a:p>
          <a:p>
            <a:pPr marL="342900" lvl="0" indent="-342900" algn="just" rtl="0">
              <a:lnSpc>
                <a:spcPct val="115000"/>
              </a:lnSpc>
              <a:spcBef>
                <a:spcPts val="0"/>
              </a:spcBef>
              <a:buFont typeface="Arial" panose="020B0604020202020204" pitchFamily="34" charset="0"/>
              <a:buChar char="•"/>
            </a:pPr>
            <a:r>
              <a:rPr lang="pl" dirty="0" smtClean="0">
                <a:solidFill>
                  <a:schemeClr val="dk1"/>
                </a:solidFill>
                <a:latin typeface="Cambria" panose="02040503050406030204" pitchFamily="18" charset="0"/>
              </a:rPr>
              <a:t>The </a:t>
            </a:r>
            <a:r>
              <a:rPr lang="pl" dirty="0">
                <a:solidFill>
                  <a:schemeClr val="dk1"/>
                </a:solidFill>
                <a:latin typeface="Cambria" panose="02040503050406030204" pitchFamily="18" charset="0"/>
              </a:rPr>
              <a:t>car has single </a:t>
            </a:r>
            <a:r>
              <a:rPr lang="pl" dirty="0" smtClean="0">
                <a:solidFill>
                  <a:schemeClr val="dk1"/>
                </a:solidFill>
                <a:latin typeface="Cambria" panose="02040503050406030204" pitchFamily="18" charset="0"/>
              </a:rPr>
              <a:t>doors</a:t>
            </a:r>
          </a:p>
          <a:p>
            <a:pPr marL="342900" lvl="0" indent="-342900" algn="just" rtl="0">
              <a:lnSpc>
                <a:spcPct val="115000"/>
              </a:lnSpc>
              <a:spcBef>
                <a:spcPts val="0"/>
              </a:spcBef>
              <a:buFont typeface="Arial" panose="020B0604020202020204" pitchFamily="34" charset="0"/>
              <a:buChar char="•"/>
            </a:pPr>
            <a:r>
              <a:rPr lang="pl" dirty="0" smtClean="0">
                <a:solidFill>
                  <a:schemeClr val="dk1"/>
                </a:solidFill>
                <a:latin typeface="Cambria" panose="02040503050406030204" pitchFamily="18" charset="0"/>
              </a:rPr>
              <a:t>The </a:t>
            </a:r>
            <a:r>
              <a:rPr lang="pl" dirty="0">
                <a:solidFill>
                  <a:schemeClr val="dk1"/>
                </a:solidFill>
                <a:latin typeface="Cambria" panose="02040503050406030204" pitchFamily="18" charset="0"/>
              </a:rPr>
              <a:t>car has two </a:t>
            </a:r>
            <a:r>
              <a:rPr lang="pl" dirty="0" smtClean="0">
                <a:solidFill>
                  <a:schemeClr val="dk1"/>
                </a:solidFill>
                <a:latin typeface="Cambria" panose="02040503050406030204" pitchFamily="18" charset="0"/>
              </a:rPr>
              <a:t>axels</a:t>
            </a:r>
          </a:p>
          <a:p>
            <a:pPr marL="342900" lvl="0" indent="-342900" algn="just" rtl="0">
              <a:lnSpc>
                <a:spcPct val="115000"/>
              </a:lnSpc>
              <a:spcBef>
                <a:spcPts val="0"/>
              </a:spcBef>
              <a:buFont typeface="Arial" panose="020B0604020202020204" pitchFamily="34" charset="0"/>
              <a:buChar char="•"/>
            </a:pPr>
            <a:r>
              <a:rPr lang="pl" dirty="0" smtClean="0">
                <a:solidFill>
                  <a:schemeClr val="dk1"/>
                </a:solidFill>
                <a:latin typeface="Cambria" panose="02040503050406030204" pitchFamily="18" charset="0"/>
              </a:rPr>
              <a:t>Its </a:t>
            </a:r>
            <a:r>
              <a:rPr lang="pl" dirty="0">
                <a:solidFill>
                  <a:schemeClr val="dk1"/>
                </a:solidFill>
                <a:latin typeface="Cambria" panose="02040503050406030204" pitchFamily="18" charset="0"/>
              </a:rPr>
              <a:t>front is shorter than its back, it looks </a:t>
            </a:r>
            <a:r>
              <a:rPr lang="pl" dirty="0" smtClean="0">
                <a:solidFill>
                  <a:schemeClr val="dk1"/>
                </a:solidFill>
                <a:latin typeface="Cambria" panose="02040503050406030204" pitchFamily="18" charset="0"/>
              </a:rPr>
              <a:t>strange</a:t>
            </a:r>
          </a:p>
          <a:p>
            <a:pPr marL="342900" lvl="0" indent="-342900" algn="just" rtl="0">
              <a:lnSpc>
                <a:spcPct val="115000"/>
              </a:lnSpc>
              <a:spcBef>
                <a:spcPts val="0"/>
              </a:spcBef>
              <a:buFont typeface="Arial" panose="020B0604020202020204" pitchFamily="34" charset="0"/>
              <a:buChar char="•"/>
            </a:pPr>
            <a:r>
              <a:rPr lang="pl" dirty="0" smtClean="0">
                <a:solidFill>
                  <a:schemeClr val="dk1"/>
                </a:solidFill>
                <a:latin typeface="Cambria" panose="02040503050406030204" pitchFamily="18" charset="0"/>
              </a:rPr>
              <a:t>Super </a:t>
            </a:r>
            <a:r>
              <a:rPr lang="pl" dirty="0">
                <a:solidFill>
                  <a:schemeClr val="dk1"/>
                </a:solidFill>
                <a:latin typeface="Cambria" panose="02040503050406030204" pitchFamily="18" charset="0"/>
              </a:rPr>
              <a:t>speed car</a:t>
            </a:r>
            <a:r>
              <a:rPr lang="pl" dirty="0" smtClean="0">
                <a:solidFill>
                  <a:schemeClr val="dk1"/>
                </a:solidFill>
                <a:latin typeface="Cambria" panose="02040503050406030204" pitchFamily="18" charset="0"/>
              </a:rPr>
              <a:t>!</a:t>
            </a:r>
          </a:p>
          <a:p>
            <a:pPr marL="342900" lvl="0" indent="-342900" algn="just" rtl="0">
              <a:lnSpc>
                <a:spcPct val="115000"/>
              </a:lnSpc>
              <a:spcBef>
                <a:spcPts val="0"/>
              </a:spcBef>
              <a:buFont typeface="Arial" panose="020B0604020202020204" pitchFamily="34" charset="0"/>
              <a:buChar char="•"/>
            </a:pPr>
            <a:r>
              <a:rPr lang="pl" dirty="0" smtClean="0">
                <a:solidFill>
                  <a:schemeClr val="dk1"/>
                </a:solidFill>
                <a:latin typeface="Cambria" panose="02040503050406030204" pitchFamily="18" charset="0"/>
              </a:rPr>
              <a:t>I </a:t>
            </a:r>
            <a:r>
              <a:rPr lang="pl" dirty="0">
                <a:solidFill>
                  <a:schemeClr val="dk1"/>
                </a:solidFill>
                <a:latin typeface="Cambria" panose="02040503050406030204" pitchFamily="18" charset="0"/>
              </a:rPr>
              <a:t>prefer more pale </a:t>
            </a:r>
            <a:r>
              <a:rPr lang="pl" dirty="0" smtClean="0">
                <a:solidFill>
                  <a:schemeClr val="dk1"/>
                </a:solidFill>
                <a:latin typeface="Cambria" panose="02040503050406030204" pitchFamily="18" charset="0"/>
              </a:rPr>
              <a:t>colours</a:t>
            </a:r>
          </a:p>
          <a:p>
            <a:pPr marL="342900" lvl="0" indent="-342900" algn="just" rtl="0">
              <a:lnSpc>
                <a:spcPct val="115000"/>
              </a:lnSpc>
              <a:spcBef>
                <a:spcPts val="0"/>
              </a:spcBef>
              <a:buFont typeface="Arial" panose="020B0604020202020204" pitchFamily="34" charset="0"/>
              <a:buChar char="•"/>
            </a:pPr>
            <a:r>
              <a:rPr lang="pl" dirty="0" smtClean="0">
                <a:solidFill>
                  <a:schemeClr val="dk1"/>
                </a:solidFill>
                <a:latin typeface="Cambria" panose="02040503050406030204" pitchFamily="18" charset="0"/>
              </a:rPr>
              <a:t>Oh…red </a:t>
            </a:r>
            <a:r>
              <a:rPr lang="pl" dirty="0">
                <a:solidFill>
                  <a:schemeClr val="dk1"/>
                </a:solidFill>
                <a:latin typeface="Cambria" panose="02040503050406030204" pitchFamily="18" charset="0"/>
              </a:rPr>
              <a:t>car it must be a sport car</a:t>
            </a:r>
            <a:r>
              <a:rPr lang="pl" dirty="0" smtClean="0">
                <a:solidFill>
                  <a:schemeClr val="dk1"/>
                </a:solidFill>
                <a:latin typeface="Cambria" panose="02040503050406030204" pitchFamily="18" charset="0"/>
              </a:rPr>
              <a:t>!</a:t>
            </a:r>
          </a:p>
          <a:p>
            <a:pPr marL="342900" lvl="0" indent="-342900" algn="just" rtl="0">
              <a:lnSpc>
                <a:spcPct val="115000"/>
              </a:lnSpc>
              <a:spcBef>
                <a:spcPts val="0"/>
              </a:spcBef>
              <a:buFont typeface="Arial" panose="020B0604020202020204" pitchFamily="34" charset="0"/>
              <a:buChar char="•"/>
            </a:pPr>
            <a:r>
              <a:rPr lang="pl" dirty="0" smtClean="0">
                <a:solidFill>
                  <a:schemeClr val="dk1"/>
                </a:solidFill>
                <a:latin typeface="Cambria" panose="02040503050406030204" pitchFamily="18" charset="0"/>
              </a:rPr>
              <a:t>The </a:t>
            </a:r>
            <a:r>
              <a:rPr lang="pl" dirty="0">
                <a:solidFill>
                  <a:schemeClr val="dk1"/>
                </a:solidFill>
                <a:latin typeface="Cambria" panose="02040503050406030204" pitchFamily="18" charset="0"/>
              </a:rPr>
              <a:t>jeep would be nice instead of that </a:t>
            </a:r>
            <a:r>
              <a:rPr lang="pl" dirty="0" smtClean="0">
                <a:solidFill>
                  <a:schemeClr val="dk1"/>
                </a:solidFill>
                <a:latin typeface="Cambria" panose="02040503050406030204" pitchFamily="18" charset="0"/>
              </a:rPr>
              <a:t>sedan</a:t>
            </a:r>
          </a:p>
          <a:p>
            <a:pPr marL="342900" lvl="0" indent="-342900" algn="just" rtl="0">
              <a:lnSpc>
                <a:spcPct val="115000"/>
              </a:lnSpc>
              <a:spcBef>
                <a:spcPts val="0"/>
              </a:spcBef>
              <a:buFont typeface="Arial" panose="020B0604020202020204" pitchFamily="34" charset="0"/>
              <a:buChar char="•"/>
            </a:pPr>
            <a:r>
              <a:rPr lang="pl" dirty="0" smtClean="0">
                <a:solidFill>
                  <a:schemeClr val="dk1"/>
                </a:solidFill>
                <a:latin typeface="Cambria" panose="02040503050406030204" pitchFamily="18" charset="0"/>
              </a:rPr>
              <a:t>That </a:t>
            </a:r>
            <a:r>
              <a:rPr lang="pl" dirty="0">
                <a:solidFill>
                  <a:schemeClr val="dk1"/>
                </a:solidFill>
                <a:latin typeface="Cambria" panose="02040503050406030204" pitchFamily="18" charset="0"/>
              </a:rPr>
              <a:t>car lack of many important details like: CB radio antenna, ruck for </a:t>
            </a:r>
            <a:r>
              <a:rPr lang="pl" dirty="0" smtClean="0">
                <a:solidFill>
                  <a:schemeClr val="dk1"/>
                </a:solidFill>
                <a:latin typeface="Cambria" panose="02040503050406030204" pitchFamily="18" charset="0"/>
              </a:rPr>
              <a:t>bicycles, </a:t>
            </a:r>
            <a:r>
              <a:rPr lang="pl" dirty="0">
                <a:solidFill>
                  <a:schemeClr val="dk1"/>
                </a:solidFill>
                <a:latin typeface="Cambria" panose="02040503050406030204" pitchFamily="18" charset="0"/>
              </a:rPr>
              <a:t>etc</a:t>
            </a:r>
            <a:r>
              <a:rPr lang="pl" dirty="0" smtClean="0">
                <a:solidFill>
                  <a:schemeClr val="dk1"/>
                </a:solidFill>
                <a:latin typeface="Cambria" panose="02040503050406030204" pitchFamily="18" charset="0"/>
              </a:rPr>
              <a:t>.</a:t>
            </a:r>
            <a:endParaRPr lang="pl" dirty="0">
              <a:solidFill>
                <a:schemeClr val="dk1"/>
              </a:solidFill>
              <a:latin typeface="Cambria" panose="02040503050406030204" pitchFamily="18" charset="0"/>
            </a:endParaRPr>
          </a:p>
        </p:txBody>
      </p:sp>
      <p:pic>
        <p:nvPicPr>
          <p:cNvPr id="5" name="Picture 10" descr="E:\CloudStation\[PROJEKTY]\[ACTIVE][2015-10-15][PROJEKT][SHOPA][UTP][DiamonDT]\2016_06_18_Grafika\Gotowe\PowerPoint_templates\DiamonDT_Project_Official LOGO.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52320" y="116632"/>
            <a:ext cx="1524000" cy="506413"/>
          </a:xfrm>
          <a:prstGeom prst="rect">
            <a:avLst/>
          </a:prstGeom>
          <a:noFill/>
          <a:extLst>
            <a:ext uri="{909E8E84-426E-40DD-AFC4-6F175D3DCCD1}">
              <a14:hiddenFill xmlns:a14="http://schemas.microsoft.com/office/drawing/2010/main">
                <a:solidFill>
                  <a:srgbClr val="FFFFFF"/>
                </a:solidFill>
              </a14:hiddenFill>
            </a:ext>
          </a:extLst>
        </p:spPr>
      </p:pic>
      <p:sp>
        <p:nvSpPr>
          <p:cNvPr id="6" name="pole tekstowe 5"/>
          <p:cNvSpPr txBox="1"/>
          <p:nvPr/>
        </p:nvSpPr>
        <p:spPr>
          <a:xfrm>
            <a:off x="204017" y="610142"/>
            <a:ext cx="3655809" cy="646331"/>
          </a:xfrm>
          <a:prstGeom prst="rect">
            <a:avLst/>
          </a:prstGeom>
          <a:noFill/>
        </p:spPr>
        <p:txBody>
          <a:bodyPr wrap="none" rtlCol="0">
            <a:spAutoFit/>
          </a:bodyPr>
          <a:lstStyle/>
          <a:p>
            <a:r>
              <a:rPr lang="pl-PL" sz="3600" dirty="0" err="1" smtClean="0">
                <a:solidFill>
                  <a:srgbClr val="F78439"/>
                </a:solidFill>
                <a:effectLst>
                  <a:outerShdw blurRad="38100" dist="38100" dir="2700000" algn="tl">
                    <a:srgbClr val="000000">
                      <a:alpha val="43137"/>
                    </a:srgbClr>
                  </a:outerShdw>
                </a:effectLst>
              </a:rPr>
              <a:t>Prototype</a:t>
            </a:r>
            <a:r>
              <a:rPr lang="pl-PL" sz="3600" dirty="0" smtClean="0">
                <a:solidFill>
                  <a:srgbClr val="F78439"/>
                </a:solidFill>
                <a:effectLst>
                  <a:outerShdw blurRad="38100" dist="38100" dir="2700000" algn="tl">
                    <a:srgbClr val="000000">
                      <a:alpha val="43137"/>
                    </a:srgbClr>
                  </a:outerShdw>
                </a:effectLst>
              </a:rPr>
              <a:t> </a:t>
            </a:r>
            <a:r>
              <a:rPr lang="pl-PL" sz="3600" dirty="0" err="1" smtClean="0">
                <a:solidFill>
                  <a:srgbClr val="F78439"/>
                </a:solidFill>
                <a:effectLst>
                  <a:outerShdw blurRad="38100" dist="38100" dir="2700000" algn="tl">
                    <a:srgbClr val="000000">
                      <a:alpha val="43137"/>
                    </a:srgbClr>
                  </a:outerShdw>
                </a:effectLst>
              </a:rPr>
              <a:t>exercise</a:t>
            </a:r>
            <a:endParaRPr lang="pl-PL" sz="3600" dirty="0">
              <a:solidFill>
                <a:srgbClr val="F78439"/>
              </a:solidFill>
              <a:effectLst>
                <a:outerShdw blurRad="38100" dist="38100" dir="2700000" algn="tl">
                  <a:srgbClr val="000000">
                    <a:alpha val="43137"/>
                  </a:srgbClr>
                </a:outerShdw>
              </a:effectLst>
            </a:endParaRPr>
          </a:p>
        </p:txBody>
      </p:sp>
      <p:pic>
        <p:nvPicPr>
          <p:cNvPr id="7" name="Picture 2" descr="E:\CloudStation\[PROJEKTY]\[ACTIVE][2015-10-15][PROJEKT][SHOPA][UTP][DiamonDT]\2016_06_18_Grafika\Gotowe\etapy_metodyki_elementy_en\prototype_white.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00843" y="6237310"/>
            <a:ext cx="1649412" cy="365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7888515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pic>
        <p:nvPicPr>
          <p:cNvPr id="5" name="Picture 4" descr="E:\CloudStation\[PROJEKTY]\[ACTIVE][2015-10-15][PROJEKT][SHOPA][UTP][DiamonDT]\2016_06_18_Grafika\Gotowe\PowerPoint_templates\prototype.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26776" y="-16932"/>
            <a:ext cx="9864000" cy="7056215"/>
          </a:xfrm>
          <a:prstGeom prst="rect">
            <a:avLst/>
          </a:prstGeom>
          <a:noFill/>
          <a:extLst>
            <a:ext uri="{909E8E84-426E-40DD-AFC4-6F175D3DCCD1}">
              <a14:hiddenFill xmlns:a14="http://schemas.microsoft.com/office/drawing/2010/main">
                <a:solidFill>
                  <a:srgbClr val="FFFFFF"/>
                </a:solidFill>
              </a14:hiddenFill>
            </a:ext>
          </a:extLst>
        </p:spPr>
      </p:pic>
      <p:sp>
        <p:nvSpPr>
          <p:cNvPr id="75" name="Shape 75"/>
          <p:cNvSpPr txBox="1">
            <a:spLocks noGrp="1"/>
          </p:cNvSpPr>
          <p:nvPr>
            <p:ph type="body" idx="1"/>
          </p:nvPr>
        </p:nvSpPr>
        <p:spPr>
          <a:xfrm>
            <a:off x="1691680" y="2708920"/>
            <a:ext cx="5760640" cy="1224136"/>
          </a:xfrm>
          <a:prstGeom prst="rect">
            <a:avLst/>
          </a:prstGeom>
        </p:spPr>
        <p:txBody>
          <a:bodyPr lIns="91425" tIns="91425" rIns="91425" bIns="91425" anchor="t" anchorCtr="0">
            <a:noAutofit/>
          </a:bodyPr>
          <a:lstStyle/>
          <a:p>
            <a:pPr marL="0" indent="0" algn="ctr">
              <a:buClr>
                <a:schemeClr val="dk1"/>
              </a:buClr>
              <a:buSzPct val="61111"/>
              <a:buNone/>
            </a:pPr>
            <a:r>
              <a:rPr lang="pl" u="sng" dirty="0" smtClean="0">
                <a:solidFill>
                  <a:schemeClr val="tx1"/>
                </a:solidFill>
                <a:latin typeface="Cambria" panose="02040503050406030204" pitchFamily="18" charset="0"/>
                <a:hlinkClick r:id="rId4"/>
              </a:rPr>
              <a:t>https</a:t>
            </a:r>
            <a:r>
              <a:rPr lang="pl" u="sng" dirty="0">
                <a:solidFill>
                  <a:schemeClr val="tx1"/>
                </a:solidFill>
                <a:latin typeface="Cambria" panose="02040503050406030204" pitchFamily="18" charset="0"/>
                <a:hlinkClick r:id="rId4"/>
              </a:rPr>
              <a:t>://</a:t>
            </a:r>
            <a:r>
              <a:rPr lang="pl" u="sng" dirty="0" smtClean="0">
                <a:solidFill>
                  <a:schemeClr val="tx1"/>
                </a:solidFill>
                <a:latin typeface="Cambria" panose="02040503050406030204" pitchFamily="18" charset="0"/>
                <a:hlinkClick r:id="rId4"/>
              </a:rPr>
              <a:t>popapp.in/</a:t>
            </a:r>
            <a:endParaRPr lang="pl" dirty="0">
              <a:latin typeface="Cambria" panose="02040503050406030204" pitchFamily="18" charset="0"/>
            </a:endParaRPr>
          </a:p>
          <a:p>
            <a:pPr marL="0" indent="0" algn="ctr">
              <a:buClr>
                <a:schemeClr val="dk1"/>
              </a:buClr>
              <a:buSzPct val="61111"/>
              <a:buNone/>
            </a:pPr>
            <a:endParaRPr lang="pl" dirty="0">
              <a:solidFill>
                <a:schemeClr val="tx1"/>
              </a:solidFill>
              <a:latin typeface="Cambria" panose="02040503050406030204" pitchFamily="18" charset="0"/>
            </a:endParaRPr>
          </a:p>
          <a:p>
            <a:pPr marL="0" indent="0" algn="ctr">
              <a:buClr>
                <a:schemeClr val="dk1"/>
              </a:buClr>
              <a:buSzPct val="61111"/>
              <a:buNone/>
            </a:pPr>
            <a:r>
              <a:rPr lang="pl" dirty="0" smtClean="0">
                <a:solidFill>
                  <a:schemeClr val="tx1"/>
                </a:solidFill>
                <a:latin typeface="Cambria" panose="02040503050406030204" pitchFamily="18" charset="0"/>
              </a:rPr>
              <a:t>Mobile </a:t>
            </a:r>
            <a:r>
              <a:rPr lang="pl" dirty="0">
                <a:solidFill>
                  <a:schemeClr val="tx1"/>
                </a:solidFill>
                <a:latin typeface="Cambria" panose="02040503050406030204" pitchFamily="18" charset="0"/>
              </a:rPr>
              <a:t>apps paper </a:t>
            </a:r>
            <a:r>
              <a:rPr lang="pl" dirty="0" smtClean="0">
                <a:solidFill>
                  <a:schemeClr val="tx1"/>
                </a:solidFill>
                <a:latin typeface="Cambria" panose="02040503050406030204" pitchFamily="18" charset="0"/>
              </a:rPr>
              <a:t>prototyp</a:t>
            </a:r>
            <a:r>
              <a:rPr lang="pl" dirty="0" smtClean="0">
                <a:latin typeface="Cambria" panose="02040503050406030204" pitchFamily="18" charset="0"/>
              </a:rPr>
              <a:t>es</a:t>
            </a:r>
            <a:endParaRPr dirty="0">
              <a:solidFill>
                <a:schemeClr val="tx1"/>
              </a:solidFill>
              <a:latin typeface="Cambria" panose="02040503050406030204" pitchFamily="18" charset="0"/>
            </a:endParaRPr>
          </a:p>
          <a:p>
            <a:pPr lvl="0" algn="ctr">
              <a:spcBef>
                <a:spcPts val="0"/>
              </a:spcBef>
              <a:buNone/>
            </a:pPr>
            <a:endParaRPr dirty="0">
              <a:solidFill>
                <a:schemeClr val="tx1"/>
              </a:solidFill>
              <a:latin typeface="Cambria" panose="02040503050406030204" pitchFamily="18" charset="0"/>
            </a:endParaRPr>
          </a:p>
        </p:txBody>
      </p:sp>
      <p:pic>
        <p:nvPicPr>
          <p:cNvPr id="6" name="Picture 10" descr="E:\CloudStation\[PROJEKTY]\[ACTIVE][2015-10-15][PROJEKT][SHOPA][UTP][DiamonDT]\2016_06_18_Grafika\Gotowe\PowerPoint_templates\DiamonDT_Project_Official LOGO.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52320" y="116632"/>
            <a:ext cx="1524000" cy="506413"/>
          </a:xfrm>
          <a:prstGeom prst="rect">
            <a:avLst/>
          </a:prstGeom>
          <a:noFill/>
          <a:extLst>
            <a:ext uri="{909E8E84-426E-40DD-AFC4-6F175D3DCCD1}">
              <a14:hiddenFill xmlns:a14="http://schemas.microsoft.com/office/drawing/2010/main">
                <a:solidFill>
                  <a:srgbClr val="FFFFFF"/>
                </a:solidFill>
              </a14:hiddenFill>
            </a:ext>
          </a:extLst>
        </p:spPr>
      </p:pic>
      <p:sp>
        <p:nvSpPr>
          <p:cNvPr id="7" name="pole tekstowe 6"/>
          <p:cNvSpPr txBox="1"/>
          <p:nvPr/>
        </p:nvSpPr>
        <p:spPr>
          <a:xfrm>
            <a:off x="204017" y="610142"/>
            <a:ext cx="4169090" cy="646331"/>
          </a:xfrm>
          <a:prstGeom prst="rect">
            <a:avLst/>
          </a:prstGeom>
          <a:noFill/>
        </p:spPr>
        <p:txBody>
          <a:bodyPr wrap="none" rtlCol="0">
            <a:spAutoFit/>
          </a:bodyPr>
          <a:lstStyle/>
          <a:p>
            <a:r>
              <a:rPr lang="pl-PL" sz="3600" dirty="0" err="1" smtClean="0">
                <a:solidFill>
                  <a:srgbClr val="F78439"/>
                </a:solidFill>
                <a:effectLst>
                  <a:outerShdw blurRad="38100" dist="38100" dir="2700000" algn="tl">
                    <a:srgbClr val="000000">
                      <a:alpha val="43137"/>
                    </a:srgbClr>
                  </a:outerShdw>
                </a:effectLst>
              </a:rPr>
              <a:t>Prototypes</a:t>
            </a:r>
            <a:r>
              <a:rPr lang="pl-PL" sz="3600" dirty="0" smtClean="0">
                <a:solidFill>
                  <a:srgbClr val="F78439"/>
                </a:solidFill>
                <a:effectLst>
                  <a:outerShdw blurRad="38100" dist="38100" dir="2700000" algn="tl">
                    <a:srgbClr val="000000">
                      <a:alpha val="43137"/>
                    </a:srgbClr>
                  </a:outerShdw>
                </a:effectLst>
              </a:rPr>
              <a:t> in real life</a:t>
            </a:r>
            <a:endParaRPr lang="pl-PL" sz="3600" dirty="0">
              <a:solidFill>
                <a:srgbClr val="F78439"/>
              </a:solidFill>
              <a:effectLst>
                <a:outerShdw blurRad="38100" dist="38100" dir="2700000" algn="tl">
                  <a:srgbClr val="000000">
                    <a:alpha val="43137"/>
                  </a:srgbClr>
                </a:outerShdw>
              </a:effectLst>
            </a:endParaRPr>
          </a:p>
        </p:txBody>
      </p:sp>
      <p:pic>
        <p:nvPicPr>
          <p:cNvPr id="8" name="Picture 2" descr="E:\CloudStation\[PROJEKTY]\[ACTIVE][2015-10-15][PROJEKT][SHOPA][UTP][DiamonDT]\2016_06_18_Grafika\Gotowe\etapy_metodyki_elementy_en\prototype_white.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00843" y="6237310"/>
            <a:ext cx="1649412" cy="365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8455843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pic>
        <p:nvPicPr>
          <p:cNvPr id="5" name="Picture 4" descr="E:\CloudStation\[PROJEKTY]\[ACTIVE][2015-10-15][PROJEKT][SHOPA][UTP][DiamonDT]\2016_06_18_Grafika\Gotowe\PowerPoint_templates\prototype.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126776" y="-16932"/>
            <a:ext cx="9864000" cy="7056215"/>
          </a:xfrm>
          <a:prstGeom prst="rect">
            <a:avLst/>
          </a:prstGeom>
          <a:noFill/>
          <a:extLst>
            <a:ext uri="{909E8E84-426E-40DD-AFC4-6F175D3DCCD1}">
              <a14:hiddenFill xmlns:a14="http://schemas.microsoft.com/office/drawing/2010/main">
                <a:solidFill>
                  <a:srgbClr val="FFFFFF"/>
                </a:solidFill>
              </a14:hiddenFill>
            </a:ext>
          </a:extLst>
        </p:spPr>
      </p:pic>
      <p:sp>
        <p:nvSpPr>
          <p:cNvPr id="75" name="Shape 75"/>
          <p:cNvSpPr txBox="1">
            <a:spLocks noGrp="1"/>
          </p:cNvSpPr>
          <p:nvPr>
            <p:ph type="body" idx="1"/>
          </p:nvPr>
        </p:nvSpPr>
        <p:spPr>
          <a:xfrm>
            <a:off x="1900032" y="4996687"/>
            <a:ext cx="3419872" cy="360040"/>
          </a:xfrm>
          <a:prstGeom prst="rect">
            <a:avLst/>
          </a:prstGeom>
        </p:spPr>
        <p:txBody>
          <a:bodyPr lIns="91425" tIns="91425" rIns="91425" bIns="91425" anchor="t" anchorCtr="0">
            <a:noAutofit/>
          </a:bodyPr>
          <a:lstStyle/>
          <a:p>
            <a:pPr lvl="0">
              <a:spcBef>
                <a:spcPts val="0"/>
              </a:spcBef>
              <a:buClr>
                <a:schemeClr val="dk1"/>
              </a:buClr>
              <a:buSzPct val="61111"/>
              <a:buFont typeface="Arial"/>
              <a:buNone/>
            </a:pPr>
            <a:r>
              <a:rPr lang="pl" sz="800" u="sng" dirty="0" smtClean="0">
                <a:solidFill>
                  <a:schemeClr val="tx1"/>
                </a:solidFill>
                <a:latin typeface="Cambria" panose="02040503050406030204" pitchFamily="18" charset="0"/>
              </a:rPr>
              <a:t>https://</a:t>
            </a:r>
            <a:r>
              <a:rPr lang="pl" sz="800" u="sng" dirty="0">
                <a:solidFill>
                  <a:schemeClr val="tx1"/>
                </a:solidFill>
                <a:latin typeface="Cambria" panose="02040503050406030204" pitchFamily="18" charset="0"/>
              </a:rPr>
              <a:t>www.youtube.com/watch?v=k-nfWQLmlMk</a:t>
            </a:r>
            <a:endParaRPr lang="pl" sz="800" u="sng" dirty="0">
              <a:solidFill>
                <a:schemeClr val="tx1"/>
              </a:solidFill>
              <a:latin typeface="Cambria" panose="02040503050406030204" pitchFamily="18" charset="0"/>
              <a:hlinkClick r:id="rId5"/>
            </a:endParaRPr>
          </a:p>
          <a:p>
            <a:pPr lvl="0">
              <a:spcBef>
                <a:spcPts val="0"/>
              </a:spcBef>
              <a:buClr>
                <a:schemeClr val="dk1"/>
              </a:buClr>
              <a:buSzPct val="61111"/>
              <a:buFont typeface="Arial"/>
              <a:buNone/>
            </a:pPr>
            <a:endParaRPr sz="800" dirty="0">
              <a:solidFill>
                <a:schemeClr val="tx1"/>
              </a:solidFill>
              <a:latin typeface="Cambria" panose="02040503050406030204" pitchFamily="18" charset="0"/>
            </a:endParaRPr>
          </a:p>
          <a:p>
            <a:pPr lvl="0">
              <a:spcBef>
                <a:spcPts val="0"/>
              </a:spcBef>
              <a:buNone/>
            </a:pPr>
            <a:endParaRPr sz="800" dirty="0">
              <a:solidFill>
                <a:schemeClr val="tx1"/>
              </a:solidFill>
              <a:latin typeface="Cambria" panose="02040503050406030204" pitchFamily="18" charset="0"/>
            </a:endParaRPr>
          </a:p>
        </p:txBody>
      </p:sp>
      <p:pic>
        <p:nvPicPr>
          <p:cNvPr id="6" name="Picture 10" descr="E:\CloudStation\[PROJEKTY]\[ACTIVE][2015-10-15][PROJEKT][SHOPA][UTP][DiamonDT]\2016_06_18_Grafika\Gotowe\PowerPoint_templates\DiamonDT_Project_Official LOGO.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452320" y="116632"/>
            <a:ext cx="1524000" cy="506413"/>
          </a:xfrm>
          <a:prstGeom prst="rect">
            <a:avLst/>
          </a:prstGeom>
          <a:noFill/>
          <a:extLst>
            <a:ext uri="{909E8E84-426E-40DD-AFC4-6F175D3DCCD1}">
              <a14:hiddenFill xmlns:a14="http://schemas.microsoft.com/office/drawing/2010/main">
                <a:solidFill>
                  <a:srgbClr val="FFFFFF"/>
                </a:solidFill>
              </a14:hiddenFill>
            </a:ext>
          </a:extLst>
        </p:spPr>
      </p:pic>
      <p:sp>
        <p:nvSpPr>
          <p:cNvPr id="7" name="pole tekstowe 6"/>
          <p:cNvSpPr txBox="1"/>
          <p:nvPr/>
        </p:nvSpPr>
        <p:spPr>
          <a:xfrm>
            <a:off x="204017" y="610142"/>
            <a:ext cx="4169090" cy="646331"/>
          </a:xfrm>
          <a:prstGeom prst="rect">
            <a:avLst/>
          </a:prstGeom>
          <a:noFill/>
        </p:spPr>
        <p:txBody>
          <a:bodyPr wrap="none" rtlCol="0">
            <a:spAutoFit/>
          </a:bodyPr>
          <a:lstStyle/>
          <a:p>
            <a:r>
              <a:rPr lang="pl-PL" sz="3600" dirty="0" err="1" smtClean="0">
                <a:solidFill>
                  <a:srgbClr val="F78439"/>
                </a:solidFill>
                <a:effectLst>
                  <a:outerShdw blurRad="38100" dist="38100" dir="2700000" algn="tl">
                    <a:srgbClr val="000000">
                      <a:alpha val="43137"/>
                    </a:srgbClr>
                  </a:outerShdw>
                </a:effectLst>
              </a:rPr>
              <a:t>Prototypes</a:t>
            </a:r>
            <a:r>
              <a:rPr lang="pl-PL" sz="3600" dirty="0" smtClean="0">
                <a:solidFill>
                  <a:srgbClr val="F78439"/>
                </a:solidFill>
                <a:effectLst>
                  <a:outerShdw blurRad="38100" dist="38100" dir="2700000" algn="tl">
                    <a:srgbClr val="000000">
                      <a:alpha val="43137"/>
                    </a:srgbClr>
                  </a:outerShdw>
                </a:effectLst>
              </a:rPr>
              <a:t> in real life</a:t>
            </a:r>
            <a:endParaRPr lang="pl-PL" sz="3600" dirty="0">
              <a:solidFill>
                <a:srgbClr val="F78439"/>
              </a:solidFill>
              <a:effectLst>
                <a:outerShdw blurRad="38100" dist="38100" dir="2700000" algn="tl">
                  <a:srgbClr val="000000">
                    <a:alpha val="43137"/>
                  </a:srgbClr>
                </a:outerShdw>
              </a:effectLst>
            </a:endParaRPr>
          </a:p>
        </p:txBody>
      </p:sp>
      <p:pic>
        <p:nvPicPr>
          <p:cNvPr id="2" name="k-nfWQLmlMk"/>
          <p:cNvPicPr>
            <a:picLocks noRot="1" noChangeAspect="1"/>
          </p:cNvPicPr>
          <p:nvPr>
            <a:videoFile r:link="rId1"/>
          </p:nvPr>
        </p:nvPicPr>
        <p:blipFill>
          <a:blip r:embed="rId7"/>
          <a:stretch>
            <a:fillRect/>
          </a:stretch>
        </p:blipFill>
        <p:spPr>
          <a:xfrm>
            <a:off x="1931090" y="2025663"/>
            <a:ext cx="5281820" cy="2971024"/>
          </a:xfrm>
          <a:prstGeom prst="rect">
            <a:avLst/>
          </a:prstGeom>
        </p:spPr>
      </p:pic>
      <p:pic>
        <p:nvPicPr>
          <p:cNvPr id="8" name="Picture 2" descr="E:\CloudStation\[PROJEKTY]\[ACTIVE][2015-10-15][PROJEKT][SHOPA][UTP][DiamonDT]\2016_06_18_Grafika\Gotowe\etapy_metodyki_elementy_en\prototype_white.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00843" y="6237310"/>
            <a:ext cx="1649412" cy="365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48957676"/>
      </p:ext>
    </p:extLst>
  </p:cSld>
  <p:clrMapOvr>
    <a:masterClrMapping/>
  </p:clrMapOvr>
  <p:timing>
    <p:tnLst>
      <p:par>
        <p:cTn id="1" dur="indefinite" restart="never" nodeType="tmRoot"/>
      </p:par>
    </p:tnLst>
  </p:timing>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78</TotalTime>
  <Words>537</Words>
  <Application>Microsoft Office PowerPoint</Application>
  <PresentationFormat>Pokaz na ekranie (4:3)</PresentationFormat>
  <Paragraphs>52</Paragraphs>
  <Slides>10</Slides>
  <Notes>8</Notes>
  <HiddenSlides>0</HiddenSlides>
  <MMClips>1</MMClips>
  <ScaleCrop>false</ScaleCrop>
  <HeadingPairs>
    <vt:vector size="6" baseType="variant">
      <vt:variant>
        <vt:lpstr>Używane czcionki</vt:lpstr>
      </vt:variant>
      <vt:variant>
        <vt:i4>3</vt:i4>
      </vt:variant>
      <vt:variant>
        <vt:lpstr>Motyw</vt:lpstr>
      </vt:variant>
      <vt:variant>
        <vt:i4>1</vt:i4>
      </vt:variant>
      <vt:variant>
        <vt:lpstr>Tytuły slajdów</vt:lpstr>
      </vt:variant>
      <vt:variant>
        <vt:i4>10</vt:i4>
      </vt:variant>
    </vt:vector>
  </HeadingPairs>
  <TitlesOfParts>
    <vt:vector size="14" baseType="lpstr">
      <vt:lpstr>Arial</vt:lpstr>
      <vt:lpstr>Calibri</vt:lpstr>
      <vt:lpstr>Cambria</vt:lpstr>
      <vt:lpstr>Motyw pakietu Office</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Prezentacja programu PowerPoint</dc:title>
  <dc:creator>Czarek</dc:creator>
  <cp:lastModifiedBy>Cezary Graul</cp:lastModifiedBy>
  <cp:revision>24</cp:revision>
  <dcterms:created xsi:type="dcterms:W3CDTF">2016-07-24T21:04:28Z</dcterms:created>
  <dcterms:modified xsi:type="dcterms:W3CDTF">2018-01-04T22:06:13Z</dcterms:modified>
</cp:coreProperties>
</file>